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92" r:id="rId3"/>
    <p:sldId id="271" r:id="rId4"/>
    <p:sldId id="272" r:id="rId5"/>
    <p:sldId id="290" r:id="rId6"/>
    <p:sldId id="273" r:id="rId7"/>
    <p:sldId id="274" r:id="rId8"/>
    <p:sldId id="275" r:id="rId9"/>
    <p:sldId id="291" r:id="rId10"/>
    <p:sldId id="278" r:id="rId11"/>
    <p:sldId id="276" r:id="rId12"/>
    <p:sldId id="279" r:id="rId13"/>
    <p:sldId id="280" r:id="rId14"/>
    <p:sldId id="281" r:id="rId15"/>
    <p:sldId id="282" r:id="rId16"/>
    <p:sldId id="285" r:id="rId17"/>
    <p:sldId id="287" r:id="rId1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4" autoAdjust="0"/>
    <p:restoredTop sz="94682" autoAdjust="0"/>
  </p:normalViewPr>
  <p:slideViewPr>
    <p:cSldViewPr>
      <p:cViewPr varScale="1">
        <p:scale>
          <a:sx n="42" d="100"/>
          <a:sy n="42" d="100"/>
        </p:scale>
        <p:origin x="-1531" y="-86"/>
      </p:cViewPr>
      <p:guideLst>
        <p:guide orient="horz" pos="2160"/>
        <p:guide orient="horz" pos="4065"/>
        <p:guide orient="horz" pos="482"/>
        <p:guide pos="2880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9012D-2D1D-45E3-BF56-8250F8E87822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6E42E-D692-4147-9F71-AB2F7BC80D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charset="0"/>
              </a:rPr>
              <a:t>Slide 14.</a:t>
            </a:r>
            <a:fld id="{4BBECCF9-CE43-4A20-95E9-E49EBB96BC7D}" type="slidenum">
              <a:rPr lang="en-GB" sz="800">
                <a:solidFill>
                  <a:schemeClr val="bg1"/>
                </a:solidFill>
                <a:latin typeface="Arial" charset="0"/>
              </a:rPr>
              <a:pPr algn="ctr" eaLnBrk="0" hangingPunct="0">
                <a:defRPr/>
              </a:pPr>
              <a:t>‹#›</a:t>
            </a:fld>
            <a:endParaRPr lang="en-GB" sz="8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Saunders, Lewis and Thornhill, </a:t>
            </a:r>
            <a:r>
              <a:rPr lang="en-GB" sz="800" i="1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Research Methods for Business Students</a:t>
            </a:r>
            <a:r>
              <a:rPr lang="en-GB" sz="8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, 5</a:t>
            </a:r>
            <a:r>
              <a:rPr lang="en-GB" sz="800" baseline="300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th</a:t>
            </a:r>
            <a:r>
              <a:rPr lang="en-GB" sz="8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 Edition, © Mark Saunders, Philip Lewis and Adrian Thornhill 2009</a:t>
            </a:r>
            <a:r>
              <a:rPr lang="en-US" sz="800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 </a:t>
            </a:r>
            <a:endParaRPr lang="en-GB" sz="80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52736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600" b="1" dirty="0" smtClean="0">
                <a:latin typeface="Arial" charset="0"/>
              </a:rPr>
              <a:t>Writing and presenting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63888" y="364502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Lecture 29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Getting started with writing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5181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Practical hints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Create time for your writing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Write when your mind is fresh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Find a regular writing place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Set goals and achieve them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Use word processing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Generate a plan for the report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Finish each writing session on a high point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Get friends to read and comment on your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Structuring your research report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4953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Suggested structure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Abstract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Introduction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Literature review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Method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Results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Discussion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Conclusions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References 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Appendices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smtClean="0">
                <a:latin typeface="Arial" charset="0"/>
              </a:rPr>
              <a:t>Writing for different audiences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9588" y="952500"/>
            <a:ext cx="8239125" cy="54483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Key differences between an ‘Academic’ report</a:t>
            </a:r>
          </a:p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 and a ‘Consultancy’ or ‘Management’ report</a:t>
            </a:r>
          </a:p>
          <a:p>
            <a:pPr eaLnBrk="1" hangingPunct="1">
              <a:buFontTx/>
              <a:buNone/>
            </a:pPr>
            <a:endParaRPr lang="en-GB" sz="2400" b="1" smtClean="0"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GB" sz="2400" b="1" smtClean="0">
                <a:latin typeface="Arial" charset="0"/>
              </a:rPr>
              <a:t>The academic report:</a:t>
            </a:r>
          </a:p>
          <a:p>
            <a:pPr eaLnBrk="1" hangingPunct="1"/>
            <a:r>
              <a:rPr lang="en-GB" sz="2400" smtClean="0">
                <a:latin typeface="Arial" charset="0"/>
              </a:rPr>
              <a:t>Tends to be longer</a:t>
            </a:r>
          </a:p>
          <a:p>
            <a:pPr eaLnBrk="1" hangingPunct="1"/>
            <a:r>
              <a:rPr lang="en-GB" sz="2400" smtClean="0">
                <a:latin typeface="Arial" charset="0"/>
              </a:rPr>
              <a:t>Will be marked and graded</a:t>
            </a:r>
          </a:p>
          <a:p>
            <a:pPr eaLnBrk="1" hangingPunct="1"/>
            <a:r>
              <a:rPr lang="en-GB" sz="2400" smtClean="0">
                <a:latin typeface="Arial" charset="0"/>
              </a:rPr>
              <a:t>Will contain contextual descriptions</a:t>
            </a:r>
          </a:p>
          <a:p>
            <a:pPr eaLnBrk="1" hangingPunct="1">
              <a:buFontTx/>
              <a:buNone/>
            </a:pPr>
            <a:endParaRPr lang="en-GB" sz="2400" b="1" smtClean="0">
              <a:latin typeface="Arial" charset="0"/>
            </a:endParaRPr>
          </a:p>
          <a:p>
            <a:pPr eaLnBrk="1" hangingPunct="1">
              <a:buFontTx/>
              <a:buNone/>
            </a:pPr>
            <a:r>
              <a:rPr lang="en-GB" sz="2400" b="1" smtClean="0">
                <a:latin typeface="Arial" charset="0"/>
              </a:rPr>
              <a:t>The consultancy report:</a:t>
            </a:r>
          </a:p>
          <a:p>
            <a:pPr eaLnBrk="1" hangingPunct="1"/>
            <a:r>
              <a:rPr lang="en-GB" sz="2400" smtClean="0">
                <a:latin typeface="Arial" charset="0"/>
              </a:rPr>
              <a:t>Has less focus on the development of theory</a:t>
            </a:r>
          </a:p>
          <a:p>
            <a:pPr eaLnBrk="1" hangingPunct="1"/>
            <a:r>
              <a:rPr lang="en-GB" sz="2400" smtClean="0">
                <a:latin typeface="Arial" charset="0"/>
              </a:rPr>
              <a:t>Contains recommendations relating to the organisation’s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6632"/>
            <a:ext cx="7772400" cy="609600"/>
          </a:xfrm>
        </p:spPr>
        <p:txBody>
          <a:bodyPr/>
          <a:lstStyle/>
          <a:p>
            <a:r>
              <a:rPr lang="en-GB" sz="3200" b="1" dirty="0" smtClean="0">
                <a:latin typeface="Arial" charset="0"/>
              </a:rPr>
              <a:t>Research dissertation/report structure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764704"/>
            <a:ext cx="8247063" cy="5715000"/>
          </a:xfrm>
        </p:spPr>
        <p:txBody>
          <a:bodyPr>
            <a:normAutofit fontScale="92500" lnSpcReduction="10000"/>
          </a:bodyPr>
          <a:lstStyle/>
          <a:p>
            <a:pPr marL="457200" indent="-457200" algn="ctr" eaLnBrk="1" hangingPunct="1">
              <a:buFontTx/>
              <a:buAutoNum type="arabicPeriod"/>
            </a:pPr>
            <a:r>
              <a:rPr lang="en-GB" sz="2400" b="1" dirty="0" smtClean="0">
                <a:latin typeface="Arial" charset="0"/>
              </a:rPr>
              <a:t>The abstract</a:t>
            </a:r>
          </a:p>
          <a:p>
            <a:pPr marL="457200" indent="-457200" eaLnBrk="1" hangingPunct="1">
              <a:buNone/>
            </a:pPr>
            <a:r>
              <a:rPr lang="en-GB" sz="2600" dirty="0" smtClean="0">
                <a:latin typeface="Arial" charset="0"/>
              </a:rPr>
              <a:t>Four short paragraphs that answer the questions:</a:t>
            </a:r>
          </a:p>
          <a:p>
            <a:pPr marL="457200" indent="-457200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GB" sz="2400" dirty="0" smtClean="0">
                <a:latin typeface="Arial" charset="0"/>
              </a:rPr>
              <a:t>What were my research questions and why were they important? </a:t>
            </a:r>
            <a:r>
              <a:rPr lang="en-GB" sz="1800" i="1" dirty="0" smtClean="0">
                <a:solidFill>
                  <a:srgbClr val="FF0000"/>
                </a:solidFill>
                <a:latin typeface="Arial" charset="0"/>
              </a:rPr>
              <a:t>(Focus on the issue of research work)</a:t>
            </a:r>
          </a:p>
          <a:p>
            <a:pPr marL="457200" indent="-457200" eaLnBrk="1" hangingPunct="1">
              <a:buFontTx/>
              <a:buAutoNum type="arabicPeriod"/>
            </a:pPr>
            <a:endParaRPr lang="en-GB" sz="2400" i="1" dirty="0" smtClean="0">
              <a:solidFill>
                <a:srgbClr val="FF0000"/>
              </a:solidFill>
              <a:latin typeface="Arial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GB" sz="2400" dirty="0" smtClean="0">
                <a:latin typeface="Arial" charset="0"/>
              </a:rPr>
              <a:t>How did I go about answering the research questions? </a:t>
            </a:r>
            <a:r>
              <a:rPr lang="en-GB" sz="1800" i="1" dirty="0" smtClean="0">
                <a:solidFill>
                  <a:srgbClr val="FF0000"/>
                </a:solidFill>
                <a:latin typeface="Arial" charset="0"/>
              </a:rPr>
              <a:t>(Methodology, study design and data)</a:t>
            </a:r>
          </a:p>
          <a:p>
            <a:pPr marL="457200" indent="-457200" eaLnBrk="1" hangingPunct="1">
              <a:buFontTx/>
              <a:buAutoNum type="arabicPeriod"/>
            </a:pPr>
            <a:endParaRPr lang="en-GB" sz="2400" i="1" dirty="0" smtClean="0">
              <a:solidFill>
                <a:srgbClr val="FF0000"/>
              </a:solidFill>
              <a:latin typeface="Arial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en-GB" sz="2400" dirty="0" smtClean="0">
                <a:latin typeface="Arial" charset="0"/>
              </a:rPr>
              <a:t>What did I find out in response to these questions?</a:t>
            </a:r>
            <a:r>
              <a:rPr lang="en-GB" sz="2400" dirty="0">
                <a:latin typeface="Arial" charset="0"/>
              </a:rPr>
              <a:t> </a:t>
            </a:r>
            <a:endParaRPr lang="en-GB" sz="2400" dirty="0" smtClean="0">
              <a:latin typeface="Arial" charset="0"/>
            </a:endParaRPr>
          </a:p>
          <a:p>
            <a:pPr marL="457200" indent="-457200" eaLnBrk="1" hangingPunct="1">
              <a:buNone/>
            </a:pPr>
            <a:r>
              <a:rPr lang="en-GB" sz="2400" i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GB" sz="2400" i="1" dirty="0" smtClean="0">
                <a:solidFill>
                  <a:srgbClr val="FF0000"/>
                </a:solidFill>
                <a:latin typeface="Arial" charset="0"/>
              </a:rPr>
              <a:t>     </a:t>
            </a:r>
            <a:r>
              <a:rPr lang="en-GB" sz="1800" i="1" dirty="0" smtClean="0">
                <a:solidFill>
                  <a:srgbClr val="FF0000"/>
                </a:solidFill>
                <a:latin typeface="Arial" charset="0"/>
              </a:rPr>
              <a:t>(Main results or findings of the study)</a:t>
            </a:r>
          </a:p>
          <a:p>
            <a:pPr marL="457200" indent="-457200" eaLnBrk="1" hangingPunct="1">
              <a:buNone/>
            </a:pPr>
            <a:endParaRPr lang="en-GB" sz="2400" i="1" dirty="0" smtClean="0">
              <a:solidFill>
                <a:srgbClr val="FF0000"/>
              </a:solidFill>
              <a:latin typeface="Arial" charset="0"/>
            </a:endParaRPr>
          </a:p>
          <a:p>
            <a:pPr marL="457200" indent="-457200" eaLnBrk="1" hangingPunct="1">
              <a:buNone/>
            </a:pPr>
            <a:r>
              <a:rPr lang="en-GB" sz="2400" dirty="0" smtClean="0">
                <a:latin typeface="Arial" charset="0"/>
              </a:rPr>
              <a:t>4.	What conclusions can be drawn? </a:t>
            </a:r>
            <a:r>
              <a:rPr lang="en-GB" sz="1900" i="1" dirty="0" smtClean="0">
                <a:solidFill>
                  <a:srgbClr val="FF0000"/>
                </a:solidFill>
                <a:latin typeface="Arial" charset="0"/>
              </a:rPr>
              <a:t>(must be sharp conclusion)</a:t>
            </a:r>
          </a:p>
          <a:p>
            <a:pPr marL="457200" indent="-457200" algn="r" eaLnBrk="1" hangingPunct="1">
              <a:buFontTx/>
              <a:buNone/>
            </a:pPr>
            <a:endParaRPr lang="en-GB" sz="2200" dirty="0" smtClean="0">
              <a:latin typeface="Arial" charset="0"/>
            </a:endParaRPr>
          </a:p>
          <a:p>
            <a:pPr marL="457200" indent="-457200" algn="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Adapted from 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143000"/>
            <a:ext cx="8259763" cy="5257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2. Introduction </a:t>
            </a:r>
            <a:endParaRPr lang="en-GB" sz="2600" dirty="0" smtClean="0">
              <a:latin typeface="Arial" charset="0"/>
            </a:endParaRP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The research questions(s) and a clear statement of research objectives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Brief background and a guide to the storyline</a:t>
            </a:r>
          </a:p>
          <a:p>
            <a:pPr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3. Literature review - purpose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To set your study in the wider context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To show how your study supplements existing work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0188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52736"/>
            <a:ext cx="7772400" cy="5195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 smtClean="0"/>
              <a:t>4. Methodology </a:t>
            </a:r>
          </a:p>
          <a:p>
            <a:pPr>
              <a:buNone/>
            </a:pPr>
            <a:r>
              <a:rPr lang="en-US" sz="2400" b="1" dirty="0" smtClean="0"/>
              <a:t>Participants</a:t>
            </a:r>
            <a:endParaRPr lang="en-US" sz="2400" b="1" dirty="0"/>
          </a:p>
          <a:p>
            <a:r>
              <a:rPr lang="en-US" sz="2400" dirty="0" smtClean="0"/>
              <a:t>How </a:t>
            </a:r>
            <a:r>
              <a:rPr lang="en-US" sz="2400" dirty="0"/>
              <a:t>many?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were they selected?</a:t>
            </a:r>
          </a:p>
          <a:p>
            <a:r>
              <a:rPr lang="en-US" sz="2400" dirty="0" smtClean="0"/>
              <a:t>What </a:t>
            </a:r>
            <a:r>
              <a:rPr lang="en-US" sz="2400" dirty="0"/>
              <a:t>were their characteristics?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were refusals/non-returns handled</a:t>
            </a:r>
            <a:r>
              <a:rPr lang="en-US" sz="2400" dirty="0" smtClean="0"/>
              <a:t>?</a:t>
            </a:r>
          </a:p>
          <a:p>
            <a:pPr>
              <a:buNone/>
            </a:pPr>
            <a:r>
              <a:rPr lang="en-US" sz="2400" b="1" dirty="0"/>
              <a:t>Materials</a:t>
            </a:r>
          </a:p>
          <a:p>
            <a:r>
              <a:rPr lang="en-US" sz="2400" dirty="0" smtClean="0"/>
              <a:t>What </a:t>
            </a:r>
            <a:r>
              <a:rPr lang="en-US" sz="2400" dirty="0"/>
              <a:t>tests/scales/interview or observation</a:t>
            </a:r>
          </a:p>
          <a:p>
            <a:r>
              <a:rPr lang="en-US" sz="2400" dirty="0"/>
              <a:t>schedules/questionnaires were used?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were purpose-made instruments developed?</a:t>
            </a:r>
          </a:p>
          <a:p>
            <a:r>
              <a:rPr lang="en-US" sz="2400" dirty="0" smtClean="0"/>
              <a:t>How </a:t>
            </a:r>
            <a:r>
              <a:rPr lang="en-US" sz="2400" dirty="0"/>
              <a:t>were the resulting data </a:t>
            </a:r>
            <a:r>
              <a:rPr lang="en-US" sz="2400" dirty="0" smtClean="0"/>
              <a:t>analyzed</a:t>
            </a:r>
            <a:r>
              <a:rPr lang="en-US" sz="2400" dirty="0"/>
              <a:t>?</a:t>
            </a: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1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en-GB" sz="3200" b="1" dirty="0" smtClean="0">
                <a:latin typeface="Arial" charset="0"/>
              </a:rPr>
              <a:t>Report structure </a:t>
            </a:r>
            <a:br>
              <a:rPr lang="en-GB" sz="3200" b="1" dirty="0" smtClean="0">
                <a:latin typeface="Arial" charset="0"/>
              </a:rPr>
            </a:br>
            <a:r>
              <a:rPr lang="en-GB" sz="3200" b="1" dirty="0" smtClean="0">
                <a:latin typeface="Arial" charset="0"/>
              </a:rPr>
              <a:t/>
            </a:r>
            <a:br>
              <a:rPr lang="en-GB" sz="3200" b="1" dirty="0" smtClean="0">
                <a:latin typeface="Arial" charset="0"/>
              </a:rPr>
            </a:br>
            <a:r>
              <a:rPr lang="en-GB" sz="2800" b="1" dirty="0" smtClean="0">
                <a:latin typeface="Arial" charset="0"/>
              </a:rPr>
              <a:t>Methodology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Procedures</a:t>
            </a:r>
          </a:p>
          <a:p>
            <a:pPr algn="just"/>
            <a:r>
              <a:rPr lang="en-US" sz="2400" b="1" dirty="0" smtClean="0"/>
              <a:t>What </a:t>
            </a:r>
            <a:r>
              <a:rPr lang="en-US" sz="2400" b="1" dirty="0"/>
              <a:t>were the characteristics of the </a:t>
            </a:r>
            <a:r>
              <a:rPr lang="en-US" sz="2400" b="1" dirty="0" smtClean="0"/>
              <a:t>interviewers and </a:t>
            </a:r>
            <a:r>
              <a:rPr lang="en-US" sz="2400" b="1" dirty="0"/>
              <a:t>observers, and how were they trained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How </a:t>
            </a:r>
            <a:r>
              <a:rPr lang="en-US" sz="2400" b="1" dirty="0"/>
              <a:t>valid and reliable do you think </a:t>
            </a:r>
            <a:r>
              <a:rPr lang="en-US" sz="2400" b="1" dirty="0" smtClean="0"/>
              <a:t>the procedures </a:t>
            </a:r>
            <a:r>
              <a:rPr lang="en-US" sz="2400" b="1" dirty="0"/>
              <a:t>were?</a:t>
            </a:r>
          </a:p>
          <a:p>
            <a:pPr algn="just"/>
            <a:r>
              <a:rPr lang="en-US" sz="2400" b="1" dirty="0" smtClean="0"/>
              <a:t>What </a:t>
            </a:r>
            <a:r>
              <a:rPr lang="en-US" sz="2400" b="1" dirty="0"/>
              <a:t>instructions were given to participants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How </a:t>
            </a:r>
            <a:r>
              <a:rPr lang="en-US" sz="2400" b="1" dirty="0"/>
              <a:t>many </a:t>
            </a:r>
            <a:r>
              <a:rPr lang="en-US" sz="2400" b="1" dirty="0" smtClean="0"/>
              <a:t>interviews/observations/questionnaires were </a:t>
            </a:r>
            <a:r>
              <a:rPr lang="en-US" sz="2400" b="1" dirty="0"/>
              <a:t>there; how long did they last; where </a:t>
            </a:r>
            <a:r>
              <a:rPr lang="en-US" sz="2400" b="1" dirty="0" smtClean="0"/>
              <a:t>did they </a:t>
            </a:r>
            <a:r>
              <a:rPr lang="en-US" sz="2400" b="1" dirty="0"/>
              <a:t>take place</a:t>
            </a:r>
            <a:r>
              <a:rPr lang="en-US" sz="2400" b="1" dirty="0" smtClean="0"/>
              <a:t>?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When </a:t>
            </a:r>
            <a:r>
              <a:rPr lang="en-US" sz="2400" b="1" dirty="0"/>
              <a:t>was the research carried out?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524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51054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5.	Results chapter(s) - purpose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just" eaLnBrk="1" hangingPunct="1"/>
            <a:r>
              <a:rPr lang="en-GB" sz="2400" b="1" dirty="0" smtClean="0">
                <a:latin typeface="Arial" charset="0"/>
              </a:rPr>
              <a:t>To report the facts your research discovered</a:t>
            </a:r>
          </a:p>
          <a:p>
            <a:pPr algn="just" eaLnBrk="1" hangingPunct="1"/>
            <a:endParaRPr lang="en-GB" sz="2400" b="1" dirty="0" smtClean="0">
              <a:latin typeface="Arial" charset="0"/>
            </a:endParaRPr>
          </a:p>
          <a:p>
            <a:pPr algn="just" eaLnBrk="1" hangingPunct="1"/>
            <a:r>
              <a:rPr lang="en-GB" sz="2400" b="1" dirty="0" smtClean="0">
                <a:latin typeface="Arial" charset="0"/>
              </a:rPr>
              <a:t>To support the facts with quotes from participants/previous research findings</a:t>
            </a:r>
            <a:r>
              <a:rPr lang="en-GB" sz="2600" dirty="0" smtClean="0">
                <a:latin typeface="Arial" charset="0"/>
              </a:rPr>
              <a:t>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6. Discussion chapter- purpose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To interpret results and relate the findings to the original research goals and objectives</a:t>
            </a:r>
          </a:p>
          <a:p>
            <a:pPr eaLnBrk="1" hangingPunct="1"/>
            <a:endParaRPr lang="en-GB" sz="2400" b="1" dirty="0" smtClean="0">
              <a:latin typeface="Arial" charset="0"/>
            </a:endParaRPr>
          </a:p>
          <a:p>
            <a:pPr eaLnBrk="1" hangingPunct="1"/>
            <a:r>
              <a:rPr lang="en-GB" sz="2400" b="1" dirty="0" smtClean="0">
                <a:latin typeface="Arial" charset="0"/>
              </a:rPr>
              <a:t>To indicate implications of the research</a:t>
            </a:r>
            <a:endParaRPr lang="en-GB" sz="26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052513"/>
            <a:ext cx="7772400" cy="54006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Using a matrix in the planning of the content for the results and conclusions chapters</a:t>
            </a:r>
          </a:p>
          <a:p>
            <a:pPr algn="ctr" eaLnBrk="1" hangingPunct="1">
              <a:buFontTx/>
              <a:buNone/>
            </a:pPr>
            <a:endParaRPr lang="en-GB" sz="3500" b="1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4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44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44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10244" name="Picture 4" descr="M14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2420938"/>
            <a:ext cx="81026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19113" y="5899150"/>
            <a:ext cx="808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14.1  Using a matrix in the planning of the content for the results and conclusions chapters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8382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752600"/>
            <a:ext cx="8242300" cy="4343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7.	Conclusion chapter – purpose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To answer the research question(s)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To meet the research objectives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To consider the findings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To present any contributions to the topic displayed in the literature </a:t>
            </a:r>
          </a:p>
          <a:p>
            <a:pPr eaLnBrk="1" hangingPunct="1"/>
            <a:r>
              <a:rPr lang="en-GB" sz="2600" dirty="0" smtClean="0">
                <a:latin typeface="Arial" charset="0"/>
              </a:rPr>
              <a:t>To reflect on any implications for future research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30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Report structure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066800"/>
            <a:ext cx="8255000" cy="5257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8.	References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Use a convention that is accepted by your university (e.g. Harvard, APA, MLA, Chicago)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Cite all sources referred to in the text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Check all citations to prevent plagiarism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9.	Appendices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Include only essential supporting material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Include copies of interview schedules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Keep appendices to a minimum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320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Organising the report content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066800"/>
            <a:ext cx="8255000" cy="51054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Main points to consider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Choosing the title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Telling a clear story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Helping the reader by-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		Dividing your work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		Previewing and summarising chapters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		Using suitable tables and graphics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smtClean="0">
                <a:latin typeface="Arial" charset="0"/>
              </a:rPr>
              <a:t>		Writing in a suitable style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130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Writing style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143000"/>
            <a:ext cx="8259763" cy="4953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Key points: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Clarity and simplicity – avoid jargon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Checking grammar and spelling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Preserving anonymity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Regularly revising each draft</a:t>
            </a:r>
          </a:p>
          <a:p>
            <a:pPr eaLnBrk="1" hangingPunct="1"/>
            <a:endParaRPr lang="en-GB" sz="26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4788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524000"/>
            <a:ext cx="8259763" cy="4114800"/>
          </a:xfrm>
        </p:spPr>
        <p:txBody>
          <a:bodyPr/>
          <a:lstStyle/>
          <a:p>
            <a:pPr eaLnBrk="1" hangingPunct="1"/>
            <a:r>
              <a:rPr lang="en-GB" sz="2600" smtClean="0">
                <a:latin typeface="Arial" charset="0"/>
              </a:rPr>
              <a:t>Writing is a creative process and a powerful way to clarifying your thinking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 project report needs a clear structure that helps to develop the storyline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All the information should be readily accessible to the reader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Summary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371600"/>
            <a:ext cx="8264525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Use a clear writing style free and check for spelling and grammatical errors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Be prepared to rewrite the first draft several times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Remember to check the assessment criteria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Words>522</Words>
  <Application>Microsoft Office PowerPoint</Application>
  <PresentationFormat>On-screen Show (4:3)</PresentationFormat>
  <Paragraphs>159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Writing and presenting Research</vt:lpstr>
      <vt:lpstr>RECAP</vt:lpstr>
      <vt:lpstr>Getting started with writing</vt:lpstr>
      <vt:lpstr>Structuring your research report</vt:lpstr>
      <vt:lpstr>Writing for different audiences</vt:lpstr>
      <vt:lpstr>Research dissertation/report structure</vt:lpstr>
      <vt:lpstr>Report structure</vt:lpstr>
      <vt:lpstr>Report structure</vt:lpstr>
      <vt:lpstr>Report structure   Methodology</vt:lpstr>
      <vt:lpstr>Report structure</vt:lpstr>
      <vt:lpstr>Report structure</vt:lpstr>
      <vt:lpstr>Report structure</vt:lpstr>
      <vt:lpstr>Report structure</vt:lpstr>
      <vt:lpstr>Organising the report content </vt:lpstr>
      <vt:lpstr>Writing style </vt:lpstr>
      <vt:lpstr>Summary</vt:lpstr>
      <vt:lpstr>Summary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14 Writing and presenting your project report</dc:title>
  <dc:creator>Sheila Ryan</dc:creator>
  <cp:lastModifiedBy>NTS</cp:lastModifiedBy>
  <cp:revision>67</cp:revision>
  <dcterms:created xsi:type="dcterms:W3CDTF">2009-03-12T16:55:53Z</dcterms:created>
  <dcterms:modified xsi:type="dcterms:W3CDTF">2013-06-17T09:43:13Z</dcterms:modified>
</cp:coreProperties>
</file>