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4" r:id="rId11"/>
    <p:sldId id="267" r:id="rId12"/>
    <p:sldId id="268" r:id="rId13"/>
    <p:sldId id="271" r:id="rId14"/>
    <p:sldId id="272" r:id="rId15"/>
    <p:sldId id="273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1A58C-C384-41D1-AADD-9CE5F7DA361C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B1109-657B-4C02-BC3F-CBF9884F8C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Qualitative Data Analysis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28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Transcribing Interviews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/>
              <a:t>Have you thought about how you intend </a:t>
            </a:r>
            <a:r>
              <a:rPr lang="en-US" sz="2400" b="1" dirty="0" smtClean="0"/>
              <a:t>to analyse </a:t>
            </a:r>
            <a:r>
              <a:rPr lang="en-US" sz="2400" b="1" dirty="0"/>
              <a:t>your data and made sure that </a:t>
            </a:r>
            <a:r>
              <a:rPr lang="en-US" sz="2400" b="1" dirty="0" smtClean="0"/>
              <a:t>your transcription </a:t>
            </a:r>
            <a:r>
              <a:rPr lang="en-US" sz="2400" b="1" dirty="0"/>
              <a:t>will facilitate this</a:t>
            </a:r>
            <a:r>
              <a:rPr lang="en-US" sz="2400" b="1" dirty="0" smtClean="0"/>
              <a:t>?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Have </a:t>
            </a:r>
            <a:r>
              <a:rPr lang="en-US" sz="2400" b="1" dirty="0"/>
              <a:t>you chosen clear interviewer </a:t>
            </a:r>
            <a:r>
              <a:rPr lang="en-US" sz="2400" b="1" dirty="0" smtClean="0"/>
              <a:t>and respondent identifiers </a:t>
            </a:r>
            <a:r>
              <a:rPr lang="en-US" sz="2400" b="1" dirty="0"/>
              <a:t>and used them consistently</a:t>
            </a:r>
            <a:r>
              <a:rPr lang="en-US" sz="2400" b="1" dirty="0" smtClean="0"/>
              <a:t>?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Have </a:t>
            </a:r>
            <a:r>
              <a:rPr lang="en-US" sz="2400" b="1" dirty="0"/>
              <a:t>you included the interviewer’s questions </a:t>
            </a:r>
            <a:r>
              <a:rPr lang="en-US" sz="2400" b="1" dirty="0" smtClean="0"/>
              <a:t>in full </a:t>
            </a:r>
            <a:r>
              <a:rPr lang="en-US" sz="2400" b="1" dirty="0"/>
              <a:t>in your transcription</a:t>
            </a:r>
            <a:r>
              <a:rPr lang="en-US" sz="2400" b="1" dirty="0" smtClean="0"/>
              <a:t>?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Have </a:t>
            </a:r>
            <a:r>
              <a:rPr lang="en-US" sz="2400" b="1" dirty="0"/>
              <a:t>you saved your transcribed data using </a:t>
            </a:r>
            <a:r>
              <a:rPr lang="en-US" sz="2400" b="1" dirty="0" smtClean="0"/>
              <a:t>a separate </a:t>
            </a:r>
            <a:r>
              <a:rPr lang="en-US" sz="2400" b="1" dirty="0"/>
              <a:t>file for each interview?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/>
          <a:lstStyle/>
          <a:p>
            <a:r>
              <a:rPr lang="en-US" dirty="0" smtClean="0"/>
              <a:t>Transcribing Interviews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/>
              <a:t>Does your filename maintain confidentiality </a:t>
            </a:r>
            <a:r>
              <a:rPr lang="en-US" sz="2400" b="1" dirty="0" smtClean="0"/>
              <a:t>and preserve </a:t>
            </a:r>
            <a:r>
              <a:rPr lang="en-US" sz="2400" b="1" dirty="0"/>
              <a:t>anonymity whilst still </a:t>
            </a:r>
            <a:r>
              <a:rPr lang="en-US" sz="2400" b="1" dirty="0" smtClean="0"/>
              <a:t>allowing you to recognize </a:t>
            </a:r>
            <a:r>
              <a:rPr lang="en-US" sz="2400" b="1" dirty="0"/>
              <a:t>important information easily</a:t>
            </a:r>
            <a:r>
              <a:rPr lang="en-US" sz="2400" b="1" dirty="0" smtClean="0"/>
              <a:t>?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Have </a:t>
            </a:r>
            <a:r>
              <a:rPr lang="en-US" sz="2400" b="1" dirty="0"/>
              <a:t>you checked your transcript for </a:t>
            </a:r>
            <a:r>
              <a:rPr lang="en-US" sz="2400" b="1" dirty="0" smtClean="0"/>
              <a:t>accuracy and</a:t>
            </a:r>
            <a:r>
              <a:rPr lang="en-US" sz="2400" b="1" dirty="0"/>
              <a:t>, where necessary, ‘cleaned up’ the data</a:t>
            </a:r>
            <a:r>
              <a:rPr lang="en-US" sz="2400" b="1" dirty="0" smtClean="0"/>
              <a:t>?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Will </a:t>
            </a:r>
            <a:r>
              <a:rPr lang="en-US" sz="2400" b="1" dirty="0"/>
              <a:t>the </a:t>
            </a:r>
            <a:r>
              <a:rPr lang="en-US" sz="2400" b="1" dirty="0" smtClean="0"/>
              <a:t>package you </a:t>
            </a:r>
            <a:r>
              <a:rPr lang="en-US" sz="2400" b="1" dirty="0"/>
              <a:t>are going to use help you to manage </a:t>
            </a:r>
            <a:r>
              <a:rPr lang="en-US" sz="2400" b="1" dirty="0" smtClean="0"/>
              <a:t>and analyse </a:t>
            </a:r>
            <a:r>
              <a:rPr lang="en-US" sz="2400" b="1" dirty="0"/>
              <a:t>your data effectively? </a:t>
            </a: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In </a:t>
            </a:r>
            <a:r>
              <a:rPr lang="en-US" sz="2400" b="1" dirty="0"/>
              <a:t>other words, </a:t>
            </a:r>
            <a:r>
              <a:rPr lang="en-US" sz="2400" b="1" dirty="0" smtClean="0"/>
              <a:t>will it </a:t>
            </a:r>
            <a:r>
              <a:rPr lang="en-US" sz="2400" b="1" dirty="0"/>
              <a:t>do what you need it to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/>
          <a:lstStyle/>
          <a:p>
            <a:r>
              <a:rPr lang="en-US" dirty="0" smtClean="0"/>
              <a:t>Transcribing Interviews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3434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/>
              <a:t>Are your </a:t>
            </a:r>
            <a:r>
              <a:rPr lang="en-US" sz="2400" b="1" dirty="0" smtClean="0"/>
              <a:t>saved transcriptions </a:t>
            </a:r>
            <a:r>
              <a:rPr lang="en-US" sz="2400" b="1" dirty="0"/>
              <a:t>compatible with the </a:t>
            </a:r>
            <a:r>
              <a:rPr lang="en-US" sz="2400" b="1" dirty="0" smtClean="0"/>
              <a:t>package </a:t>
            </a:r>
            <a:r>
              <a:rPr lang="en-US" sz="2400" b="1" dirty="0"/>
              <a:t>you intend to use, so you will not </a:t>
            </a:r>
            <a:r>
              <a:rPr lang="en-US" sz="2400" b="1" dirty="0" smtClean="0"/>
              <a:t>lose any </a:t>
            </a:r>
            <a:r>
              <a:rPr lang="en-US" sz="2400" b="1" dirty="0"/>
              <a:t>features from your word-processed </a:t>
            </a:r>
            <a:r>
              <a:rPr lang="en-US" sz="2400" b="1" dirty="0" smtClean="0"/>
              <a:t>document when </a:t>
            </a:r>
            <a:r>
              <a:rPr lang="en-US" sz="2400" b="1" dirty="0"/>
              <a:t>you import the data</a:t>
            </a:r>
            <a:r>
              <a:rPr lang="en-US" sz="2400" b="1" dirty="0" smtClean="0"/>
              <a:t>?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Have </a:t>
            </a:r>
            <a:r>
              <a:rPr lang="en-US" sz="2400" b="1" dirty="0"/>
              <a:t>you </a:t>
            </a:r>
            <a:r>
              <a:rPr lang="en-US" sz="2400" b="1" dirty="0" smtClean="0"/>
              <a:t>checked your </a:t>
            </a:r>
            <a:r>
              <a:rPr lang="en-US" sz="2400" b="1" dirty="0"/>
              <a:t>transcript for accuracy and ‘cleaned up</a:t>
            </a:r>
            <a:r>
              <a:rPr lang="en-US" sz="2400" b="1" dirty="0" smtClean="0"/>
              <a:t>’ the </a:t>
            </a:r>
            <a:r>
              <a:rPr lang="en-US" sz="2400" b="1" dirty="0"/>
              <a:t>data </a:t>
            </a:r>
            <a:r>
              <a:rPr lang="en-US" sz="2400" b="1" i="1" dirty="0"/>
              <a:t>prior to importing into your </a:t>
            </a:r>
            <a:r>
              <a:rPr lang="en-US" sz="2400" b="1" i="1" dirty="0" smtClean="0"/>
              <a:t>chosen </a:t>
            </a:r>
            <a:r>
              <a:rPr lang="en-US" sz="2400" b="1" dirty="0" smtClean="0"/>
              <a:t>package?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Have </a:t>
            </a:r>
            <a:r>
              <a:rPr lang="en-US" sz="2400" b="1" dirty="0"/>
              <a:t>you stored a separate back-up or </a:t>
            </a:r>
            <a:r>
              <a:rPr lang="en-US" sz="2400" b="1" dirty="0" smtClean="0"/>
              <a:t>security copy </a:t>
            </a:r>
            <a:r>
              <a:rPr lang="en-US" sz="2400" b="1" dirty="0"/>
              <a:t>of each data file on your USB mass </a:t>
            </a:r>
            <a:r>
              <a:rPr lang="en-US" sz="2400" b="1" dirty="0" smtClean="0"/>
              <a:t>storage device </a:t>
            </a:r>
            <a:r>
              <a:rPr lang="en-US" sz="2400" b="1" dirty="0"/>
              <a:t>or burnt one onto a CD</a:t>
            </a:r>
            <a:r>
              <a:rPr lang="en-US" sz="2400" b="1" dirty="0" smtClean="0"/>
              <a:t>? </a:t>
            </a:r>
            <a:r>
              <a:rPr lang="en-US" sz="2400" b="1" i="1" u="sng" dirty="0" smtClean="0">
                <a:solidFill>
                  <a:srgbClr val="FF0000"/>
                </a:solidFill>
              </a:rPr>
              <a:t>Must do it </a:t>
            </a:r>
            <a:endParaRPr lang="en-US" sz="2400" b="1" i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Qualitative analysis process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There </a:t>
            </a:r>
            <a:r>
              <a:rPr lang="en-US" sz="2400" b="1" dirty="0"/>
              <a:t>is no </a:t>
            </a:r>
            <a:r>
              <a:rPr lang="en-US" sz="2400" b="1" dirty="0" smtClean="0"/>
              <a:t>standardized </a:t>
            </a:r>
            <a:r>
              <a:rPr lang="en-US" sz="2400" b="1" dirty="0"/>
              <a:t>procedure for analysing </a:t>
            </a:r>
            <a:r>
              <a:rPr lang="en-US" sz="2400" b="1" dirty="0" smtClean="0"/>
              <a:t>qualitative data. Despite </a:t>
            </a:r>
            <a:r>
              <a:rPr lang="en-US" sz="2400" b="1" dirty="0"/>
              <a:t>this, it is still possible to group data into three main types of processes</a:t>
            </a:r>
            <a:r>
              <a:rPr lang="en-US" sz="2400" b="1" dirty="0" smtClean="0"/>
              <a:t>:</a:t>
            </a:r>
          </a:p>
          <a:p>
            <a:pPr algn="just"/>
            <a:endParaRPr lang="en-US" sz="1100" b="1" dirty="0"/>
          </a:p>
          <a:p>
            <a:pPr algn="just">
              <a:buNone/>
            </a:pPr>
            <a:r>
              <a:rPr lang="en-US" sz="2400" b="1" dirty="0"/>
              <a:t>S</a:t>
            </a:r>
            <a:r>
              <a:rPr lang="en-US" sz="2400" b="1" dirty="0" smtClean="0"/>
              <a:t>ummarising </a:t>
            </a:r>
            <a:r>
              <a:rPr lang="en-US" sz="2400" b="1" dirty="0"/>
              <a:t>(condensation) of meanings</a:t>
            </a:r>
            <a:r>
              <a:rPr lang="en-US" sz="2400" b="1" dirty="0" smtClean="0"/>
              <a:t>;</a:t>
            </a:r>
          </a:p>
          <a:p>
            <a:pPr marL="0" indent="0">
              <a:buNone/>
            </a:pPr>
            <a:r>
              <a:rPr lang="en-US" sz="1800" b="1" dirty="0"/>
              <a:t>Summarising, therefore, involves condensing the meaning of </a:t>
            </a:r>
            <a:r>
              <a:rPr lang="en-US" sz="1800" b="1" dirty="0" smtClean="0"/>
              <a:t>large amounts </a:t>
            </a:r>
            <a:r>
              <a:rPr lang="en-US" sz="1800" b="1" dirty="0"/>
              <a:t>of text into fewer words.</a:t>
            </a:r>
          </a:p>
          <a:p>
            <a:pPr algn="just">
              <a:buNone/>
            </a:pPr>
            <a:r>
              <a:rPr lang="en-US" sz="2400" b="1" dirty="0" smtClean="0"/>
              <a:t>Categorization </a:t>
            </a:r>
            <a:r>
              <a:rPr lang="en-US" sz="2400" b="1" dirty="0"/>
              <a:t>(grouping) of meanings</a:t>
            </a:r>
            <a:r>
              <a:rPr lang="en-US" sz="2400" b="1" dirty="0" smtClean="0"/>
              <a:t>;</a:t>
            </a:r>
          </a:p>
          <a:p>
            <a:pPr marL="0" indent="0" algn="just">
              <a:buNone/>
            </a:pPr>
            <a:r>
              <a:rPr lang="en-US" sz="1800" b="1" dirty="0" smtClean="0"/>
              <a:t>Involves </a:t>
            </a:r>
            <a:r>
              <a:rPr lang="en-US" sz="1800" b="1" dirty="0"/>
              <a:t>two activities: developing categories and, </a:t>
            </a:r>
            <a:r>
              <a:rPr lang="en-US" sz="1800" b="1" dirty="0" smtClean="0"/>
              <a:t>subsequently, attaching </a:t>
            </a:r>
            <a:r>
              <a:rPr lang="en-US" sz="1800" b="1" dirty="0"/>
              <a:t>these categories to meaningful chunks of data. Through doing this you </a:t>
            </a:r>
            <a:r>
              <a:rPr lang="en-US" sz="1800" b="1" dirty="0" smtClean="0"/>
              <a:t>will begin </a:t>
            </a:r>
            <a:r>
              <a:rPr lang="en-US" sz="1800" b="1" dirty="0"/>
              <a:t>to </a:t>
            </a:r>
            <a:r>
              <a:rPr lang="en-US" sz="1800" b="1" dirty="0" smtClean="0"/>
              <a:t>recognize </a:t>
            </a:r>
            <a:r>
              <a:rPr lang="en-US" sz="1800" b="1" dirty="0"/>
              <a:t>relationships and further develop the categories you are using to </a:t>
            </a:r>
            <a:r>
              <a:rPr lang="en-US" sz="1800" b="1" dirty="0" smtClean="0"/>
              <a:t>facilitate this</a:t>
            </a:r>
            <a:r>
              <a:rPr lang="en-US" sz="1800" b="1" dirty="0"/>
              <a:t>.</a:t>
            </a:r>
          </a:p>
          <a:p>
            <a:pPr algn="just">
              <a:buNone/>
            </a:pPr>
            <a:r>
              <a:rPr lang="en-US" sz="2400" b="1" dirty="0"/>
              <a:t>S</a:t>
            </a:r>
            <a:r>
              <a:rPr lang="en-US" sz="2400" b="1" dirty="0" smtClean="0"/>
              <a:t>tructuring </a:t>
            </a:r>
            <a:r>
              <a:rPr lang="en-US" sz="2400" b="1" dirty="0"/>
              <a:t>(ordering) of meanings using narrative</a:t>
            </a:r>
            <a:r>
              <a:rPr lang="en-US" sz="2400" b="1" dirty="0" smtClean="0"/>
              <a:t>.</a:t>
            </a:r>
          </a:p>
          <a:p>
            <a:pPr marL="0" indent="0" algn="just">
              <a:buNone/>
            </a:pPr>
            <a:r>
              <a:rPr lang="en-US" sz="1800" b="1" dirty="0" smtClean="0"/>
              <a:t>Narrative structuring ensures </a:t>
            </a:r>
            <a:r>
              <a:rPr lang="en-US" sz="1800" b="1" dirty="0"/>
              <a:t>that the data are organised both temporally and with regard to the social </a:t>
            </a:r>
            <a:r>
              <a:rPr lang="en-US" sz="1800" b="1" dirty="0" smtClean="0"/>
              <a:t>or organizational </a:t>
            </a:r>
            <a:r>
              <a:rPr lang="en-US" sz="1800" b="1" dirty="0"/>
              <a:t>contexts of the research participant (</a:t>
            </a:r>
            <a:r>
              <a:rPr lang="en-US" sz="1800" b="1" dirty="0" err="1"/>
              <a:t>Kvale</a:t>
            </a:r>
            <a:r>
              <a:rPr lang="en-US" sz="1800" b="1" dirty="0"/>
              <a:t> 1996). This form of </a:t>
            </a:r>
            <a:r>
              <a:rPr lang="en-US" sz="1800" b="1" dirty="0" smtClean="0"/>
              <a:t>analysis focuses </a:t>
            </a:r>
            <a:r>
              <a:rPr lang="en-US" sz="1800" b="1" dirty="0"/>
              <a:t>upon the stories told during the interviews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b="1" dirty="0" smtClean="0"/>
              <a:t>Qualitative analysis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b="1" dirty="0"/>
              <a:t>All of these can be used on their own, or in combination, to support interpretation </a:t>
            </a:r>
            <a:r>
              <a:rPr lang="en-US" sz="2400" b="1" dirty="0" smtClean="0"/>
              <a:t>of the data.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/>
              <a:t>Some procedures for analysing qualitative data may be highly structured, whereas </a:t>
            </a:r>
            <a:r>
              <a:rPr lang="en-US" sz="2400" b="1" dirty="0" smtClean="0"/>
              <a:t>others adopt </a:t>
            </a:r>
            <a:r>
              <a:rPr lang="en-US" sz="2400" b="1" dirty="0"/>
              <a:t>a much lower level of structure.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Related </a:t>
            </a:r>
            <a:r>
              <a:rPr lang="en-US" sz="2400" b="1" dirty="0"/>
              <a:t>to this, some approaches to </a:t>
            </a:r>
            <a:r>
              <a:rPr lang="en-US" sz="2400" b="1" dirty="0" smtClean="0"/>
              <a:t>analysing qualitative </a:t>
            </a:r>
            <a:r>
              <a:rPr lang="en-US" sz="2400" b="1" dirty="0"/>
              <a:t>data may be highly </a:t>
            </a:r>
            <a:r>
              <a:rPr lang="en-US" sz="2400" b="1" dirty="0" smtClean="0"/>
              <a:t>formalized </a:t>
            </a:r>
            <a:r>
              <a:rPr lang="en-US" sz="2400" b="1" dirty="0"/>
              <a:t>such as those associated with </a:t>
            </a:r>
            <a:r>
              <a:rPr lang="en-US" sz="2400" b="1" dirty="0" smtClean="0"/>
              <a:t>categorization.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Whereas </a:t>
            </a:r>
            <a:r>
              <a:rPr lang="en-US" sz="2400" b="1" dirty="0"/>
              <a:t>others, such as those associated with structuring meanings through narrative</a:t>
            </a:r>
            <a:r>
              <a:rPr lang="en-US" sz="2400" b="1" dirty="0" smtClean="0"/>
              <a:t>, rely </a:t>
            </a:r>
            <a:r>
              <a:rPr lang="en-US" sz="2400" b="1" dirty="0"/>
              <a:t>much more on the researcher’s interpretation.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Qualitative analysis process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Consider the use </a:t>
            </a:r>
            <a:r>
              <a:rPr lang="en-US" sz="2400" b="1" dirty="0"/>
              <a:t>of analytic aids such as summaries, self memos and a researcher’s diary. </a:t>
            </a:r>
            <a:r>
              <a:rPr lang="en-US" sz="2400" b="1" dirty="0" smtClean="0"/>
              <a:t>Together these </a:t>
            </a:r>
            <a:r>
              <a:rPr lang="en-US" sz="2400" b="1" dirty="0"/>
              <a:t>processes and aids allow you to interact with your qualitative data in order </a:t>
            </a:r>
            <a:r>
              <a:rPr lang="en-US" sz="2400" b="1" dirty="0" smtClean="0"/>
              <a:t>to:</a:t>
            </a:r>
          </a:p>
          <a:p>
            <a:pPr marL="0" indent="0" algn="just">
              <a:buNone/>
            </a:pPr>
            <a:endParaRPr lang="en-US" sz="2000" b="1" dirty="0"/>
          </a:p>
          <a:p>
            <a:pPr marL="457200" indent="-457200" algn="just">
              <a:buAutoNum type="arabicParenR"/>
            </a:pPr>
            <a:r>
              <a:rPr lang="en-US" sz="2400" b="1" dirty="0" smtClean="0"/>
              <a:t>Comprehend </a:t>
            </a:r>
            <a:r>
              <a:rPr lang="en-US" sz="2400" b="1" dirty="0"/>
              <a:t>them</a:t>
            </a:r>
            <a:r>
              <a:rPr lang="en-US" sz="2400" b="1" dirty="0" smtClean="0"/>
              <a:t>;</a:t>
            </a:r>
          </a:p>
          <a:p>
            <a:pPr marL="457200" indent="-457200" algn="just">
              <a:buAutoNum type="arabicParenR"/>
            </a:pPr>
            <a:endParaRPr lang="en-US" sz="1100" b="1" dirty="0"/>
          </a:p>
          <a:p>
            <a:pPr marL="457200" indent="-457200" algn="just">
              <a:buAutoNum type="arabicParenR" startAt="2"/>
            </a:pPr>
            <a:r>
              <a:rPr lang="en-US" sz="2400" b="1" dirty="0" smtClean="0"/>
              <a:t>Integrate </a:t>
            </a:r>
            <a:r>
              <a:rPr lang="en-US" sz="2400" b="1" dirty="0"/>
              <a:t>related data </a:t>
            </a:r>
            <a:r>
              <a:rPr lang="en-US" sz="2400" b="1" dirty="0" smtClean="0"/>
              <a:t>from transcripts </a:t>
            </a:r>
            <a:r>
              <a:rPr lang="en-US" sz="2400" b="1" dirty="0"/>
              <a:t>and notes</a:t>
            </a:r>
            <a:r>
              <a:rPr lang="en-US" sz="2400" b="1" dirty="0" smtClean="0"/>
              <a:t>;</a:t>
            </a:r>
          </a:p>
          <a:p>
            <a:pPr marL="457200" indent="-457200" algn="just">
              <a:buAutoNum type="arabicParenR" startAt="2"/>
            </a:pPr>
            <a:endParaRPr lang="en-US" sz="1100" b="1" dirty="0" smtClean="0"/>
          </a:p>
          <a:p>
            <a:pPr marL="0" indent="0" algn="just">
              <a:buNone/>
            </a:pPr>
            <a:endParaRPr lang="en-US" sz="100" b="1" dirty="0"/>
          </a:p>
          <a:p>
            <a:pPr marL="457200" indent="-457200" algn="just">
              <a:buAutoNum type="arabicParenR" startAt="3"/>
            </a:pPr>
            <a:r>
              <a:rPr lang="en-US" sz="2400" b="1" dirty="0" smtClean="0"/>
              <a:t>Identify </a:t>
            </a:r>
            <a:r>
              <a:rPr lang="en-US" sz="2400" b="1" dirty="0"/>
              <a:t>key themes or patterns </a:t>
            </a:r>
            <a:r>
              <a:rPr lang="en-US" sz="2400" b="1" dirty="0" smtClean="0"/>
              <a:t>for </a:t>
            </a:r>
            <a:r>
              <a:rPr lang="en-US" sz="2400" b="1" dirty="0"/>
              <a:t>further exploration</a:t>
            </a:r>
            <a:r>
              <a:rPr lang="en-US" sz="2400" b="1" dirty="0" smtClean="0"/>
              <a:t>;</a:t>
            </a:r>
          </a:p>
          <a:p>
            <a:pPr marL="457200" indent="-457200" algn="just">
              <a:buAutoNum type="arabicParenR" startAt="3"/>
            </a:pPr>
            <a:endParaRPr lang="en-US" sz="200" b="1" dirty="0" smtClean="0"/>
          </a:p>
          <a:p>
            <a:pPr marL="0" indent="0" algn="just">
              <a:buNone/>
            </a:pPr>
            <a:endParaRPr lang="en-US" sz="1050" b="1" dirty="0"/>
          </a:p>
          <a:p>
            <a:pPr marL="457200" indent="-457200" algn="just">
              <a:buAutoNum type="arabicParenR" startAt="4"/>
            </a:pPr>
            <a:r>
              <a:rPr lang="en-US" sz="2400" b="1" dirty="0" smtClean="0"/>
              <a:t>Develop </a:t>
            </a:r>
            <a:r>
              <a:rPr lang="en-US" sz="2400" b="1" dirty="0"/>
              <a:t>and/or test theories based on these </a:t>
            </a:r>
            <a:r>
              <a:rPr lang="en-US" sz="2400" b="1" dirty="0" smtClean="0"/>
              <a:t>patterns;</a:t>
            </a:r>
          </a:p>
          <a:p>
            <a:pPr marL="457200" indent="-457200" algn="just">
              <a:buNone/>
            </a:pPr>
            <a:endParaRPr lang="en-US" sz="1200" b="1" dirty="0" smtClean="0"/>
          </a:p>
          <a:p>
            <a:pPr marL="0" indent="0" algn="just">
              <a:buNone/>
            </a:pPr>
            <a:endParaRPr lang="en-US" sz="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5)    Draw </a:t>
            </a:r>
            <a:r>
              <a:rPr lang="en-US" sz="2400" b="1" dirty="0"/>
              <a:t>and verify conclusions </a:t>
            </a:r>
            <a:r>
              <a:rPr lang="en-US" sz="1600" b="1" dirty="0"/>
              <a:t>(</a:t>
            </a:r>
            <a:r>
              <a:rPr lang="en-US" sz="1600" b="1" dirty="0" err="1"/>
              <a:t>Kvale</a:t>
            </a:r>
            <a:r>
              <a:rPr lang="en-US" sz="1600" b="1" dirty="0"/>
              <a:t> 1996; Miles and </a:t>
            </a:r>
            <a:r>
              <a:rPr lang="en-US" sz="1600" b="1" dirty="0" err="1"/>
              <a:t>Huberman</a:t>
            </a:r>
            <a:r>
              <a:rPr lang="en-US" sz="1600" b="1" dirty="0"/>
              <a:t> 1994).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Qualitative analysis process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102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/>
              <a:t>Another pattern matching procedure, which Yin (2003) refers to as a special </a:t>
            </a:r>
            <a:r>
              <a:rPr lang="en-US" sz="2400" b="1" dirty="0" smtClean="0"/>
              <a:t>type, involves </a:t>
            </a:r>
            <a:r>
              <a:rPr lang="en-US" sz="2400" b="1" dirty="0"/>
              <a:t>an attempt to build an explanation while collecting data and analysing </a:t>
            </a:r>
            <a:r>
              <a:rPr lang="en-US" sz="2400" b="1" dirty="0" smtClean="0"/>
              <a:t>them, rather </a:t>
            </a:r>
            <a:r>
              <a:rPr lang="en-US" sz="2400" b="1" dirty="0"/>
              <a:t>than testing a predicted explanation as set out above. 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Yin </a:t>
            </a:r>
            <a:r>
              <a:rPr lang="en-US" sz="2400" b="1" dirty="0"/>
              <a:t>(2003) </a:t>
            </a:r>
            <a:r>
              <a:rPr lang="en-US" sz="2400" b="1" dirty="0" smtClean="0"/>
              <a:t>recognizes that this </a:t>
            </a:r>
            <a:r>
              <a:rPr lang="en-US" sz="2400" b="1" dirty="0"/>
              <a:t>procedure, </a:t>
            </a:r>
            <a:r>
              <a:rPr lang="en-US" sz="2400" b="1" dirty="0" smtClean="0"/>
              <a:t>and labels it “explanation building.”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Explanation building is </a:t>
            </a:r>
            <a:r>
              <a:rPr lang="en-US" sz="2400" b="1" dirty="0"/>
              <a:t>designed to test a theoretical </a:t>
            </a:r>
            <a:r>
              <a:rPr lang="en-US" sz="2400" b="1" dirty="0" smtClean="0"/>
              <a:t>proposition.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600" b="1" dirty="0"/>
              <a:t>The </a:t>
            </a:r>
            <a:r>
              <a:rPr lang="en-US" sz="2600" b="1" dirty="0" smtClean="0"/>
              <a:t>explanation-building </a:t>
            </a:r>
            <a:r>
              <a:rPr lang="en-US" sz="2600" b="1" dirty="0"/>
              <a:t>procedure uses the following stages (Yin 2003):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Qualitative analysis process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400" b="1" dirty="0"/>
              <a:t>Devise a theoretically based proposition, which you will then seek to test</a:t>
            </a:r>
            <a:r>
              <a:rPr lang="en-US" sz="2400" b="1" dirty="0" smtClean="0"/>
              <a:t>.</a:t>
            </a:r>
          </a:p>
          <a:p>
            <a:pPr algn="just">
              <a:buNone/>
            </a:pPr>
            <a:endParaRPr lang="en-US" sz="2400" b="1" dirty="0"/>
          </a:p>
          <a:p>
            <a:pPr algn="just"/>
            <a:r>
              <a:rPr lang="en-US" sz="2400" b="1" dirty="0" smtClean="0"/>
              <a:t>Undertake </a:t>
            </a:r>
            <a:r>
              <a:rPr lang="en-US" sz="2400" b="1" dirty="0"/>
              <a:t>data collection through an initial case study in order to be able to </a:t>
            </a:r>
            <a:r>
              <a:rPr lang="en-US" sz="2400" b="1" dirty="0" smtClean="0"/>
              <a:t>compare the </a:t>
            </a:r>
            <a:r>
              <a:rPr lang="en-US" sz="2400" b="1" dirty="0"/>
              <a:t>findings from this in relation to this theoretically based proposition</a:t>
            </a:r>
            <a:r>
              <a:rPr lang="en-US" sz="2400" b="1" dirty="0" smtClean="0"/>
              <a:t>.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600" b="1" dirty="0"/>
              <a:t>Where necessary, amend the theoretically based proposition in the light of the </a:t>
            </a:r>
            <a:r>
              <a:rPr lang="en-US" sz="2600" b="1" dirty="0" smtClean="0"/>
              <a:t>findings from </a:t>
            </a:r>
            <a:r>
              <a:rPr lang="en-US" sz="2600" b="1" dirty="0"/>
              <a:t>the initial case study</a:t>
            </a:r>
            <a:r>
              <a:rPr lang="en-US" sz="2600" b="1" dirty="0" smtClean="0"/>
              <a:t>.</a:t>
            </a:r>
          </a:p>
          <a:p>
            <a:pPr algn="just"/>
            <a:endParaRPr lang="en-US" sz="2600" b="1" dirty="0"/>
          </a:p>
          <a:p>
            <a:pPr algn="just"/>
            <a:r>
              <a:rPr lang="en-US" sz="2600" b="1" dirty="0" smtClean="0"/>
              <a:t>Undertake </a:t>
            </a:r>
            <a:r>
              <a:rPr lang="en-US" sz="2600" b="1" dirty="0"/>
              <a:t>a further round of data collection in order to compare the findings from </a:t>
            </a:r>
            <a:r>
              <a:rPr lang="en-US" sz="2600" b="1" dirty="0" smtClean="0"/>
              <a:t>this in </a:t>
            </a:r>
            <a:r>
              <a:rPr lang="en-US" sz="2600" b="1" dirty="0"/>
              <a:t>relation to the revised proposition.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Qualitative analysis process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23622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/>
              <a:t>Where necessary, further amend the revised proposition in the light of the </a:t>
            </a:r>
            <a:r>
              <a:rPr lang="en-US" sz="2400" b="1" dirty="0" smtClean="0"/>
              <a:t>findings from </a:t>
            </a:r>
            <a:r>
              <a:rPr lang="en-US" sz="2400" b="1" dirty="0"/>
              <a:t>the second case study</a:t>
            </a:r>
            <a:r>
              <a:rPr lang="en-US" sz="2400" b="1" dirty="0" smtClean="0"/>
              <a:t>.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Undertake </a:t>
            </a:r>
            <a:r>
              <a:rPr lang="en-US" sz="2400" b="1" dirty="0"/>
              <a:t>further iterations of this process until a satisfactory explanation is derived.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CAQDAS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The use of CAQDAS offers a number of </a:t>
            </a:r>
            <a:r>
              <a:rPr lang="en-US" sz="2400" b="1" dirty="0" smtClean="0"/>
              <a:t>advantages.</a:t>
            </a:r>
          </a:p>
          <a:p>
            <a:endParaRPr lang="en-US" sz="2400" b="1" dirty="0" smtClean="0"/>
          </a:p>
          <a:p>
            <a:r>
              <a:rPr lang="en-US" sz="2400" b="1" dirty="0"/>
              <a:t>W</a:t>
            </a:r>
            <a:r>
              <a:rPr lang="en-US" sz="2400" b="1" dirty="0" smtClean="0"/>
              <a:t>hen </a:t>
            </a:r>
            <a:r>
              <a:rPr lang="en-US" sz="2400" b="1" dirty="0"/>
              <a:t>used systematically, it can aid </a:t>
            </a:r>
            <a:r>
              <a:rPr lang="en-US" sz="2400" b="1" dirty="0" smtClean="0"/>
              <a:t>continuity and </a:t>
            </a:r>
            <a:r>
              <a:rPr lang="en-US" sz="2400" b="1" dirty="0"/>
              <a:t>increase both transparency and methodological </a:t>
            </a:r>
            <a:r>
              <a:rPr lang="en-US" sz="2400" b="1" dirty="0" smtClean="0"/>
              <a:t>rigour</a:t>
            </a:r>
            <a:r>
              <a:rPr lang="en-US" sz="2400" b="1" dirty="0"/>
              <a:t>.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Despite </a:t>
            </a:r>
            <a:r>
              <a:rPr lang="en-US" sz="2400" b="1" dirty="0"/>
              <a:t>differences between CAQDAS programs, the basic ways in which they can </a:t>
            </a:r>
            <a:r>
              <a:rPr lang="en-US" sz="2400" b="1" dirty="0" smtClean="0"/>
              <a:t>facilitate your </a:t>
            </a:r>
            <a:r>
              <a:rPr lang="en-US" sz="2400" b="1" dirty="0"/>
              <a:t>qualitative data analysis are similar. </a:t>
            </a:r>
            <a:endParaRPr lang="en-US" sz="2400" b="1" dirty="0" smtClean="0"/>
          </a:p>
          <a:p>
            <a:pPr algn="just"/>
            <a:endParaRPr lang="en-US" sz="2400" b="1" dirty="0"/>
          </a:p>
          <a:p>
            <a:pPr algn="just"/>
            <a:r>
              <a:rPr lang="en-US" sz="2400" b="1" dirty="0" err="1" smtClean="0"/>
              <a:t>Lewins</a:t>
            </a:r>
            <a:r>
              <a:rPr lang="en-US" sz="2400" b="1" dirty="0" smtClean="0"/>
              <a:t> </a:t>
            </a:r>
            <a:r>
              <a:rPr lang="en-US" sz="2400" b="1" dirty="0"/>
              <a:t>and Silver (2006) </a:t>
            </a:r>
            <a:r>
              <a:rPr lang="en-US" sz="2400" b="1" dirty="0" smtClean="0"/>
              <a:t>summarize </a:t>
            </a:r>
            <a:r>
              <a:rPr lang="en-US" sz="2400" b="1" dirty="0"/>
              <a:t>these as: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Use of CAQDAS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800" b="1" u="sng" dirty="0"/>
              <a:t>Structure of </a:t>
            </a:r>
            <a:r>
              <a:rPr lang="en-US" sz="2800" b="1" u="sng" dirty="0" smtClean="0"/>
              <a:t>work </a:t>
            </a:r>
          </a:p>
          <a:p>
            <a:pPr>
              <a:buNone/>
            </a:pPr>
            <a:endParaRPr lang="en-US" sz="2800" b="1" u="sng" dirty="0" smtClean="0"/>
          </a:p>
          <a:p>
            <a:pPr marL="0" indent="0" algn="just">
              <a:buNone/>
            </a:pPr>
            <a:r>
              <a:rPr lang="en-US" sz="2800" b="1" i="1" dirty="0" smtClean="0"/>
              <a:t>ability </a:t>
            </a:r>
            <a:r>
              <a:rPr lang="en-US" sz="2800" b="1" i="1" dirty="0"/>
              <a:t>to store or provide connections between all data files </a:t>
            </a:r>
            <a:r>
              <a:rPr lang="en-US" sz="2800" b="1" i="1" dirty="0" smtClean="0"/>
              <a:t>within </a:t>
            </a:r>
            <a:r>
              <a:rPr lang="en-US" sz="2800" b="1" dirty="0" smtClean="0"/>
              <a:t>the </a:t>
            </a:r>
            <a:r>
              <a:rPr lang="en-US" sz="2800" b="1" dirty="0"/>
              <a:t>research project;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800" b="1" u="sng" dirty="0" smtClean="0"/>
              <a:t>C</a:t>
            </a:r>
            <a:r>
              <a:rPr lang="en-US" sz="2800" b="1" i="1" u="sng" dirty="0" smtClean="0"/>
              <a:t>loseness </a:t>
            </a:r>
            <a:r>
              <a:rPr lang="en-US" sz="2800" b="1" i="1" u="sng" dirty="0"/>
              <a:t>to data and </a:t>
            </a:r>
            <a:r>
              <a:rPr lang="en-US" sz="2800" b="1" i="1" u="sng" dirty="0" smtClean="0"/>
              <a:t>interactivity </a:t>
            </a:r>
          </a:p>
          <a:p>
            <a:pPr>
              <a:buNone/>
            </a:pPr>
            <a:endParaRPr lang="en-US" sz="2800" b="1" i="1" u="sng" dirty="0" smtClean="0"/>
          </a:p>
          <a:p>
            <a:pPr marL="0" indent="0" algn="just">
              <a:buNone/>
            </a:pPr>
            <a:r>
              <a:rPr lang="en-US" sz="2800" b="1" i="1" dirty="0" smtClean="0"/>
              <a:t>almost </a:t>
            </a:r>
            <a:r>
              <a:rPr lang="en-US" sz="2800" b="1" i="1" dirty="0"/>
              <a:t>instantaneous access to all your data once </a:t>
            </a:r>
            <a:r>
              <a:rPr lang="en-US" sz="2800" b="1" i="1" dirty="0" smtClean="0"/>
              <a:t>it </a:t>
            </a:r>
            <a:r>
              <a:rPr lang="en-US" sz="2800" b="1" dirty="0" smtClean="0"/>
              <a:t>has </a:t>
            </a:r>
            <a:r>
              <a:rPr lang="en-US" sz="2800" b="1" dirty="0"/>
              <a:t>been introduced</a:t>
            </a:r>
            <a:r>
              <a:rPr lang="en-US" sz="2800" b="1" dirty="0" smtClean="0"/>
              <a:t>;</a:t>
            </a:r>
          </a:p>
          <a:p>
            <a:pPr marL="0" indent="0" algn="just">
              <a:buNone/>
            </a:pPr>
            <a:endParaRPr lang="en-US" sz="2400" b="1" dirty="0"/>
          </a:p>
          <a:p>
            <a:pPr>
              <a:buNone/>
            </a:pPr>
            <a:r>
              <a:rPr lang="en-US" sz="3000" b="1" i="1" u="sng" dirty="0"/>
              <a:t>Explore the </a:t>
            </a:r>
            <a:r>
              <a:rPr lang="en-US" sz="3000" b="1" i="1" u="sng" dirty="0" smtClean="0"/>
              <a:t>data</a:t>
            </a:r>
          </a:p>
          <a:p>
            <a:pPr>
              <a:buNone/>
            </a:pPr>
            <a:endParaRPr lang="en-US" sz="3000" b="1" i="1" u="sng" dirty="0" smtClean="0"/>
          </a:p>
          <a:p>
            <a:pPr marL="0" indent="0" algn="just">
              <a:buNone/>
            </a:pPr>
            <a:r>
              <a:rPr lang="en-US" sz="2800" b="1" i="1" dirty="0" smtClean="0"/>
              <a:t>text </a:t>
            </a:r>
            <a:r>
              <a:rPr lang="en-US" sz="2800" b="1" i="1" dirty="0"/>
              <a:t>search tools enable a word, a phrase or a collection of words to </a:t>
            </a:r>
            <a:r>
              <a:rPr lang="en-US" sz="2800" b="1" i="1" dirty="0" smtClean="0"/>
              <a:t>be </a:t>
            </a:r>
            <a:r>
              <a:rPr lang="en-US" sz="2800" b="1" dirty="0" smtClean="0"/>
              <a:t>searched </a:t>
            </a:r>
            <a:r>
              <a:rPr lang="en-US" sz="2800" b="1" dirty="0"/>
              <a:t>and retrieved within context;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Use of CAQDAS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800" b="1" u="sng" dirty="0"/>
              <a:t>Project management and data </a:t>
            </a:r>
            <a:r>
              <a:rPr lang="en-US" sz="2800" b="1" u="sng" dirty="0" smtClean="0"/>
              <a:t>organisation</a:t>
            </a:r>
            <a:r>
              <a:rPr lang="en-US" i="1" dirty="0" smtClean="0"/>
              <a:t> </a:t>
            </a:r>
          </a:p>
          <a:p>
            <a:pPr>
              <a:buNone/>
            </a:pPr>
            <a:endParaRPr lang="en-US" sz="1800" i="1" dirty="0" smtClean="0"/>
          </a:p>
          <a:p>
            <a:pPr>
              <a:buNone/>
            </a:pPr>
            <a:endParaRPr lang="en-US" sz="100" i="1" dirty="0" smtClean="0"/>
          </a:p>
          <a:p>
            <a:pPr marL="0" indent="0" algn="just">
              <a:buNone/>
            </a:pPr>
            <a:r>
              <a:rPr lang="en-US" sz="2600" b="1" i="1" dirty="0" smtClean="0"/>
              <a:t>powerful </a:t>
            </a:r>
            <a:r>
              <a:rPr lang="en-US" sz="2600" b="1" i="1" dirty="0"/>
              <a:t>means to manage the </a:t>
            </a:r>
            <a:r>
              <a:rPr lang="en-US" sz="2600" b="1" i="1" dirty="0" smtClean="0"/>
              <a:t>research </a:t>
            </a:r>
            <a:r>
              <a:rPr lang="en-US" sz="2600" b="1" dirty="0" smtClean="0"/>
              <a:t>project </a:t>
            </a:r>
            <a:r>
              <a:rPr lang="en-US" sz="2600" b="1" dirty="0"/>
              <a:t>as a whole and </a:t>
            </a:r>
            <a:r>
              <a:rPr lang="en-US" sz="2600" b="1" dirty="0" smtClean="0"/>
              <a:t>organize </a:t>
            </a:r>
            <a:r>
              <a:rPr lang="en-US" sz="2600" b="1" dirty="0"/>
              <a:t>your data. Data organisation allows you to focus </a:t>
            </a:r>
            <a:r>
              <a:rPr lang="en-US" sz="2600" b="1" dirty="0" smtClean="0"/>
              <a:t>on subsets </a:t>
            </a:r>
            <a:r>
              <a:rPr lang="en-US" sz="2600" b="1" dirty="0"/>
              <a:t>of data</a:t>
            </a:r>
            <a:r>
              <a:rPr lang="en-US" sz="2600" b="1" dirty="0" smtClean="0"/>
              <a:t>;</a:t>
            </a:r>
          </a:p>
          <a:p>
            <a:pPr marL="0" indent="0" algn="just">
              <a:buNone/>
            </a:pPr>
            <a:endParaRPr lang="en-US" sz="2400" b="1" dirty="0"/>
          </a:p>
          <a:p>
            <a:pPr>
              <a:buNone/>
            </a:pPr>
            <a:r>
              <a:rPr lang="en-US" sz="2800" b="1" u="sng" dirty="0"/>
              <a:t>Writing memos, comments, notes, etc. </a:t>
            </a:r>
            <a:endParaRPr lang="en-US" sz="2800" b="1" u="sng" dirty="0" smtClean="0"/>
          </a:p>
          <a:p>
            <a:pPr>
              <a:buNone/>
            </a:pPr>
            <a:endParaRPr lang="en-US" sz="2800" b="1" u="sng" dirty="0" smtClean="0"/>
          </a:p>
          <a:p>
            <a:pPr>
              <a:buNone/>
            </a:pPr>
            <a:r>
              <a:rPr lang="en-US" sz="2600" b="1" i="1" dirty="0" smtClean="0"/>
              <a:t>to </a:t>
            </a:r>
            <a:r>
              <a:rPr lang="en-US" sz="2600" b="1" i="1" dirty="0"/>
              <a:t>record thoughts systematically in relation to </a:t>
            </a:r>
            <a:r>
              <a:rPr lang="en-US" sz="2600" b="1" i="1" dirty="0" smtClean="0"/>
              <a:t>the </a:t>
            </a:r>
            <a:r>
              <a:rPr lang="en-US" sz="2600" b="1" dirty="0" smtClean="0"/>
              <a:t>data</a:t>
            </a:r>
            <a:r>
              <a:rPr lang="en-US" sz="2600" b="1" dirty="0"/>
              <a:t>;</a:t>
            </a:r>
          </a:p>
          <a:p>
            <a:pPr>
              <a:buNone/>
            </a:pPr>
            <a:endParaRPr lang="en-US" sz="2400" i="1" dirty="0" smtClean="0"/>
          </a:p>
          <a:p>
            <a:pPr>
              <a:buNone/>
            </a:pPr>
            <a:r>
              <a:rPr lang="en-US" sz="3000" b="1" u="sng" dirty="0" smtClean="0"/>
              <a:t>Output</a:t>
            </a:r>
          </a:p>
          <a:p>
            <a:pPr>
              <a:buNone/>
            </a:pPr>
            <a:endParaRPr lang="en-US" sz="3000" b="1" u="sng" dirty="0" smtClean="0"/>
          </a:p>
          <a:p>
            <a:pPr marL="0" indent="0" algn="just">
              <a:buNone/>
            </a:pPr>
            <a:r>
              <a:rPr lang="en-US" sz="2600" b="1" i="1" dirty="0" smtClean="0"/>
              <a:t>reports </a:t>
            </a:r>
            <a:r>
              <a:rPr lang="en-US" sz="2600" b="1" i="1" dirty="0"/>
              <a:t>allowing you to view material in hard copy or export it to other </a:t>
            </a:r>
            <a:r>
              <a:rPr lang="en-US" sz="2600" b="1" i="1" dirty="0" smtClean="0"/>
              <a:t>applications </a:t>
            </a:r>
            <a:r>
              <a:rPr lang="en-US" sz="2600" b="1" dirty="0" smtClean="0"/>
              <a:t>such </a:t>
            </a:r>
            <a:r>
              <a:rPr lang="en-US" sz="2600" b="1" dirty="0"/>
              <a:t>as word processors and spreadsheets as well as produce tabular reports.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Summary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3100" b="1" dirty="0"/>
              <a:t>Qualitative data are non-numerical data that have not been quantified. They result from </a:t>
            </a:r>
            <a:r>
              <a:rPr lang="en-US" sz="3100" b="1" dirty="0" smtClean="0"/>
              <a:t>the collection </a:t>
            </a:r>
            <a:r>
              <a:rPr lang="en-US" sz="3100" b="1" dirty="0"/>
              <a:t>of </a:t>
            </a:r>
            <a:r>
              <a:rPr lang="en-US" sz="3100" b="1" dirty="0" smtClean="0"/>
              <a:t>non-standardized </a:t>
            </a:r>
            <a:r>
              <a:rPr lang="en-US" sz="3100" b="1" dirty="0"/>
              <a:t>data that require classification and are </a:t>
            </a:r>
            <a:r>
              <a:rPr lang="en-US" sz="3100" b="1" dirty="0" smtClean="0"/>
              <a:t>analyzed </a:t>
            </a:r>
            <a:r>
              <a:rPr lang="en-US" sz="3100" b="1" dirty="0"/>
              <a:t>through </a:t>
            </a:r>
            <a:r>
              <a:rPr lang="en-US" sz="3100" b="1" dirty="0" smtClean="0"/>
              <a:t>the use </a:t>
            </a:r>
            <a:r>
              <a:rPr lang="en-US" sz="3100" b="1" dirty="0"/>
              <a:t>of </a:t>
            </a:r>
            <a:r>
              <a:rPr lang="en-US" sz="3100" b="1" dirty="0" smtClean="0"/>
              <a:t>conceptualization.</a:t>
            </a:r>
          </a:p>
          <a:p>
            <a:pPr algn="just"/>
            <a:endParaRPr lang="en-US" sz="3100" b="1" dirty="0"/>
          </a:p>
          <a:p>
            <a:pPr algn="just"/>
            <a:r>
              <a:rPr lang="en-US" sz="2800" b="1" dirty="0" smtClean="0"/>
              <a:t>Qualitative </a:t>
            </a:r>
            <a:r>
              <a:rPr lang="en-US" sz="2800" b="1" dirty="0"/>
              <a:t>analysis generally involves one or more of</a:t>
            </a:r>
            <a:r>
              <a:rPr lang="en-US" sz="2800" b="1" dirty="0" smtClean="0"/>
              <a:t>:</a:t>
            </a:r>
          </a:p>
          <a:p>
            <a:pPr algn="just"/>
            <a:endParaRPr lang="en-US" sz="2800" b="1" dirty="0" smtClean="0"/>
          </a:p>
          <a:p>
            <a:pPr marL="0" indent="0" algn="just">
              <a:buNone/>
            </a:pPr>
            <a:r>
              <a:rPr lang="en-US" sz="2800" b="1" dirty="0"/>
              <a:t>S</a:t>
            </a:r>
            <a:r>
              <a:rPr lang="en-US" sz="2800" b="1" dirty="0" smtClean="0"/>
              <a:t>ummarising </a:t>
            </a:r>
            <a:r>
              <a:rPr lang="en-US" sz="2800" b="1" dirty="0"/>
              <a:t>data, </a:t>
            </a:r>
            <a:r>
              <a:rPr lang="en-US" sz="2800" b="1" dirty="0" smtClean="0"/>
              <a:t>categorizing data and </a:t>
            </a:r>
            <a:r>
              <a:rPr lang="en-US" sz="2800" b="1" dirty="0"/>
              <a:t>structuring data using narrative to </a:t>
            </a:r>
            <a:r>
              <a:rPr lang="en-US" sz="2800" b="1" dirty="0" smtClean="0"/>
              <a:t>recognize </a:t>
            </a:r>
            <a:r>
              <a:rPr lang="en-US" sz="2800" b="1" dirty="0"/>
              <a:t>relationships, develop and test </a:t>
            </a:r>
            <a:r>
              <a:rPr lang="en-US" sz="2800" b="1" dirty="0" smtClean="0"/>
              <a:t>propositions and </a:t>
            </a:r>
            <a:r>
              <a:rPr lang="en-US" sz="2800" b="1" dirty="0"/>
              <a:t>produce well-grounded conclusions. </a:t>
            </a:r>
            <a:endParaRPr lang="en-US" sz="2800" b="1" dirty="0" smtClean="0"/>
          </a:p>
          <a:p>
            <a:pPr marL="0" indent="0" algn="just">
              <a:buNone/>
            </a:pPr>
            <a:endParaRPr lang="en-US" sz="2800" b="1" dirty="0" smtClean="0"/>
          </a:p>
          <a:p>
            <a:pPr marL="0" indent="0" algn="just">
              <a:buNone/>
            </a:pPr>
            <a:r>
              <a:rPr lang="en-US" sz="2800" b="1" dirty="0" smtClean="0"/>
              <a:t>It </a:t>
            </a:r>
            <a:r>
              <a:rPr lang="en-US" sz="2800" b="1" dirty="0"/>
              <a:t>can lead to </a:t>
            </a:r>
            <a:r>
              <a:rPr lang="en-US" sz="2800" b="1" dirty="0" smtClean="0"/>
              <a:t>reanalyzing </a:t>
            </a:r>
            <a:r>
              <a:rPr lang="en-US" sz="2800" b="1" dirty="0"/>
              <a:t>categories developed </a:t>
            </a:r>
            <a:r>
              <a:rPr lang="en-US" sz="2800" b="1" dirty="0" smtClean="0"/>
              <a:t>from qualitative </a:t>
            </a:r>
            <a:r>
              <a:rPr lang="en-US" sz="2800" b="1" dirty="0"/>
              <a:t>data quantitatively</a:t>
            </a:r>
            <a:r>
              <a:rPr lang="en-US" sz="2800" b="1" dirty="0" smtClean="0"/>
              <a:t>.</a:t>
            </a:r>
          </a:p>
          <a:p>
            <a:pPr algn="just"/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Summary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/>
              <a:t>The processes of data analysis and data collection are necessarily interactive</a:t>
            </a:r>
            <a:r>
              <a:rPr lang="en-US" sz="2400" dirty="0" smtClean="0"/>
              <a:t>.</a:t>
            </a:r>
            <a:endParaRPr lang="en-US" sz="2400" b="1" dirty="0" smtClean="0"/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There </a:t>
            </a:r>
            <a:r>
              <a:rPr lang="en-US" sz="2400" b="1" dirty="0"/>
              <a:t>are a number of aids that you might use to help you through the process of </a:t>
            </a:r>
            <a:r>
              <a:rPr lang="en-US" sz="2400" b="1" dirty="0" smtClean="0"/>
              <a:t>qualitative analysis</a:t>
            </a:r>
            <a:r>
              <a:rPr lang="en-US" sz="2400" b="1" dirty="0"/>
              <a:t>, including interim summaries, self-memos and maintaining a researcher’s diary.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1069</Words>
  <Application>Microsoft Office PowerPoint</Application>
  <PresentationFormat>On-screen Show (4:3)</PresentationFormat>
  <Paragraphs>121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Qualitative Data Analysis</vt:lpstr>
      <vt:lpstr>Recap</vt:lpstr>
      <vt:lpstr>Transcribing Interviews </vt:lpstr>
      <vt:lpstr>Transcribing Interviews </vt:lpstr>
      <vt:lpstr>Transcribing Interviews </vt:lpstr>
      <vt:lpstr>Qualitative analysis process</vt:lpstr>
      <vt:lpstr>Qualitative analysis process</vt:lpstr>
      <vt:lpstr>Qualitative analysis process</vt:lpstr>
      <vt:lpstr>Qualitative analysis process</vt:lpstr>
      <vt:lpstr>Slide 10</vt:lpstr>
      <vt:lpstr>Qualitative analysis process</vt:lpstr>
      <vt:lpstr>Qualitative analysis process</vt:lpstr>
      <vt:lpstr>Use of CAQDAS</vt:lpstr>
      <vt:lpstr>Use of CAQDAS</vt:lpstr>
      <vt:lpstr>Use of CAQDAS</vt:lpstr>
      <vt:lpstr>Summary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Data Analysis</dc:title>
  <dc:creator>faisal</dc:creator>
  <cp:lastModifiedBy>NTS</cp:lastModifiedBy>
  <cp:revision>11</cp:revision>
  <dcterms:created xsi:type="dcterms:W3CDTF">2013-06-16T18:03:24Z</dcterms:created>
  <dcterms:modified xsi:type="dcterms:W3CDTF">2013-06-17T08:08:33Z</dcterms:modified>
</cp:coreProperties>
</file>