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318" r:id="rId3"/>
    <p:sldId id="257" r:id="rId4"/>
    <p:sldId id="297" r:id="rId5"/>
    <p:sldId id="298" r:id="rId6"/>
    <p:sldId id="299" r:id="rId7"/>
    <p:sldId id="300" r:id="rId8"/>
    <p:sldId id="301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7" r:id="rId17"/>
    <p:sldId id="31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57C0C-68C9-4FE5-B51B-B997D79941EC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EB489-DAFA-47B0-BC09-924E24874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2E9EC-E6F1-4648-9E89-FB0EA7EE02EE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C317B-5C70-4D78-854E-D7CC7707CD83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2CFE-BA4E-4F56-BA28-1137A823F0A6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D244-1F90-4652-8236-6C372E957BDB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44F35-88D8-468B-867F-4F7A0EE7447E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F1719-162F-4667-AAAB-CE8D9D510B3F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2936-6A8F-411B-A5DE-8480EB51E860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C74B-95CD-4790-BF8C-A43AA6029EFF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35D82-9C51-4E8C-8391-B22F86D27C03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F6572-8399-4A33-BAC3-4718598C3405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CF938-4854-4B7A-87E8-9F422DEA2A4F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FD7FAD1-3449-4025-8DAF-96432B909BF2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B58AB49-07DF-4F15-B7F5-82D4D66001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983E4-2CAC-41A4-B2E7-6E123939716D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1078A-0DF0-4261-BD98-CB4F67ECE8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dirty="0" smtClean="0"/>
              <a:t>Qualitative Data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27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Difference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38200"/>
            <a:ext cx="8458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WHAT IS THE INTERPRETIVE WAY OF THINKING?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Multiple </a:t>
            </a:r>
            <a:r>
              <a:rPr lang="en-US" dirty="0" smtClean="0"/>
              <a:t>Realities</a:t>
            </a:r>
          </a:p>
          <a:p>
            <a:endParaRPr lang="en-US" dirty="0"/>
          </a:p>
          <a:p>
            <a:r>
              <a:rPr lang="en-US" dirty="0"/>
              <a:t>Data versus </a:t>
            </a:r>
            <a:r>
              <a:rPr lang="en-US" dirty="0" smtClean="0"/>
              <a:t>Information</a:t>
            </a:r>
          </a:p>
          <a:p>
            <a:endParaRPr lang="en-US" dirty="0"/>
          </a:p>
          <a:p>
            <a:r>
              <a:rPr lang="en-US" dirty="0"/>
              <a:t>Subjects versus Research </a:t>
            </a:r>
            <a:r>
              <a:rPr lang="en-US" dirty="0" smtClean="0"/>
              <a:t>Participants</a:t>
            </a:r>
          </a:p>
          <a:p>
            <a:endParaRPr lang="en-US" dirty="0"/>
          </a:p>
          <a:p>
            <a:r>
              <a:rPr lang="en-US" dirty="0"/>
              <a:t>Values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Multiple Realities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Many ways of “knowing</a:t>
            </a:r>
            <a:r>
              <a:rPr lang="en-US" dirty="0" smtClean="0"/>
              <a:t>”</a:t>
            </a:r>
          </a:p>
          <a:p>
            <a:endParaRPr lang="en-US" dirty="0"/>
          </a:p>
          <a:p>
            <a:pPr lvl="1"/>
            <a:r>
              <a:rPr lang="en-US" dirty="0"/>
              <a:t>The researcher’s </a:t>
            </a:r>
            <a:r>
              <a:rPr lang="en-US" dirty="0" smtClean="0"/>
              <a:t>reality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research participant’s </a:t>
            </a:r>
            <a:r>
              <a:rPr lang="en-US" dirty="0" smtClean="0"/>
              <a:t>reality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mutual reality created when researcher and research participant </a:t>
            </a:r>
            <a:r>
              <a:rPr lang="en-US" dirty="0" smtClean="0"/>
              <a:t>interact</a:t>
            </a:r>
          </a:p>
          <a:p>
            <a:pPr lvl="1"/>
            <a:endParaRPr lang="en-US" dirty="0"/>
          </a:p>
          <a:p>
            <a:r>
              <a:rPr lang="en-US" dirty="0"/>
              <a:t>These multiple realities are dynamic (constantly changing)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3200" b="1" dirty="0"/>
              <a:t>Data Versus Information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 u="sng" dirty="0"/>
              <a:t>Data</a:t>
            </a:r>
            <a:r>
              <a:rPr lang="en-US" i="1" dirty="0"/>
              <a:t> </a:t>
            </a:r>
            <a:endParaRPr lang="en-US" i="1" dirty="0" smtClean="0"/>
          </a:p>
          <a:p>
            <a:pPr algn="just">
              <a:lnSpc>
                <a:spcPct val="90000"/>
              </a:lnSpc>
              <a:buNone/>
            </a:pPr>
            <a:endParaRPr lang="en-US" dirty="0" smtClean="0"/>
          </a:p>
          <a:p>
            <a:pPr marL="0" indent="0" algn="just">
              <a:lnSpc>
                <a:spcPct val="90000"/>
              </a:lnSpc>
              <a:buNone/>
            </a:pPr>
            <a:r>
              <a:rPr lang="en-US" dirty="0" smtClean="0"/>
              <a:t>Units </a:t>
            </a:r>
            <a:r>
              <a:rPr lang="en-US" dirty="0"/>
              <a:t>of evidence (such as facts, numbers, pictures) that are collected for the purposes of answering a research question</a:t>
            </a:r>
          </a:p>
          <a:p>
            <a:pPr algn="just">
              <a:lnSpc>
                <a:spcPct val="90000"/>
              </a:lnSpc>
            </a:pPr>
            <a:endParaRPr lang="en-US" u="sng" dirty="0" smtClean="0"/>
          </a:p>
          <a:p>
            <a:pPr algn="just">
              <a:lnSpc>
                <a:spcPct val="90000"/>
              </a:lnSpc>
            </a:pPr>
            <a:r>
              <a:rPr lang="en-US" u="sng" dirty="0" smtClean="0"/>
              <a:t>Information</a:t>
            </a:r>
            <a:r>
              <a:rPr lang="en-US" dirty="0" smtClean="0"/>
              <a:t>  </a:t>
            </a:r>
          </a:p>
          <a:p>
            <a:pPr algn="just">
              <a:lnSpc>
                <a:spcPct val="90000"/>
              </a:lnSpc>
              <a:buNone/>
            </a:pPr>
            <a:endParaRPr lang="en-US" dirty="0" smtClean="0"/>
          </a:p>
          <a:p>
            <a:pPr marL="0" indent="0" algn="just">
              <a:lnSpc>
                <a:spcPct val="90000"/>
              </a:lnSpc>
              <a:buNone/>
            </a:pPr>
            <a:r>
              <a:rPr lang="en-US" dirty="0" smtClean="0"/>
              <a:t>Derived </a:t>
            </a:r>
            <a:r>
              <a:rPr lang="en-US" dirty="0"/>
              <a:t>from data; it is the meaning or interpretation given to data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Subjects Versus Research Participants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Qualitative research places high value on the link between the individuals being studied and the data that they </a:t>
            </a:r>
            <a:r>
              <a:rPr lang="en-US" dirty="0" smtClean="0"/>
              <a:t>provide.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Data are considered in the context of the research participant’s </a:t>
            </a:r>
            <a:r>
              <a:rPr lang="en-US" dirty="0" smtClean="0"/>
              <a:t>reality.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Values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/>
              <a:t>Value Awareness</a:t>
            </a:r>
            <a:r>
              <a:rPr lang="en-US" i="1" dirty="0"/>
              <a:t> – </a:t>
            </a:r>
            <a:endParaRPr lang="en-US" i="1" dirty="0" smtClean="0"/>
          </a:p>
          <a:p>
            <a:pPr>
              <a:buNone/>
            </a:pPr>
            <a:endParaRPr lang="en-US" i="1" dirty="0" smtClean="0"/>
          </a:p>
          <a:p>
            <a:pPr marL="0" indent="0" algn="just">
              <a:buNone/>
            </a:pPr>
            <a:r>
              <a:rPr lang="en-US" i="1" dirty="0" smtClean="0"/>
              <a:t>T</a:t>
            </a:r>
            <a:r>
              <a:rPr lang="en-US" dirty="0" smtClean="0"/>
              <a:t>he </a:t>
            </a:r>
            <a:r>
              <a:rPr lang="en-US" dirty="0"/>
              <a:t>ability to put aside your own values when you are conducting research studies or when you are evaluating the research results of others (sometimes called </a:t>
            </a:r>
            <a:r>
              <a:rPr lang="en-US" i="1" dirty="0"/>
              <a:t>disinterestedness</a:t>
            </a:r>
            <a:r>
              <a:rPr lang="en-US" dirty="0"/>
              <a:t>)</a:t>
            </a:r>
          </a:p>
          <a:p>
            <a:pPr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Qualitative </a:t>
            </a:r>
            <a:r>
              <a:rPr lang="en-US" dirty="0"/>
              <a:t>research involves an immersion in values so that their inevitable effect can be better understood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Analyzing </a:t>
            </a:r>
            <a:r>
              <a:rPr lang="en-US" sz="3200" b="1" dirty="0"/>
              <a:t>and Interpreting the Data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92500"/>
          </a:bodyPr>
          <a:lstStyle/>
          <a:p>
            <a:r>
              <a:rPr lang="en-US" dirty="0"/>
              <a:t>Qualitative data are typically in text form. </a:t>
            </a:r>
          </a:p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analysis, </a:t>
            </a:r>
            <a:r>
              <a:rPr lang="en-US" dirty="0" smtClean="0"/>
              <a:t>the </a:t>
            </a:r>
            <a:r>
              <a:rPr lang="en-US" dirty="0"/>
              <a:t>aim </a:t>
            </a:r>
            <a:r>
              <a:rPr lang="en-US" dirty="0" smtClean="0"/>
              <a:t>is to:</a:t>
            </a:r>
          </a:p>
          <a:p>
            <a:endParaRPr lang="en-US" dirty="0"/>
          </a:p>
          <a:p>
            <a:pPr lvl="1"/>
            <a:r>
              <a:rPr lang="en-US" dirty="0"/>
              <a:t>Reveal the true expressions of research participants 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/>
              <a:t>Explanations should be in accordance with the beliefs and experiences of the research </a:t>
            </a:r>
            <a:r>
              <a:rPr lang="en-US" dirty="0" smtClean="0"/>
              <a:t>participants.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“walk the walk” and “talk the talk” of the research </a:t>
            </a:r>
            <a:r>
              <a:rPr lang="en-US" dirty="0" smtClean="0"/>
              <a:t>participants.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Presentation </a:t>
            </a:r>
            <a:r>
              <a:rPr lang="en-US" sz="3200" b="1" dirty="0"/>
              <a:t>and Dissemination of Findings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Qualitative research reports are typically </a:t>
            </a:r>
            <a:r>
              <a:rPr lang="en-US" dirty="0" smtClean="0"/>
              <a:t>lengthy.</a:t>
            </a:r>
          </a:p>
          <a:p>
            <a:endParaRPr lang="en-US" dirty="0"/>
          </a:p>
          <a:p>
            <a:r>
              <a:rPr lang="en-US" dirty="0"/>
              <a:t>Data are typically presented in the form of quotes or summary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Comparing Quantitative and Qualitative Approaches</a:t>
            </a:r>
            <a:endParaRPr lang="en-US" sz="2800" b="1" dirty="0"/>
          </a:p>
        </p:txBody>
      </p:sp>
      <p:sp>
        <p:nvSpPr>
          <p:cNvPr id="36890" name="Rectangle 2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4400"/>
            <a:ext cx="82296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/>
              <a:t>Philosophical Differences</a:t>
            </a:r>
          </a:p>
        </p:txBody>
      </p:sp>
      <p:graphicFrame>
        <p:nvGraphicFramePr>
          <p:cNvPr id="36963" name="Group 99"/>
          <p:cNvGraphicFramePr>
            <a:graphicFrameLocks noGrp="1"/>
          </p:cNvGraphicFramePr>
          <p:nvPr>
            <p:ph sz="half" idx="2"/>
          </p:nvPr>
        </p:nvGraphicFramePr>
        <p:xfrm>
          <a:off x="457200" y="1524000"/>
          <a:ext cx="8229600" cy="5029199"/>
        </p:xfrm>
        <a:graphic>
          <a:graphicData uri="http://schemas.openxmlformats.org/drawingml/2006/table">
            <a:tbl>
              <a:tblPr/>
              <a:tblGrid>
                <a:gridCol w="2971800"/>
                <a:gridCol w="2667000"/>
                <a:gridCol w="2590800"/>
              </a:tblGrid>
              <a:tr h="6875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QUANT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QUAL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6875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Reality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Objective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Subjective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80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Ways of “Knowing”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Deductive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Inductive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80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Value Base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Researcher Detached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Researcher Engaged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80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Application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Generalization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In-depth understanding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8AB49-07DF-4F15-B7F5-82D4D66001A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Perceptions of Reality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Quantitative</a:t>
            </a:r>
          </a:p>
          <a:p>
            <a:pPr lvl="1"/>
            <a:r>
              <a:rPr lang="en-US" dirty="0"/>
              <a:t>People share common experiences that can be described </a:t>
            </a:r>
            <a:r>
              <a:rPr lang="en-US" dirty="0" smtClean="0"/>
              <a:t>objectively.</a:t>
            </a:r>
          </a:p>
          <a:p>
            <a:pPr lvl="1">
              <a:buNone/>
            </a:pP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Qualitative</a:t>
            </a:r>
          </a:p>
          <a:p>
            <a:pPr lvl="1"/>
            <a:r>
              <a:rPr lang="en-US" dirty="0"/>
              <a:t>People have unique experiences that can only be described subjectively by individuals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Ways of “Knowing”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Quantitative</a:t>
            </a:r>
          </a:p>
          <a:p>
            <a:endParaRPr lang="en-US" dirty="0"/>
          </a:p>
          <a:p>
            <a:pPr lvl="1"/>
            <a:r>
              <a:rPr lang="en-US" dirty="0"/>
              <a:t>Knowledge is gained by closely examining specific parts of the experiences of many </a:t>
            </a:r>
            <a:r>
              <a:rPr lang="en-US" dirty="0" smtClean="0"/>
              <a:t>cases</a:t>
            </a:r>
          </a:p>
          <a:p>
            <a:pPr lvl="1"/>
            <a:endParaRPr lang="en-US" dirty="0"/>
          </a:p>
          <a:p>
            <a:r>
              <a:rPr lang="en-US" dirty="0" smtClean="0"/>
              <a:t>Qualitative</a:t>
            </a:r>
          </a:p>
          <a:p>
            <a:endParaRPr lang="en-US" dirty="0"/>
          </a:p>
          <a:p>
            <a:pPr lvl="1"/>
            <a:r>
              <a:rPr lang="en-US" dirty="0"/>
              <a:t>Knowledge is gained by closely examining whole experiences of just a few 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Value Bases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Quantitative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Researcher “suspends” all values and offers no personal meaning to the research participants or the data collected; Researcher and “subject” are </a:t>
            </a:r>
            <a:r>
              <a:rPr lang="en-US" dirty="0" smtClean="0"/>
              <a:t>separate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Qualitative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The researcher attends to his or her personal values and their influence on the research process; Researcher and “research participant” are interconnected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Applications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Quantitative</a:t>
            </a:r>
          </a:p>
          <a:p>
            <a:endParaRPr lang="en-US" dirty="0"/>
          </a:p>
          <a:p>
            <a:pPr lvl="1"/>
            <a:r>
              <a:rPr lang="en-US" dirty="0"/>
              <a:t>Research results are generalized to representative populations; “average” experiences for large groups of people are </a:t>
            </a:r>
            <a:r>
              <a:rPr lang="en-US" dirty="0" smtClean="0"/>
              <a:t>reported</a:t>
            </a:r>
          </a:p>
          <a:p>
            <a:pPr lvl="1"/>
            <a:endParaRPr lang="en-US" dirty="0"/>
          </a:p>
          <a:p>
            <a:r>
              <a:rPr lang="en-US" dirty="0" smtClean="0"/>
              <a:t>Qualitative</a:t>
            </a:r>
          </a:p>
          <a:p>
            <a:endParaRPr lang="en-US" dirty="0"/>
          </a:p>
          <a:p>
            <a:pPr lvl="1"/>
            <a:r>
              <a:rPr lang="en-US" dirty="0"/>
              <a:t>Research results give in-depth understanding of a few; detailed description is presented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Transcribing Data </a:t>
            </a:r>
            <a:endParaRPr lang="en-US" sz="32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09600"/>
            <a:ext cx="80772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Qualitative research is a respected approach to knowledge building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Qualitative and quantitative research are complementary but are based on divergent principles.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493</Words>
  <Application>Microsoft Office PowerPoint</Application>
  <PresentationFormat>On-screen Show (4:3)</PresentationFormat>
  <Paragraphs>121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Qualitative Data Analysis</vt:lpstr>
      <vt:lpstr>Recap</vt:lpstr>
      <vt:lpstr>Difference </vt:lpstr>
      <vt:lpstr>WHAT IS THE INTERPRETIVE WAY OF THINKING?</vt:lpstr>
      <vt:lpstr>Multiple Realities</vt:lpstr>
      <vt:lpstr>Data Versus Information</vt:lpstr>
      <vt:lpstr>Subjects Versus Research Participants</vt:lpstr>
      <vt:lpstr>Values</vt:lpstr>
      <vt:lpstr>Analyzing and Interpreting the Data</vt:lpstr>
      <vt:lpstr>Presentation and Dissemination of Findings</vt:lpstr>
      <vt:lpstr>Comparing Quantitative and Qualitative Approaches</vt:lpstr>
      <vt:lpstr>Perceptions of Reality</vt:lpstr>
      <vt:lpstr>Ways of “Knowing”</vt:lpstr>
      <vt:lpstr>Value Bases</vt:lpstr>
      <vt:lpstr>Applications</vt:lpstr>
      <vt:lpstr>Transcribing Data 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Data Analysis</dc:title>
  <dc:creator>faisal</dc:creator>
  <cp:lastModifiedBy>NTS</cp:lastModifiedBy>
  <cp:revision>10</cp:revision>
  <dcterms:created xsi:type="dcterms:W3CDTF">2013-06-05T18:23:47Z</dcterms:created>
  <dcterms:modified xsi:type="dcterms:W3CDTF">2013-06-08T05:43:40Z</dcterms:modified>
</cp:coreProperties>
</file>