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7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9709E8-F50D-49C3-B586-E15001D10B58}"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87314-9806-43FA-AA5D-F58E6F89B08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615BA0A-F1F5-45EB-A4FA-F3B8E9A05520}" type="slidenum">
              <a:rPr lang="en-US" smtClean="0"/>
              <a:pPr/>
              <a:t>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685800" y="4343400"/>
            <a:ext cx="5486400" cy="4114800"/>
          </a:xfrm>
          <a:noFill/>
          <a:ln/>
        </p:spPr>
        <p:txBody>
          <a:bodyPr/>
          <a:lstStyle/>
          <a:p>
            <a:pPr eaLnBrk="1" hangingPunct="1"/>
            <a:r>
              <a:rPr lang="en-US" b="1" dirty="0" smtClean="0"/>
              <a:t>Central tendency</a:t>
            </a:r>
            <a:r>
              <a:rPr lang="en-US" dirty="0" smtClean="0"/>
              <a:t> is a measure of location. The common measures of central tendency include the </a:t>
            </a:r>
            <a:r>
              <a:rPr lang="en-US" b="1" dirty="0" smtClean="0"/>
              <a:t>mean</a:t>
            </a:r>
            <a:r>
              <a:rPr lang="en-US" dirty="0" smtClean="0"/>
              <a:t>, </a:t>
            </a:r>
            <a:r>
              <a:rPr lang="en-US" b="1" dirty="0" smtClean="0"/>
              <a:t>median</a:t>
            </a:r>
            <a:r>
              <a:rPr lang="en-US" dirty="0" smtClean="0"/>
              <a:t>, and </a:t>
            </a:r>
            <a:r>
              <a:rPr lang="en-US" b="1" dirty="0" smtClean="0"/>
              <a:t>mode</a:t>
            </a:r>
            <a:r>
              <a:rPr lang="en-US" dirty="0" smtClean="0"/>
              <a:t>. </a:t>
            </a:r>
          </a:p>
          <a:p>
            <a:pPr lvl="2" eaLnBrk="1" hangingPunct="1">
              <a:buFontTx/>
              <a:buChar char="•"/>
            </a:pPr>
            <a:r>
              <a:rPr lang="en-US" dirty="0" smtClean="0"/>
              <a:t>The mean is the arithmetic average of a data distribution.</a:t>
            </a:r>
          </a:p>
          <a:p>
            <a:pPr lvl="2" eaLnBrk="1" hangingPunct="1">
              <a:buFontTx/>
              <a:buChar char="•"/>
            </a:pPr>
            <a:r>
              <a:rPr lang="en-US" dirty="0" smtClean="0"/>
              <a:t>The median is the midpoint of a data distribution.</a:t>
            </a:r>
          </a:p>
          <a:p>
            <a:pPr lvl="2" eaLnBrk="1" hangingPunct="1">
              <a:buFontTx/>
              <a:buChar char="•"/>
            </a:pPr>
            <a:r>
              <a:rPr lang="en-US" dirty="0" smtClean="0"/>
              <a:t>The mode is the most frequently occurring value in a distribution. There may be more than one mode in a distribution. When there is more than one score that has the highest yet equal frequency, the distribution is bimodal or multimodal.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AE930763-D935-492E-8023-97F7C9864077}" type="slidenum">
              <a:rPr lang="en-US" smtClean="0"/>
              <a:pPr/>
              <a:t>5</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This slide lists the common measures of variability, also referred to as dispersion or spread. </a:t>
            </a:r>
          </a:p>
          <a:p>
            <a:pPr eaLnBrk="1" hangingPunct="1"/>
            <a:endParaRPr lang="en-US" dirty="0" smtClean="0"/>
          </a:p>
          <a:p>
            <a:pPr lvl="1" eaLnBrk="1" hangingPunct="1">
              <a:buFontTx/>
              <a:buChar char="•"/>
            </a:pPr>
            <a:r>
              <a:rPr lang="en-US" dirty="0" smtClean="0"/>
              <a:t>The </a:t>
            </a:r>
            <a:r>
              <a:rPr lang="en-US" b="1" dirty="0" smtClean="0"/>
              <a:t>variance</a:t>
            </a:r>
            <a:r>
              <a:rPr lang="en-US" dirty="0" smtClean="0"/>
              <a:t> is a measure of score dispersion about the mean. If all the scores are identical, the variance is 0. The greater the dispersion of scores, the greater the variance. Variance is used with interval and ratio data. It is computed by summing the squared distance from the mean for all cases and dividing the sum by the total number of cases minus 1. </a:t>
            </a:r>
          </a:p>
          <a:p>
            <a:pPr lvl="1" eaLnBrk="1" hangingPunct="1">
              <a:buFontTx/>
              <a:buChar char="•"/>
            </a:pPr>
            <a:r>
              <a:rPr lang="en-US" dirty="0" smtClean="0"/>
              <a:t>The </a:t>
            </a:r>
            <a:r>
              <a:rPr lang="en-US" b="1" dirty="0" smtClean="0"/>
              <a:t>standard deviation</a:t>
            </a:r>
            <a:r>
              <a:rPr lang="en-US" dirty="0" smtClean="0"/>
              <a:t> summarizes how far away from the average the data values typically are. It is the most frequently used measure of spread because it improves interpretability by removing the variance’s square and expressing deviations in their original units. It reveals the amount of variability within the data set. The standard deviation is calculated by taking the square root of the variance. </a:t>
            </a:r>
          </a:p>
          <a:p>
            <a:pPr lvl="1" eaLnBrk="1" hangingPunct="1">
              <a:buFontTx/>
              <a:buChar char="•"/>
            </a:pPr>
            <a:r>
              <a:rPr lang="en-US" dirty="0" smtClean="0"/>
              <a:t>The </a:t>
            </a:r>
            <a:r>
              <a:rPr lang="en-US" b="1" dirty="0" smtClean="0"/>
              <a:t>range</a:t>
            </a:r>
            <a:r>
              <a:rPr lang="en-US" dirty="0" smtClean="0"/>
              <a:t> is the difference between the largest and smallest scores in the distribution. </a:t>
            </a:r>
          </a:p>
          <a:p>
            <a:pPr lvl="1" eaLnBrk="1" hangingPunct="1">
              <a:buFontTx/>
              <a:buChar char="•"/>
            </a:pPr>
            <a:r>
              <a:rPr lang="en-US" dirty="0" smtClean="0"/>
              <a:t>The </a:t>
            </a:r>
            <a:r>
              <a:rPr lang="en-US" b="1" dirty="0" err="1" smtClean="0"/>
              <a:t>interquartile</a:t>
            </a:r>
            <a:r>
              <a:rPr lang="en-US" b="1" dirty="0" smtClean="0"/>
              <a:t> range (IQR)</a:t>
            </a:r>
            <a:r>
              <a:rPr lang="en-US" dirty="0" smtClean="0"/>
              <a:t> is the difference between the first and third quartiles of the distribution. It is also called the </a:t>
            </a:r>
            <a:r>
              <a:rPr lang="en-US" dirty="0" err="1" smtClean="0"/>
              <a:t>midspread</a:t>
            </a:r>
            <a:r>
              <a:rPr lang="en-US" dirty="0" smtClean="0"/>
              <a:t>. </a:t>
            </a:r>
          </a:p>
          <a:p>
            <a:pPr lvl="1" eaLnBrk="1" hangingPunct="1">
              <a:buFontTx/>
              <a:buChar char="•"/>
            </a:pPr>
            <a:r>
              <a:rPr lang="en-US" dirty="0" smtClean="0"/>
              <a:t>The </a:t>
            </a:r>
            <a:r>
              <a:rPr lang="en-US" b="1" dirty="0" smtClean="0"/>
              <a:t>quartile deviation</a:t>
            </a:r>
            <a:r>
              <a:rPr lang="en-US" dirty="0" smtClean="0"/>
              <a:t> is always used with the median for ordinal data. It is helpful for interval or ratio data when the distribution is stretched by extreme values. </a:t>
            </a:r>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06B4E75A-3314-4CD9-8C22-8DFB28460869}" type="slidenum">
              <a:rPr lang="en-US" smtClean="0"/>
              <a:pPr/>
              <a:t>9</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9773EC0A-182D-4008-AE97-F970E3ECE338}" type="slidenum">
              <a:rPr lang="en-US" smtClean="0"/>
              <a:pPr/>
              <a:t>11</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8AD81B7-943C-4499-BFE8-A6E10A65EF6E}" type="slidenum">
              <a:rPr lang="en-US" smtClean="0"/>
              <a:pPr/>
              <a:t>12</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A frequency table is a simple device for arraying data. It arrays category codes from lowest value to highest value, with columns for count (frequency), percent, valid percent (percent when missing data is extracted), and cumulative percent.</a:t>
            </a:r>
          </a:p>
          <a:p>
            <a:pPr eaLnBrk="1" hangingPunct="1"/>
            <a:endParaRPr lang="en-US" dirty="0" smtClean="0"/>
          </a:p>
          <a:p>
            <a:pPr eaLnBrk="1" hangingPunct="1"/>
            <a:r>
              <a:rPr lang="en-US" dirty="0" smtClean="0"/>
              <a:t>Ad recall, a nominal variable, describes the ads research participants remembered seeing or hearing without being prompted by the researcher or the measurement instrument. Although there are 100 observations, the small number of media placements makes the variable easily tabled.</a:t>
            </a:r>
          </a:p>
          <a:p>
            <a:pPr eaLnBrk="1" hangingPunct="1"/>
            <a:endParaRPr lang="en-US" dirty="0" smtClean="0"/>
          </a:p>
          <a:p>
            <a:pPr eaLnBrk="1" hangingPunct="1"/>
            <a:r>
              <a:rPr lang="en-US" dirty="0" smtClean="0"/>
              <a:t>The same data are presented using a pie chart on the next slides.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2AF4F440-B7F1-4D0D-9277-8933154FC670}" type="slidenum">
              <a:rPr lang="en-US" smtClean="0"/>
              <a:pPr/>
              <a:t>14</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6A7CAB6C-5DCC-454D-BD1C-2CBBEA2AF98C}" type="slidenum">
              <a:rPr lang="en-US" smtClean="0"/>
              <a:pPr/>
              <a:t>15</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685800" y="4343400"/>
            <a:ext cx="5486400" cy="4114800"/>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04421FC-C010-448A-9EA0-F6C49908B8D8}" type="slidenum">
              <a:rPr lang="en-US" smtClean="0"/>
              <a:pPr/>
              <a:t>16</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685800" y="4343400"/>
            <a:ext cx="5486400" cy="4114800"/>
          </a:xfrm>
          <a:noFill/>
          <a:ln/>
        </p:spPr>
        <p:txBody>
          <a:bodyPr/>
          <a:lstStyle/>
          <a:p>
            <a:pPr eaLnBrk="1" hangingPunct="1"/>
            <a:r>
              <a:rPr lang="en-US" dirty="0" smtClean="0"/>
              <a:t>The histogram is the conventional solution for the display of interval-ratio data. Histograms are used when it is possible to group the variable’s values into intervals. A histogram is a graphical bar chart that groups continuous data values into equal intervals, with one bar for each interval.</a:t>
            </a:r>
          </a:p>
          <a:p>
            <a:pPr eaLnBrk="1" hangingPunct="1"/>
            <a:endParaRPr lang="en-US" dirty="0" smtClean="0"/>
          </a:p>
          <a:p>
            <a:pPr eaLnBrk="1" hangingPunct="1"/>
            <a:r>
              <a:rPr lang="en-US" dirty="0" smtClean="0"/>
              <a:t>Data analysts find histograms useful for 1) displaying all intervals in a distribution, even those without observed values, and 2) examining the shape of the distribution for skewness, kurtosis, and the modal pattern. </a:t>
            </a:r>
          </a:p>
          <a:p>
            <a:pPr eaLnBrk="1" hangingPunct="1"/>
            <a:endParaRPr lang="en-US" dirty="0" smtClean="0"/>
          </a:p>
          <a:p>
            <a:pPr eaLnBrk="1" hangingPunct="1"/>
            <a:r>
              <a:rPr lang="en-US" dirty="0" smtClean="0"/>
              <a:t>The values for the average annual purchases variable presented in the figure were measured on a ratio scale and are easily grouped. Histograms are not useful for nominal variables like ad recall that has no order to its categories.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E2047D-8C94-4A4F-BF47-DDBF4450F9CD}"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2047D-8C94-4A4F-BF47-DDBF4450F9CD}"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E2047D-8C94-4A4F-BF47-DDBF4450F9CD}"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E2047D-8C94-4A4F-BF47-DDBF4450F9CD}"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E2047D-8C94-4A4F-BF47-DDBF4450F9CD}" type="datetimeFigureOut">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E2047D-8C94-4A4F-BF47-DDBF4450F9CD}" type="datetimeFigureOut">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E2047D-8C94-4A4F-BF47-DDBF4450F9CD}" type="datetimeFigureOut">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2047D-8C94-4A4F-BF47-DDBF4450F9CD}"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E2047D-8C94-4A4F-BF47-DDBF4450F9CD}" type="datetimeFigureOut">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2047D-8C94-4A4F-BF47-DDBF4450F9CD}"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E2047D-8C94-4A4F-BF47-DDBF4450F9CD}" type="datetimeFigureOut">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C7598A-004D-4D7A-B527-CF783A9E9D8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E2047D-8C94-4A4F-BF47-DDBF4450F9CD}" type="datetimeFigureOut">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7598A-004D-4D7A-B527-CF783A9E9D8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10.v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Exploration </a:t>
            </a:r>
            <a:endParaRPr lang="en-US" dirty="0"/>
          </a:p>
        </p:txBody>
      </p:sp>
      <p:sp>
        <p:nvSpPr>
          <p:cNvPr id="3" name="Subtitle 2"/>
          <p:cNvSpPr>
            <a:spLocks noGrp="1"/>
          </p:cNvSpPr>
          <p:nvPr>
            <p:ph type="subTitle" idx="1"/>
          </p:nvPr>
        </p:nvSpPr>
        <p:spPr/>
        <p:txBody>
          <a:bodyPr/>
          <a:lstStyle/>
          <a:p>
            <a:r>
              <a:rPr lang="en-US" dirty="0" smtClean="0"/>
              <a:t>Lecture 26</a:t>
            </a:r>
            <a:r>
              <a:rPr lang="en-US" baseline="30000" dirty="0" smtClean="0"/>
              <a:t>th</a:t>
            </a:r>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3"/>
          <p:cNvSpPr>
            <a:spLocks noChangeArrowheads="1"/>
          </p:cNvSpPr>
          <p:nvPr/>
        </p:nvSpPr>
        <p:spPr bwMode="auto">
          <a:xfrm rot="-2167267">
            <a:off x="1920875" y="2332038"/>
            <a:ext cx="1766888" cy="2620962"/>
          </a:xfrm>
          <a:prstGeom prst="roundRect">
            <a:avLst>
              <a:gd name="adj" fmla="val 16667"/>
            </a:avLst>
          </a:prstGeom>
          <a:gradFill rotWithShape="1">
            <a:gsLst>
              <a:gs pos="0">
                <a:srgbClr val="766621"/>
              </a:gs>
              <a:gs pos="100000">
                <a:srgbClr val="FFDC47"/>
              </a:gs>
            </a:gsLst>
            <a:lin ang="2700000" scaled="1"/>
          </a:gradFill>
          <a:ln w="9525">
            <a:solidFill>
              <a:schemeClr val="tx1"/>
            </a:solidFill>
            <a:round/>
            <a:headEnd/>
            <a:tailEnd/>
          </a:ln>
        </p:spPr>
        <p:txBody>
          <a:bodyPr wrap="none" anchor="ctr"/>
          <a:lstStyle/>
          <a:p>
            <a:pPr algn="ctr"/>
            <a:r>
              <a:rPr lang="en-US" sz="2800" b="1">
                <a:cs typeface="Times New Roman" pitchFamily="18" charset="0"/>
              </a:rPr>
              <a:t>Mean</a:t>
            </a:r>
          </a:p>
        </p:txBody>
      </p:sp>
      <p:sp>
        <p:nvSpPr>
          <p:cNvPr id="36867" name="AutoShape 4"/>
          <p:cNvSpPr>
            <a:spLocks noChangeArrowheads="1"/>
          </p:cNvSpPr>
          <p:nvPr/>
        </p:nvSpPr>
        <p:spPr bwMode="auto">
          <a:xfrm rot="-2167267">
            <a:off x="5791200" y="2332038"/>
            <a:ext cx="1766888" cy="2620962"/>
          </a:xfrm>
          <a:prstGeom prst="roundRect">
            <a:avLst>
              <a:gd name="adj" fmla="val 16667"/>
            </a:avLst>
          </a:prstGeom>
          <a:gradFill rotWithShape="1">
            <a:gsLst>
              <a:gs pos="0">
                <a:srgbClr val="3F6846"/>
              </a:gs>
              <a:gs pos="100000">
                <a:srgbClr val="88E097"/>
              </a:gs>
            </a:gsLst>
            <a:lin ang="2700000" scaled="1"/>
          </a:gradFill>
          <a:ln w="9525">
            <a:solidFill>
              <a:schemeClr val="tx1"/>
            </a:solidFill>
            <a:round/>
            <a:headEnd/>
            <a:tailEnd/>
          </a:ln>
        </p:spPr>
        <p:txBody>
          <a:bodyPr wrap="none" anchor="ctr"/>
          <a:lstStyle/>
          <a:p>
            <a:pPr algn="ctr"/>
            <a:r>
              <a:rPr lang="en-US" sz="2800" b="1">
                <a:cs typeface="Times New Roman" pitchFamily="18" charset="0"/>
              </a:rPr>
              <a:t>Mode</a:t>
            </a:r>
          </a:p>
        </p:txBody>
      </p:sp>
      <p:sp>
        <p:nvSpPr>
          <p:cNvPr id="36868" name="AutoShape 5"/>
          <p:cNvSpPr>
            <a:spLocks noChangeArrowheads="1"/>
          </p:cNvSpPr>
          <p:nvPr/>
        </p:nvSpPr>
        <p:spPr bwMode="auto">
          <a:xfrm rot="-2167267">
            <a:off x="3840163" y="2332038"/>
            <a:ext cx="1766887" cy="2620962"/>
          </a:xfrm>
          <a:prstGeom prst="roundRect">
            <a:avLst>
              <a:gd name="adj" fmla="val 16667"/>
            </a:avLst>
          </a:prstGeom>
          <a:gradFill rotWithShape="1">
            <a:gsLst>
              <a:gs pos="0">
                <a:srgbClr val="764D38"/>
              </a:gs>
              <a:gs pos="100000">
                <a:srgbClr val="FFA679"/>
              </a:gs>
            </a:gsLst>
            <a:lin ang="2700000" scaled="1"/>
          </a:gradFill>
          <a:ln w="9525">
            <a:solidFill>
              <a:schemeClr val="tx1"/>
            </a:solidFill>
            <a:round/>
            <a:headEnd/>
            <a:tailEnd/>
          </a:ln>
        </p:spPr>
        <p:txBody>
          <a:bodyPr wrap="none" anchor="ctr"/>
          <a:lstStyle/>
          <a:p>
            <a:pPr algn="ctr"/>
            <a:r>
              <a:rPr lang="en-US" sz="2800" b="1">
                <a:cs typeface="Times New Roman" pitchFamily="18" charset="0"/>
              </a:rPr>
              <a:t>Median</a:t>
            </a:r>
          </a:p>
        </p:txBody>
      </p:sp>
      <p:sp>
        <p:nvSpPr>
          <p:cNvPr id="36870" name="Rectangle 2"/>
          <p:cNvSpPr>
            <a:spLocks noGrp="1" noChangeArrowheads="1"/>
          </p:cNvSpPr>
          <p:nvPr>
            <p:ph type="title"/>
          </p:nvPr>
        </p:nvSpPr>
        <p:spPr>
          <a:xfrm>
            <a:off x="228600" y="0"/>
            <a:ext cx="8915400" cy="1143000"/>
          </a:xfrm>
        </p:spPr>
        <p:txBody>
          <a:bodyPr/>
          <a:lstStyle/>
          <a:p>
            <a:pPr eaLnBrk="1" hangingPunct="1"/>
            <a:r>
              <a:rPr lang="en-US" sz="4000" smtClean="0"/>
              <a:t>Measures of Central Tendency</a:t>
            </a:r>
          </a:p>
        </p:txBody>
      </p:sp>
    </p:spTree>
  </p:cSld>
  <p:clrMapOvr>
    <a:masterClrMapping/>
  </p:clrMapOvr>
  <p:transition>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a:bodyPr>
          <a:lstStyle/>
          <a:p>
            <a:r>
              <a:rPr lang="en-US" sz="3200" b="1" dirty="0" smtClean="0"/>
              <a:t>Measure of Central Tendency </a:t>
            </a:r>
            <a:endParaRPr lang="en-US" sz="3200" b="1" dirty="0"/>
          </a:p>
        </p:txBody>
      </p:sp>
      <p:sp>
        <p:nvSpPr>
          <p:cNvPr id="3" name="Content Placeholder 2"/>
          <p:cNvSpPr>
            <a:spLocks noGrp="1"/>
          </p:cNvSpPr>
          <p:nvPr>
            <p:ph idx="1"/>
          </p:nvPr>
        </p:nvSpPr>
        <p:spPr>
          <a:xfrm>
            <a:off x="457200" y="762000"/>
            <a:ext cx="8229600" cy="5867400"/>
          </a:xfrm>
        </p:spPr>
        <p:txBody>
          <a:bodyPr>
            <a:normAutofit fontScale="77500" lnSpcReduction="20000"/>
          </a:bodyPr>
          <a:lstStyle/>
          <a:p>
            <a:pPr algn="just"/>
            <a:r>
              <a:rPr lang="en-US" sz="3100" b="1" dirty="0" smtClean="0"/>
              <a:t>Central tendency is a measure of location. </a:t>
            </a:r>
          </a:p>
          <a:p>
            <a:pPr algn="just"/>
            <a:endParaRPr lang="en-US" sz="3100" b="1" dirty="0" smtClean="0"/>
          </a:p>
          <a:p>
            <a:pPr algn="just"/>
            <a:r>
              <a:rPr lang="en-US" sz="3100" b="1" dirty="0" smtClean="0"/>
              <a:t>The common measures of central tendency include the mean, median, and mode.</a:t>
            </a:r>
          </a:p>
          <a:p>
            <a:pPr algn="just"/>
            <a:endParaRPr lang="en-US" sz="3100" b="1" dirty="0" smtClean="0"/>
          </a:p>
          <a:p>
            <a:pPr algn="just"/>
            <a:r>
              <a:rPr lang="en-US" sz="3100" b="1" dirty="0" smtClean="0"/>
              <a:t>The mean is the arithmetic average of a data distribution.</a:t>
            </a:r>
          </a:p>
          <a:p>
            <a:pPr algn="just"/>
            <a:endParaRPr lang="en-US" sz="3100" b="1" dirty="0" smtClean="0"/>
          </a:p>
          <a:p>
            <a:pPr algn="just"/>
            <a:r>
              <a:rPr lang="en-US" sz="3100" b="1" dirty="0" smtClean="0"/>
              <a:t>The median is the midpoint of a data distribution.</a:t>
            </a:r>
          </a:p>
          <a:p>
            <a:pPr algn="just"/>
            <a:endParaRPr lang="en-US" sz="3100" b="1" dirty="0" smtClean="0"/>
          </a:p>
          <a:p>
            <a:pPr algn="just"/>
            <a:r>
              <a:rPr lang="en-US" sz="3100" b="1" dirty="0" smtClean="0"/>
              <a:t>The mode is the most frequently occurring value in a distribution. There may be more than one mode in a distribution. </a:t>
            </a:r>
          </a:p>
          <a:p>
            <a:pPr algn="just"/>
            <a:endParaRPr lang="en-US" sz="3100" b="1" dirty="0" smtClean="0"/>
          </a:p>
          <a:p>
            <a:pPr algn="just"/>
            <a:r>
              <a:rPr lang="en-US" sz="3100" b="1" dirty="0" smtClean="0"/>
              <a:t>When there is more than one score that has the highest yet equal frequency, the distribution is bimodal or multimodal.</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4"/>
          <p:cNvSpPr>
            <a:spLocks noChangeArrowheads="1"/>
          </p:cNvSpPr>
          <p:nvPr/>
        </p:nvSpPr>
        <p:spPr bwMode="auto">
          <a:xfrm>
            <a:off x="358775" y="4502150"/>
            <a:ext cx="2201863" cy="1171575"/>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Interquartile </a:t>
            </a:r>
          </a:p>
          <a:p>
            <a:pPr algn="ctr"/>
            <a:r>
              <a:rPr lang="en-US" b="1">
                <a:cs typeface="Times New Roman" pitchFamily="18" charset="0"/>
              </a:rPr>
              <a:t>range</a:t>
            </a:r>
          </a:p>
        </p:txBody>
      </p:sp>
      <p:sp>
        <p:nvSpPr>
          <p:cNvPr id="37891" name="Line 5"/>
          <p:cNvSpPr>
            <a:spLocks noChangeShapeType="1"/>
          </p:cNvSpPr>
          <p:nvPr/>
        </p:nvSpPr>
        <p:spPr bwMode="auto">
          <a:xfrm flipV="1">
            <a:off x="2560638" y="4846638"/>
            <a:ext cx="733425" cy="276225"/>
          </a:xfrm>
          <a:prstGeom prst="line">
            <a:avLst/>
          </a:prstGeom>
          <a:noFill/>
          <a:ln w="38100">
            <a:solidFill>
              <a:schemeClr val="tx1"/>
            </a:solidFill>
            <a:round/>
            <a:headEnd/>
            <a:tailEnd/>
          </a:ln>
        </p:spPr>
        <p:txBody>
          <a:bodyPr/>
          <a:lstStyle/>
          <a:p>
            <a:endParaRPr lang="en-US"/>
          </a:p>
        </p:txBody>
      </p:sp>
      <p:sp>
        <p:nvSpPr>
          <p:cNvPr id="37892" name="AutoShape 7">
            <a:hlinkHover r:id="" action="ppaction://macro?name=changecolor"/>
          </p:cNvPr>
          <p:cNvSpPr>
            <a:spLocks noChangeArrowheads="1"/>
          </p:cNvSpPr>
          <p:nvPr/>
        </p:nvSpPr>
        <p:spPr bwMode="auto">
          <a:xfrm>
            <a:off x="358775" y="2593975"/>
            <a:ext cx="2201863" cy="1189038"/>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Quartile </a:t>
            </a:r>
          </a:p>
          <a:p>
            <a:pPr algn="ctr"/>
            <a:r>
              <a:rPr lang="en-US" b="1">
                <a:cs typeface="Times New Roman" pitchFamily="18" charset="0"/>
              </a:rPr>
              <a:t>deviation</a:t>
            </a:r>
          </a:p>
        </p:txBody>
      </p:sp>
      <p:sp>
        <p:nvSpPr>
          <p:cNvPr id="37893" name="Line 8"/>
          <p:cNvSpPr>
            <a:spLocks noChangeShapeType="1"/>
          </p:cNvSpPr>
          <p:nvPr/>
        </p:nvSpPr>
        <p:spPr bwMode="auto">
          <a:xfrm>
            <a:off x="2590800" y="3335338"/>
            <a:ext cx="954088" cy="447675"/>
          </a:xfrm>
          <a:prstGeom prst="line">
            <a:avLst/>
          </a:prstGeom>
          <a:noFill/>
          <a:ln w="38100">
            <a:solidFill>
              <a:schemeClr val="tx1"/>
            </a:solidFill>
            <a:round/>
            <a:headEnd/>
            <a:tailEnd/>
          </a:ln>
        </p:spPr>
        <p:txBody>
          <a:bodyPr/>
          <a:lstStyle/>
          <a:p>
            <a:endParaRPr lang="en-US"/>
          </a:p>
        </p:txBody>
      </p:sp>
      <p:sp>
        <p:nvSpPr>
          <p:cNvPr id="369673" name="Oval 9"/>
          <p:cNvSpPr>
            <a:spLocks noChangeArrowheads="1"/>
          </p:cNvSpPr>
          <p:nvPr/>
        </p:nvSpPr>
        <p:spPr bwMode="auto">
          <a:xfrm>
            <a:off x="3294063" y="3416300"/>
            <a:ext cx="2543175" cy="2257425"/>
          </a:xfrm>
          <a:prstGeom prst="ellipse">
            <a:avLst/>
          </a:prstGeom>
          <a:gradFill rotWithShape="0">
            <a:gsLst>
              <a:gs pos="0">
                <a:srgbClr val="E7ECF5"/>
              </a:gs>
              <a:gs pos="100000">
                <a:srgbClr val="8FA9D3"/>
              </a:gs>
            </a:gsLst>
            <a:path path="shape">
              <a:fillToRect l="50000" t="50000" r="50000" b="50000"/>
            </a:path>
          </a:gradFill>
          <a:ln w="38100">
            <a:solidFill>
              <a:schemeClr val="tx1"/>
            </a:solidFill>
            <a:round/>
            <a:headEnd/>
            <a:tailEnd/>
          </a:ln>
          <a:effectLst>
            <a:outerShdw dist="71842" dir="2700000" algn="ctr" rotWithShape="0">
              <a:schemeClr val="tx1"/>
            </a:outerShdw>
          </a:effectLst>
        </p:spPr>
        <p:txBody>
          <a:bodyPr wrap="none" anchor="ctr"/>
          <a:lstStyle/>
          <a:p>
            <a:pPr algn="ctr">
              <a:defRPr/>
            </a:pPr>
            <a:r>
              <a:rPr lang="en-US" sz="2800" b="1">
                <a:cs typeface="Times New Roman" pitchFamily="18" charset="0"/>
              </a:rPr>
              <a:t>Dispersion</a:t>
            </a:r>
          </a:p>
        </p:txBody>
      </p:sp>
      <p:sp>
        <p:nvSpPr>
          <p:cNvPr id="37895" name="AutoShape 11"/>
          <p:cNvSpPr>
            <a:spLocks noChangeArrowheads="1"/>
          </p:cNvSpPr>
          <p:nvPr/>
        </p:nvSpPr>
        <p:spPr bwMode="auto">
          <a:xfrm>
            <a:off x="6569075" y="4467225"/>
            <a:ext cx="2354263" cy="1230313"/>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Range </a:t>
            </a:r>
          </a:p>
        </p:txBody>
      </p:sp>
      <p:cxnSp>
        <p:nvCxnSpPr>
          <p:cNvPr id="37896" name="AutoShape 12"/>
          <p:cNvCxnSpPr>
            <a:cxnSpLocks noChangeShapeType="1"/>
          </p:cNvCxnSpPr>
          <p:nvPr/>
        </p:nvCxnSpPr>
        <p:spPr bwMode="auto">
          <a:xfrm>
            <a:off x="5856288" y="4813300"/>
            <a:ext cx="693737" cy="538163"/>
          </a:xfrm>
          <a:prstGeom prst="straightConnector1">
            <a:avLst/>
          </a:prstGeom>
          <a:noFill/>
          <a:ln w="28575">
            <a:solidFill>
              <a:schemeClr val="tx1"/>
            </a:solidFill>
            <a:round/>
            <a:headEnd/>
            <a:tailEnd/>
          </a:ln>
        </p:spPr>
      </p:cxnSp>
      <p:sp>
        <p:nvSpPr>
          <p:cNvPr id="37897" name="Line 14"/>
          <p:cNvSpPr>
            <a:spLocks noChangeShapeType="1"/>
          </p:cNvSpPr>
          <p:nvPr/>
        </p:nvSpPr>
        <p:spPr bwMode="auto">
          <a:xfrm rot="6837260">
            <a:off x="5571332" y="3255169"/>
            <a:ext cx="665162" cy="679450"/>
          </a:xfrm>
          <a:prstGeom prst="line">
            <a:avLst/>
          </a:prstGeom>
          <a:noFill/>
          <a:ln w="38100">
            <a:solidFill>
              <a:schemeClr val="tx1"/>
            </a:solidFill>
            <a:round/>
            <a:headEnd/>
            <a:tailEnd/>
          </a:ln>
        </p:spPr>
        <p:txBody>
          <a:bodyPr/>
          <a:lstStyle/>
          <a:p>
            <a:endParaRPr lang="en-US"/>
          </a:p>
        </p:txBody>
      </p:sp>
      <p:sp>
        <p:nvSpPr>
          <p:cNvPr id="37898" name="AutoShape 15"/>
          <p:cNvSpPr>
            <a:spLocks noChangeArrowheads="1"/>
          </p:cNvSpPr>
          <p:nvPr/>
        </p:nvSpPr>
        <p:spPr bwMode="auto">
          <a:xfrm>
            <a:off x="6324600" y="2593975"/>
            <a:ext cx="2362200" cy="1189038"/>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Standard </a:t>
            </a:r>
          </a:p>
          <a:p>
            <a:pPr algn="ctr"/>
            <a:r>
              <a:rPr lang="en-US" b="1">
                <a:cs typeface="Times New Roman" pitchFamily="18" charset="0"/>
              </a:rPr>
              <a:t>deviation</a:t>
            </a:r>
          </a:p>
        </p:txBody>
      </p:sp>
      <p:sp>
        <p:nvSpPr>
          <p:cNvPr id="37899" name="AutoShape 17"/>
          <p:cNvSpPr>
            <a:spLocks noChangeArrowheads="1"/>
          </p:cNvSpPr>
          <p:nvPr/>
        </p:nvSpPr>
        <p:spPr bwMode="auto">
          <a:xfrm>
            <a:off x="3294063" y="1590675"/>
            <a:ext cx="2362200" cy="1189038"/>
          </a:xfrm>
          <a:prstGeom prst="roundRect">
            <a:avLst>
              <a:gd name="adj" fmla="val 16667"/>
            </a:avLst>
          </a:prstGeom>
          <a:gradFill rotWithShape="1">
            <a:gsLst>
              <a:gs pos="0">
                <a:srgbClr val="595959"/>
              </a:gs>
              <a:gs pos="50000">
                <a:srgbClr val="C0C0C0"/>
              </a:gs>
              <a:gs pos="100000">
                <a:srgbClr val="595959"/>
              </a:gs>
            </a:gsLst>
            <a:lin ang="5400000" scaled="1"/>
          </a:gradFill>
          <a:ln w="9525" algn="ctr">
            <a:solidFill>
              <a:schemeClr val="tx1"/>
            </a:solidFill>
            <a:round/>
            <a:headEnd/>
            <a:tailEnd/>
          </a:ln>
        </p:spPr>
        <p:txBody>
          <a:bodyPr wrap="none" anchor="ctr"/>
          <a:lstStyle/>
          <a:p>
            <a:pPr algn="ctr"/>
            <a:r>
              <a:rPr lang="en-US" b="1">
                <a:cs typeface="Times New Roman" pitchFamily="18" charset="0"/>
              </a:rPr>
              <a:t>Variance</a:t>
            </a:r>
          </a:p>
        </p:txBody>
      </p:sp>
      <p:sp>
        <p:nvSpPr>
          <p:cNvPr id="37900" name="Line 18"/>
          <p:cNvSpPr>
            <a:spLocks noChangeShapeType="1"/>
          </p:cNvSpPr>
          <p:nvPr/>
        </p:nvSpPr>
        <p:spPr bwMode="auto">
          <a:xfrm>
            <a:off x="4465638" y="2779713"/>
            <a:ext cx="14287" cy="636587"/>
          </a:xfrm>
          <a:prstGeom prst="line">
            <a:avLst/>
          </a:prstGeom>
          <a:noFill/>
          <a:ln w="28575">
            <a:solidFill>
              <a:schemeClr val="tx1"/>
            </a:solidFill>
            <a:round/>
            <a:headEnd/>
            <a:tailEnd/>
          </a:ln>
        </p:spPr>
        <p:txBody>
          <a:bodyPr/>
          <a:lstStyle/>
          <a:p>
            <a:endParaRPr lang="en-US"/>
          </a:p>
        </p:txBody>
      </p:sp>
      <p:sp>
        <p:nvSpPr>
          <p:cNvPr id="37902" name="Rectangle 2"/>
          <p:cNvSpPr>
            <a:spLocks noGrp="1" noChangeArrowheads="1"/>
          </p:cNvSpPr>
          <p:nvPr>
            <p:ph type="title"/>
          </p:nvPr>
        </p:nvSpPr>
        <p:spPr>
          <a:xfrm>
            <a:off x="0" y="0"/>
            <a:ext cx="9144000" cy="1143000"/>
          </a:xfrm>
        </p:spPr>
        <p:txBody>
          <a:bodyPr/>
          <a:lstStyle/>
          <a:p>
            <a:pPr eaLnBrk="1" hangingPunct="1"/>
            <a:r>
              <a:rPr lang="en-US" sz="4000" smtClean="0"/>
              <a:t>Measures of Variability</a:t>
            </a:r>
          </a:p>
        </p:txBody>
      </p:sp>
    </p:spTree>
  </p:cSld>
  <p:clrMapOvr>
    <a:masterClrMapping/>
  </p:clrMapOvr>
  <p:transition>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Measures of Variability </a:t>
            </a:r>
            <a:endParaRPr lang="en-US" sz="3200" b="1" dirty="0"/>
          </a:p>
        </p:txBody>
      </p:sp>
      <p:sp>
        <p:nvSpPr>
          <p:cNvPr id="3" name="Content Placeholder 2"/>
          <p:cNvSpPr>
            <a:spLocks noGrp="1"/>
          </p:cNvSpPr>
          <p:nvPr>
            <p:ph idx="1"/>
          </p:nvPr>
        </p:nvSpPr>
        <p:spPr>
          <a:xfrm>
            <a:off x="457200" y="990600"/>
            <a:ext cx="8229600" cy="4876800"/>
          </a:xfrm>
        </p:spPr>
        <p:txBody>
          <a:bodyPr>
            <a:normAutofit/>
          </a:bodyPr>
          <a:lstStyle/>
          <a:p>
            <a:pPr marL="0" lvl="1" indent="0" algn="just">
              <a:buFontTx/>
              <a:buChar char="•"/>
            </a:pPr>
            <a:r>
              <a:rPr lang="en-US" sz="2400" b="1" dirty="0" smtClean="0"/>
              <a:t>The variance is a measure of score dispersion about the mean. </a:t>
            </a:r>
          </a:p>
          <a:p>
            <a:pPr marL="0" lvl="1" indent="0" algn="just">
              <a:buFontTx/>
              <a:buChar char="•"/>
            </a:pPr>
            <a:endParaRPr lang="en-US" sz="2400" b="1" dirty="0" smtClean="0"/>
          </a:p>
          <a:p>
            <a:pPr marL="0" lvl="1" indent="0" algn="just">
              <a:buFontTx/>
              <a:buChar char="•"/>
            </a:pPr>
            <a:r>
              <a:rPr lang="en-US" sz="2400" b="1" dirty="0" smtClean="0"/>
              <a:t>If all the scores are identical, the variance is 0. </a:t>
            </a:r>
          </a:p>
          <a:p>
            <a:pPr marL="0" lvl="1" indent="0" algn="just">
              <a:buFontTx/>
              <a:buChar char="•"/>
            </a:pPr>
            <a:endParaRPr lang="en-US" sz="2400" b="1" dirty="0" smtClean="0"/>
          </a:p>
          <a:p>
            <a:pPr marL="0" lvl="1" indent="0" algn="just">
              <a:buFontTx/>
              <a:buChar char="•"/>
            </a:pPr>
            <a:r>
              <a:rPr lang="en-US" sz="2400" b="1" dirty="0" smtClean="0"/>
              <a:t>The greater the dispersion of scores, the greater the variance. </a:t>
            </a:r>
          </a:p>
          <a:p>
            <a:pPr marL="0" lvl="1" indent="0" algn="just">
              <a:buFontTx/>
              <a:buChar char="•"/>
            </a:pPr>
            <a:endParaRPr lang="en-US" sz="2400" b="1" dirty="0" smtClean="0"/>
          </a:p>
          <a:p>
            <a:pPr marL="0" lvl="1" indent="0" algn="just">
              <a:buFontTx/>
              <a:buChar char="•"/>
            </a:pPr>
            <a:r>
              <a:rPr lang="en-US" sz="2400" b="1" dirty="0" smtClean="0"/>
              <a:t>Variance is used with interval and ratio data. </a:t>
            </a:r>
          </a:p>
          <a:p>
            <a:pPr marL="0" lvl="1" indent="0" algn="just">
              <a:buFontTx/>
              <a:buChar char="•"/>
            </a:pPr>
            <a:endParaRPr lang="en-US" sz="2400" b="1" dirty="0" smtClean="0"/>
          </a:p>
          <a:p>
            <a:pPr marL="0" lvl="1" indent="0" algn="just">
              <a:buFontTx/>
              <a:buChar char="•"/>
            </a:pPr>
            <a:r>
              <a:rPr lang="en-US" sz="2400" b="1" dirty="0" smtClean="0"/>
              <a:t>It is computed by summing the squared distance from the mean for all cases and dividing the sum by the total number of cases minus 1. </a:t>
            </a:r>
          </a:p>
          <a:p>
            <a:pPr marL="0" lvl="1" indent="0">
              <a:buFontTx/>
              <a:buChar char="•"/>
            </a:pPr>
            <a:endParaRPr lang="en-US" dirty="0" smtClean="0"/>
          </a:p>
          <a:p>
            <a:pPr lvl="1">
              <a:buFontTx/>
              <a:buChar char="•"/>
            </a:pP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Measures of Variability </a:t>
            </a:r>
            <a:endParaRPr lang="en-US" sz="3200" dirty="0"/>
          </a:p>
        </p:txBody>
      </p:sp>
      <p:sp>
        <p:nvSpPr>
          <p:cNvPr id="3" name="Content Placeholder 2"/>
          <p:cNvSpPr>
            <a:spLocks noGrp="1"/>
          </p:cNvSpPr>
          <p:nvPr>
            <p:ph idx="1"/>
          </p:nvPr>
        </p:nvSpPr>
        <p:spPr>
          <a:xfrm>
            <a:off x="457200" y="1143000"/>
            <a:ext cx="8229600" cy="5257800"/>
          </a:xfrm>
        </p:spPr>
        <p:txBody>
          <a:bodyPr>
            <a:normAutofit lnSpcReduction="10000"/>
          </a:bodyPr>
          <a:lstStyle/>
          <a:p>
            <a:pPr marL="0" lvl="1" indent="0" algn="just">
              <a:buFontTx/>
              <a:buChar char="•"/>
            </a:pPr>
            <a:r>
              <a:rPr lang="en-US" dirty="0" smtClean="0"/>
              <a:t>The </a:t>
            </a:r>
            <a:r>
              <a:rPr lang="en-US" b="1" dirty="0" smtClean="0"/>
              <a:t>standard deviation</a:t>
            </a:r>
            <a:r>
              <a:rPr lang="en-US" dirty="0" smtClean="0"/>
              <a:t> summarizes how far away from the average the data values typically are. </a:t>
            </a:r>
          </a:p>
          <a:p>
            <a:pPr marL="0" lvl="1" indent="0" algn="just">
              <a:buFontTx/>
              <a:buChar char="•"/>
            </a:pPr>
            <a:endParaRPr lang="en-US" dirty="0" smtClean="0"/>
          </a:p>
          <a:p>
            <a:pPr marL="0" lvl="1" indent="0" algn="just">
              <a:buFontTx/>
              <a:buChar char="•"/>
            </a:pPr>
            <a:r>
              <a:rPr lang="en-US" dirty="0" smtClean="0"/>
              <a:t>It is the most frequently used measure of spread because it improves interpretability by removing the variance’s square and expressing deviations in their original units.</a:t>
            </a:r>
          </a:p>
          <a:p>
            <a:pPr marL="0" lvl="1" indent="0" algn="just">
              <a:buFontTx/>
              <a:buChar char="•"/>
            </a:pPr>
            <a:endParaRPr lang="en-US" dirty="0" smtClean="0"/>
          </a:p>
          <a:p>
            <a:pPr marL="0" lvl="1" indent="0" algn="just">
              <a:buFontTx/>
              <a:buChar char="•"/>
            </a:pPr>
            <a:r>
              <a:rPr lang="en-US" dirty="0" smtClean="0"/>
              <a:t>It reveals the amount of variability within the data set. </a:t>
            </a:r>
          </a:p>
          <a:p>
            <a:pPr marL="0" lvl="1" indent="0" algn="just">
              <a:buFontTx/>
              <a:buChar char="•"/>
            </a:pPr>
            <a:endParaRPr lang="en-US" dirty="0" smtClean="0"/>
          </a:p>
          <a:p>
            <a:pPr marL="0" lvl="1" indent="0" algn="just">
              <a:buFontTx/>
              <a:buChar char="•"/>
            </a:pPr>
            <a:r>
              <a:rPr lang="en-US" dirty="0" smtClean="0"/>
              <a:t>The standard deviation is calculated by taking the square root of the variance.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15962"/>
          </a:xfrm>
        </p:spPr>
        <p:txBody>
          <a:bodyPr>
            <a:normAutofit/>
          </a:bodyPr>
          <a:lstStyle/>
          <a:p>
            <a:r>
              <a:rPr lang="en-US" sz="3200" b="1" dirty="0" smtClean="0"/>
              <a:t>Measures of Variability </a:t>
            </a:r>
            <a:endParaRPr lang="en-US" sz="3200" dirty="0"/>
          </a:p>
        </p:txBody>
      </p:sp>
      <p:sp>
        <p:nvSpPr>
          <p:cNvPr id="3" name="Content Placeholder 2"/>
          <p:cNvSpPr>
            <a:spLocks noGrp="1"/>
          </p:cNvSpPr>
          <p:nvPr>
            <p:ph idx="1"/>
          </p:nvPr>
        </p:nvSpPr>
        <p:spPr>
          <a:xfrm>
            <a:off x="457200" y="1219200"/>
            <a:ext cx="8229600" cy="5334000"/>
          </a:xfrm>
        </p:spPr>
        <p:txBody>
          <a:bodyPr>
            <a:normAutofit lnSpcReduction="10000"/>
          </a:bodyPr>
          <a:lstStyle/>
          <a:p>
            <a:pPr marL="0" lvl="1" indent="0" algn="just">
              <a:buFontTx/>
              <a:buChar char="•"/>
            </a:pPr>
            <a:r>
              <a:rPr lang="en-US" sz="2400" b="1" dirty="0" smtClean="0"/>
              <a:t>The range is the difference between the largest and smallest scores in the distribution. </a:t>
            </a:r>
          </a:p>
          <a:p>
            <a:pPr marL="0" lvl="1" indent="0" algn="just">
              <a:buFontTx/>
              <a:buChar char="•"/>
            </a:pPr>
            <a:endParaRPr lang="en-US" sz="2400" b="1" dirty="0" smtClean="0"/>
          </a:p>
          <a:p>
            <a:pPr marL="0" lvl="1" indent="0" algn="just">
              <a:buFontTx/>
              <a:buChar char="•"/>
            </a:pPr>
            <a:r>
              <a:rPr lang="en-US" sz="2400" b="1" dirty="0" smtClean="0"/>
              <a:t>The inter-quartile range (IQR) is the difference between the first and third quartiles of the distribution. </a:t>
            </a:r>
          </a:p>
          <a:p>
            <a:pPr marL="0" lvl="1" indent="0" algn="just">
              <a:buFontTx/>
              <a:buChar char="•"/>
            </a:pPr>
            <a:endParaRPr lang="en-US" sz="2400" b="1" dirty="0" smtClean="0"/>
          </a:p>
          <a:p>
            <a:pPr marL="0" lvl="1" indent="0" algn="just">
              <a:buFontTx/>
              <a:buChar char="•"/>
            </a:pPr>
            <a:r>
              <a:rPr lang="en-US" sz="2400" b="1" dirty="0" smtClean="0"/>
              <a:t>It is also called the mid spread. </a:t>
            </a:r>
          </a:p>
          <a:p>
            <a:pPr marL="0" lvl="1" indent="0" algn="just">
              <a:buFontTx/>
              <a:buChar char="•"/>
            </a:pPr>
            <a:endParaRPr lang="en-US" sz="2400" b="1" dirty="0" smtClean="0"/>
          </a:p>
          <a:p>
            <a:pPr marL="0" lvl="1" indent="0" algn="just">
              <a:buFontTx/>
              <a:buChar char="•"/>
            </a:pPr>
            <a:r>
              <a:rPr lang="en-US" sz="2400" b="1" dirty="0" smtClean="0"/>
              <a:t>The quartile deviation is always used with the median for ordinal data. </a:t>
            </a:r>
          </a:p>
          <a:p>
            <a:pPr marL="0" lvl="1" indent="0" algn="just">
              <a:buFontTx/>
              <a:buChar char="•"/>
            </a:pPr>
            <a:endParaRPr lang="en-US" sz="2400" b="1" dirty="0" smtClean="0"/>
          </a:p>
          <a:p>
            <a:pPr marL="0" lvl="1" indent="0" algn="just">
              <a:buFontTx/>
              <a:buChar char="•"/>
            </a:pPr>
            <a:r>
              <a:rPr lang="en-US" sz="2400" b="1" dirty="0" smtClean="0"/>
              <a:t>It is helpful for interval or ratio data when the distribution is stretched by extreme values.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p:cNvSpPr>
            <a:spLocks noChangeArrowheads="1"/>
          </p:cNvSpPr>
          <p:nvPr/>
        </p:nvSpPr>
        <p:spPr bwMode="auto">
          <a:xfrm>
            <a:off x="1219199" y="914400"/>
            <a:ext cx="6705601" cy="2362200"/>
          </a:xfrm>
          <a:prstGeom prst="star16">
            <a:avLst>
              <a:gd name="adj" fmla="val 39009"/>
            </a:avLst>
          </a:prstGeom>
          <a:noFill/>
          <a:ln w="38100" algn="ctr">
            <a:solidFill>
              <a:schemeClr val="tx1"/>
            </a:solidFill>
            <a:miter lim="800000"/>
            <a:headEnd/>
            <a:tailEnd/>
          </a:ln>
        </p:spPr>
        <p:txBody>
          <a:bodyPr anchor="ctr"/>
          <a:lstStyle/>
          <a:p>
            <a:endParaRPr lang="en-US"/>
          </a:p>
        </p:txBody>
      </p:sp>
      <p:sp>
        <p:nvSpPr>
          <p:cNvPr id="39939" name="AutoShape 4"/>
          <p:cNvSpPr>
            <a:spLocks noChangeArrowheads="1"/>
          </p:cNvSpPr>
          <p:nvPr/>
        </p:nvSpPr>
        <p:spPr bwMode="auto">
          <a:xfrm>
            <a:off x="4648200" y="1371600"/>
            <a:ext cx="2492375" cy="1427162"/>
          </a:xfrm>
          <a:prstGeom prst="homePlate">
            <a:avLst>
              <a:gd name="adj" fmla="val 42765"/>
            </a:avLst>
          </a:prstGeom>
          <a:gradFill rotWithShape="1">
            <a:gsLst>
              <a:gs pos="0">
                <a:srgbClr val="800080"/>
              </a:gs>
              <a:gs pos="50000">
                <a:srgbClr val="FFFFFF"/>
              </a:gs>
              <a:gs pos="100000">
                <a:srgbClr val="800080"/>
              </a:gs>
            </a:gsLst>
            <a:lin ang="5400000" scaled="1"/>
          </a:gradFill>
          <a:ln w="9525" algn="ctr">
            <a:solidFill>
              <a:schemeClr val="tx1"/>
            </a:solidFill>
            <a:miter lim="800000"/>
            <a:headEnd/>
            <a:tailEnd/>
          </a:ln>
        </p:spPr>
        <p:txBody>
          <a:bodyPr wrap="none" anchor="ctr"/>
          <a:lstStyle/>
          <a:p>
            <a:pPr algn="ctr"/>
            <a:r>
              <a:rPr lang="en-US" sz="2800" b="1" dirty="0">
                <a:cs typeface="Times New Roman" pitchFamily="18" charset="0"/>
              </a:rPr>
              <a:t>Confirmatory</a:t>
            </a:r>
          </a:p>
        </p:txBody>
      </p:sp>
      <p:sp>
        <p:nvSpPr>
          <p:cNvPr id="39940" name="AutoShape 5"/>
          <p:cNvSpPr>
            <a:spLocks noChangeArrowheads="1"/>
          </p:cNvSpPr>
          <p:nvPr/>
        </p:nvSpPr>
        <p:spPr bwMode="auto">
          <a:xfrm flipH="1">
            <a:off x="2057399" y="1371600"/>
            <a:ext cx="2384424" cy="1427163"/>
          </a:xfrm>
          <a:prstGeom prst="homePlate">
            <a:avLst>
              <a:gd name="adj" fmla="val 42765"/>
            </a:avLst>
          </a:prstGeom>
          <a:gradFill rotWithShape="1">
            <a:gsLst>
              <a:gs pos="0">
                <a:srgbClr val="0000FF"/>
              </a:gs>
              <a:gs pos="50000">
                <a:srgbClr val="FFFFFF"/>
              </a:gs>
              <a:gs pos="100000">
                <a:srgbClr val="0000FF"/>
              </a:gs>
            </a:gsLst>
            <a:lin ang="5400000" scaled="1"/>
          </a:gradFill>
          <a:ln w="9525" algn="ctr">
            <a:solidFill>
              <a:schemeClr val="tx1"/>
            </a:solidFill>
            <a:miter lim="800000"/>
            <a:headEnd/>
            <a:tailEnd/>
          </a:ln>
        </p:spPr>
        <p:txBody>
          <a:bodyPr wrap="none" anchor="ctr"/>
          <a:lstStyle/>
          <a:p>
            <a:pPr algn="ctr"/>
            <a:r>
              <a:rPr lang="en-US" sz="2800" b="1" dirty="0">
                <a:cs typeface="Times New Roman" pitchFamily="18" charset="0"/>
              </a:rPr>
              <a:t>Exploratory</a:t>
            </a:r>
          </a:p>
        </p:txBody>
      </p:sp>
      <p:sp>
        <p:nvSpPr>
          <p:cNvPr id="39942" name="Rectangle 3"/>
          <p:cNvSpPr>
            <a:spLocks noGrp="1" noChangeArrowheads="1"/>
          </p:cNvSpPr>
          <p:nvPr>
            <p:ph type="title"/>
          </p:nvPr>
        </p:nvSpPr>
        <p:spPr>
          <a:xfrm>
            <a:off x="0" y="0"/>
            <a:ext cx="9144000" cy="1143000"/>
          </a:xfrm>
        </p:spPr>
        <p:txBody>
          <a:bodyPr/>
          <a:lstStyle/>
          <a:p>
            <a:pPr eaLnBrk="1" hangingPunct="1"/>
            <a:r>
              <a:rPr lang="en-US" sz="4000" smtClean="0"/>
              <a:t>Data Analysis</a:t>
            </a:r>
          </a:p>
        </p:txBody>
      </p:sp>
      <p:sp>
        <p:nvSpPr>
          <p:cNvPr id="39943" name="Rectangle 9"/>
          <p:cNvSpPr>
            <a:spLocks noChangeArrowheads="1"/>
          </p:cNvSpPr>
          <p:nvPr/>
        </p:nvSpPr>
        <p:spPr bwMode="auto">
          <a:xfrm>
            <a:off x="533400" y="3276600"/>
            <a:ext cx="3886200" cy="3170099"/>
          </a:xfrm>
          <a:prstGeom prst="rect">
            <a:avLst/>
          </a:prstGeom>
          <a:noFill/>
          <a:ln w="9525">
            <a:noFill/>
            <a:miter lim="800000"/>
            <a:headEnd/>
            <a:tailEnd/>
          </a:ln>
        </p:spPr>
        <p:txBody>
          <a:bodyPr wrap="square">
            <a:spAutoFit/>
          </a:bodyPr>
          <a:lstStyle/>
          <a:p>
            <a:pPr algn="just"/>
            <a:r>
              <a:rPr lang="en-US" sz="2000" b="1" dirty="0"/>
              <a:t>In exploratory data analysis, the researcher has the flexibility to respond to the patterns revealed in the preliminary analysis of the data. Patterns in the collected data guide the data analysis or suggest revisions to the preliminary data analysis plan. This flexibility is an important attribute of this approach. </a:t>
            </a:r>
          </a:p>
        </p:txBody>
      </p:sp>
      <p:sp>
        <p:nvSpPr>
          <p:cNvPr id="39944" name="Rectangle 10"/>
          <p:cNvSpPr>
            <a:spLocks noChangeArrowheads="1"/>
          </p:cNvSpPr>
          <p:nvPr/>
        </p:nvSpPr>
        <p:spPr bwMode="auto">
          <a:xfrm>
            <a:off x="4648200" y="3429000"/>
            <a:ext cx="4191000" cy="2246769"/>
          </a:xfrm>
          <a:prstGeom prst="rect">
            <a:avLst/>
          </a:prstGeom>
          <a:noFill/>
          <a:ln w="9525">
            <a:noFill/>
            <a:miter lim="800000"/>
            <a:headEnd/>
            <a:tailEnd/>
          </a:ln>
        </p:spPr>
        <p:txBody>
          <a:bodyPr wrap="square">
            <a:spAutoFit/>
          </a:bodyPr>
          <a:lstStyle/>
          <a:p>
            <a:pPr algn="just"/>
            <a:r>
              <a:rPr lang="en-US" sz="2000" b="1" dirty="0"/>
              <a:t>When the researcher is attempting to show causation, confirmatory data analysis is required. Confirmatory data analysis is an analytical process guided by classical statistical inference in its use of significance and confidence.</a:t>
            </a:r>
          </a:p>
        </p:txBody>
      </p:sp>
    </p:spTree>
  </p:cSld>
  <p:clrMapOvr>
    <a:masterClrMapping/>
  </p:clrMapOvr>
  <p:transition>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0" y="381000"/>
            <a:ext cx="9144000" cy="762000"/>
          </a:xfrm>
        </p:spPr>
        <p:txBody>
          <a:bodyPr>
            <a:normAutofit/>
          </a:bodyPr>
          <a:lstStyle/>
          <a:p>
            <a:pPr eaLnBrk="1" hangingPunct="1"/>
            <a:r>
              <a:rPr lang="en-US" sz="3200" b="1" dirty="0" smtClean="0"/>
              <a:t>Data Exploration and Analysis </a:t>
            </a:r>
          </a:p>
        </p:txBody>
      </p:sp>
      <p:sp>
        <p:nvSpPr>
          <p:cNvPr id="40964" name="Rectangle 7"/>
          <p:cNvSpPr>
            <a:spLocks noChangeArrowheads="1"/>
          </p:cNvSpPr>
          <p:nvPr/>
        </p:nvSpPr>
        <p:spPr bwMode="auto">
          <a:xfrm>
            <a:off x="762000" y="1981200"/>
            <a:ext cx="7696200" cy="1981200"/>
          </a:xfrm>
          <a:prstGeom prst="rect">
            <a:avLst/>
          </a:prstGeom>
          <a:noFill/>
          <a:ln w="9525">
            <a:noFill/>
            <a:miter lim="800000"/>
            <a:headEnd/>
            <a:tailEnd/>
          </a:ln>
        </p:spPr>
        <p:txBody>
          <a:bodyPr/>
          <a:lstStyle/>
          <a:p>
            <a:endParaRPr lang="en-US" sz="3200" dirty="0"/>
          </a:p>
          <a:p>
            <a:pPr algn="just"/>
            <a:r>
              <a:rPr lang="en-US" b="1" dirty="0"/>
              <a:t>Data visualization is an integral element in the data analysis process and a necessary step prior to hypothesis testing. </a:t>
            </a:r>
          </a:p>
        </p:txBody>
      </p:sp>
    </p:spTree>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808038" y="1844675"/>
            <a:ext cx="7573962" cy="366713"/>
          </a:xfrm>
          <a:prstGeom prst="rect">
            <a:avLst/>
          </a:prstGeom>
          <a:noFill/>
          <a:ln w="9525">
            <a:noFill/>
            <a:miter lim="800000"/>
            <a:headEnd/>
            <a:tailEnd/>
          </a:ln>
        </p:spPr>
        <p:txBody>
          <a:bodyPr>
            <a:spAutoFit/>
          </a:bodyPr>
          <a:lstStyle/>
          <a:p>
            <a:pPr>
              <a:spcBef>
                <a:spcPct val="50000"/>
              </a:spcBef>
            </a:pPr>
            <a:endParaRPr lang="en-US" sz="1800">
              <a:latin typeface="Arial" charset="0"/>
            </a:endParaRPr>
          </a:p>
        </p:txBody>
      </p:sp>
      <p:sp>
        <p:nvSpPr>
          <p:cNvPr id="41989" name="Rectangle 2"/>
          <p:cNvSpPr>
            <a:spLocks noGrp="1" noChangeArrowheads="1"/>
          </p:cNvSpPr>
          <p:nvPr>
            <p:ph type="title"/>
          </p:nvPr>
        </p:nvSpPr>
        <p:spPr>
          <a:xfrm>
            <a:off x="0" y="76200"/>
            <a:ext cx="9144000" cy="533400"/>
          </a:xfrm>
        </p:spPr>
        <p:txBody>
          <a:bodyPr>
            <a:normAutofit fontScale="90000"/>
          </a:bodyPr>
          <a:lstStyle/>
          <a:p>
            <a:r>
              <a:rPr lang="en-US" sz="3200" b="1" dirty="0" smtClean="0"/>
              <a:t>Frequency and Percentage: Example</a:t>
            </a:r>
          </a:p>
        </p:txBody>
      </p:sp>
      <p:pic>
        <p:nvPicPr>
          <p:cNvPr id="41987" name="Picture 5"/>
          <p:cNvPicPr>
            <a:picLocks noGrp="1" noChangeAspect="1" noChangeArrowheads="1"/>
          </p:cNvPicPr>
          <p:nvPr>
            <p:ph sz="half" idx="1"/>
          </p:nvPr>
        </p:nvPicPr>
        <p:blipFill>
          <a:blip r:embed="rId4" cstate="print"/>
          <a:stretch>
            <a:fillRect/>
          </a:stretch>
        </p:blipFill>
        <p:spPr>
          <a:xfrm>
            <a:off x="457200" y="685800"/>
            <a:ext cx="8229600" cy="5943600"/>
          </a:xfrm>
        </p:spPr>
      </p:pic>
    </p:spTree>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a:bodyPr>
          <a:lstStyle/>
          <a:p>
            <a:r>
              <a:rPr lang="en-US" sz="3200" b="1" dirty="0" smtClean="0"/>
              <a:t>Data Exploration </a:t>
            </a:r>
            <a:endParaRPr lang="en-US" sz="3200" b="1" dirty="0"/>
          </a:p>
        </p:txBody>
      </p:sp>
      <p:sp>
        <p:nvSpPr>
          <p:cNvPr id="3" name="Content Placeholder 2"/>
          <p:cNvSpPr>
            <a:spLocks noGrp="1"/>
          </p:cNvSpPr>
          <p:nvPr>
            <p:ph idx="1"/>
          </p:nvPr>
        </p:nvSpPr>
        <p:spPr>
          <a:xfrm>
            <a:off x="457200" y="609600"/>
            <a:ext cx="8229600" cy="5943600"/>
          </a:xfrm>
        </p:spPr>
        <p:txBody>
          <a:bodyPr>
            <a:normAutofit fontScale="47500" lnSpcReduction="20000"/>
          </a:bodyPr>
          <a:lstStyle/>
          <a:p>
            <a:pPr algn="just"/>
            <a:r>
              <a:rPr lang="en-US" sz="5100" b="1" dirty="0" smtClean="0"/>
              <a:t>A frequency table is a simple device for arraying data. </a:t>
            </a:r>
          </a:p>
          <a:p>
            <a:pPr algn="just"/>
            <a:endParaRPr lang="en-US" sz="5100" b="1" dirty="0" smtClean="0"/>
          </a:p>
          <a:p>
            <a:pPr algn="just"/>
            <a:r>
              <a:rPr lang="en-US" sz="5100" b="1" dirty="0" smtClean="0"/>
              <a:t>It arrays category codes from lowest value to highest value, with columns for count (frequency), percent, valid percent (percent when missing data is extracted), and cumulative percent.</a:t>
            </a:r>
          </a:p>
          <a:p>
            <a:pPr algn="just"/>
            <a:endParaRPr lang="en-US" sz="5100" b="1" dirty="0" smtClean="0"/>
          </a:p>
          <a:p>
            <a:pPr algn="just"/>
            <a:r>
              <a:rPr lang="en-US" sz="5100" b="1" dirty="0" smtClean="0"/>
              <a:t>The ads research participants remembered seeing or hearing without being prompted by the researcher or the measurement instrument.</a:t>
            </a:r>
          </a:p>
          <a:p>
            <a:pPr algn="just"/>
            <a:endParaRPr lang="en-US" sz="5100" b="1" dirty="0" smtClean="0"/>
          </a:p>
          <a:p>
            <a:pPr algn="just"/>
            <a:r>
              <a:rPr lang="en-US" sz="5100" b="1" dirty="0" smtClean="0"/>
              <a:t>Although there are 100 observations, the small number of media placements makes the variable easily tabled.</a:t>
            </a:r>
          </a:p>
          <a:p>
            <a:pPr algn="just"/>
            <a:endParaRPr lang="en-US" sz="5100" b="1" dirty="0" smtClean="0"/>
          </a:p>
          <a:p>
            <a:pPr algn="just"/>
            <a:r>
              <a:rPr lang="en-US" sz="5100" b="1" dirty="0" smtClean="0"/>
              <a:t>The same data are presented using a pie chart on the next slides.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p:nvPr>
        </p:nvSpPr>
        <p:spPr>
          <a:xfrm>
            <a:off x="0" y="0"/>
            <a:ext cx="9144000" cy="685800"/>
          </a:xfrm>
        </p:spPr>
        <p:txBody>
          <a:bodyPr>
            <a:normAutofit/>
          </a:bodyPr>
          <a:lstStyle/>
          <a:p>
            <a:pPr eaLnBrk="1" hangingPunct="1"/>
            <a:r>
              <a:rPr lang="en-US" sz="3200" b="1" dirty="0" smtClean="0"/>
              <a:t>Pie Chart</a:t>
            </a:r>
          </a:p>
        </p:txBody>
      </p:sp>
      <p:pic>
        <p:nvPicPr>
          <p:cNvPr id="43010" name="Picture 3" descr="Cooper9e_1703 crop top"/>
          <p:cNvPicPr>
            <a:picLocks noGrp="1" noChangeAspect="1" noChangeArrowheads="1"/>
          </p:cNvPicPr>
          <p:nvPr>
            <p:ph idx="1"/>
          </p:nvPr>
        </p:nvPicPr>
        <p:blipFill>
          <a:blip r:embed="rId4" cstate="print"/>
          <a:stretch>
            <a:fillRect/>
          </a:stretch>
        </p:blipFill>
        <p:spPr>
          <a:xfrm>
            <a:off x="304801" y="762000"/>
            <a:ext cx="8534400" cy="5714999"/>
          </a:xfrm>
          <a:noFill/>
        </p:spPr>
      </p:pic>
      <p:sp>
        <p:nvSpPr>
          <p:cNvPr id="43013" name="Rectangle 7"/>
          <p:cNvSpPr>
            <a:spLocks noChangeArrowheads="1"/>
          </p:cNvSpPr>
          <p:nvPr/>
        </p:nvSpPr>
        <p:spPr bwMode="auto">
          <a:xfrm>
            <a:off x="0" y="6320135"/>
            <a:ext cx="9144000" cy="461665"/>
          </a:xfrm>
          <a:prstGeom prst="rect">
            <a:avLst/>
          </a:prstGeom>
          <a:noFill/>
          <a:ln w="9525">
            <a:noFill/>
            <a:miter lim="800000"/>
            <a:headEnd/>
            <a:tailEnd/>
          </a:ln>
        </p:spPr>
        <p:txBody>
          <a:bodyPr wrap="square">
            <a:spAutoFit/>
          </a:bodyPr>
          <a:lstStyle/>
          <a:p>
            <a:pPr algn="ctr"/>
            <a:r>
              <a:rPr lang="en-US" b="1" dirty="0"/>
              <a:t>Data may be more readily understood when presented graphically.</a:t>
            </a:r>
          </a:p>
        </p:txBody>
      </p:sp>
    </p:spTree>
  </p:cSld>
  <p:clrMapOvr>
    <a:masterClrMapping/>
  </p:clrMapOvr>
  <p:transition>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0" y="0"/>
            <a:ext cx="9144000" cy="838200"/>
          </a:xfrm>
        </p:spPr>
        <p:txBody>
          <a:bodyPr>
            <a:normAutofit/>
          </a:bodyPr>
          <a:lstStyle/>
          <a:p>
            <a:pPr eaLnBrk="1" hangingPunct="1"/>
            <a:r>
              <a:rPr lang="en-US" sz="3200" b="1" dirty="0" smtClean="0"/>
              <a:t>Bar Chart</a:t>
            </a:r>
          </a:p>
        </p:txBody>
      </p:sp>
      <p:pic>
        <p:nvPicPr>
          <p:cNvPr id="44034" name="Picture 3" descr="Cooper9e_1703 crop bottom"/>
          <p:cNvPicPr>
            <a:picLocks noGrp="1" noChangeAspect="1" noChangeArrowheads="1"/>
          </p:cNvPicPr>
          <p:nvPr>
            <p:ph idx="1"/>
          </p:nvPr>
        </p:nvPicPr>
        <p:blipFill>
          <a:blip r:embed="rId4" cstate="print"/>
          <a:srcRect/>
          <a:stretch>
            <a:fillRect/>
          </a:stretch>
        </p:blipFill>
        <p:spPr>
          <a:xfrm>
            <a:off x="457200" y="838200"/>
            <a:ext cx="8305800" cy="5867400"/>
          </a:xfrm>
          <a:noFill/>
        </p:spPr>
      </p:pic>
    </p:spTree>
  </p:cSld>
  <p:clrMapOvr>
    <a:masterClrMapping/>
  </p:clrMapOvr>
  <p:transition>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a:xfrm>
            <a:off x="0" y="0"/>
            <a:ext cx="9144000" cy="685800"/>
          </a:xfrm>
        </p:spPr>
        <p:txBody>
          <a:bodyPr>
            <a:normAutofit/>
          </a:bodyPr>
          <a:lstStyle/>
          <a:p>
            <a:pPr eaLnBrk="1" hangingPunct="1"/>
            <a:r>
              <a:rPr lang="en-US" sz="3200" b="1" dirty="0" smtClean="0"/>
              <a:t>Histogram </a:t>
            </a:r>
          </a:p>
        </p:txBody>
      </p:sp>
      <p:pic>
        <p:nvPicPr>
          <p:cNvPr id="46082" name="Picture 3" descr="Cooper9e_1705"/>
          <p:cNvPicPr>
            <a:picLocks noGrp="1" noChangeAspect="1" noChangeArrowheads="1"/>
          </p:cNvPicPr>
          <p:nvPr>
            <p:ph idx="1"/>
          </p:nvPr>
        </p:nvPicPr>
        <p:blipFill>
          <a:blip r:embed="rId4" cstate="print"/>
          <a:srcRect/>
          <a:stretch>
            <a:fillRect/>
          </a:stretch>
        </p:blipFill>
        <p:spPr>
          <a:xfrm>
            <a:off x="457200" y="533400"/>
            <a:ext cx="8382000" cy="5181600"/>
          </a:xfrm>
          <a:noFill/>
        </p:spPr>
      </p:pic>
      <p:sp>
        <p:nvSpPr>
          <p:cNvPr id="46085" name="Rectangle 7"/>
          <p:cNvSpPr>
            <a:spLocks noChangeArrowheads="1"/>
          </p:cNvSpPr>
          <p:nvPr/>
        </p:nvSpPr>
        <p:spPr bwMode="auto">
          <a:xfrm>
            <a:off x="0" y="5921514"/>
            <a:ext cx="9144000" cy="707886"/>
          </a:xfrm>
          <a:prstGeom prst="rect">
            <a:avLst/>
          </a:prstGeom>
          <a:noFill/>
          <a:ln w="9525">
            <a:noFill/>
            <a:miter lim="800000"/>
            <a:headEnd/>
            <a:tailEnd/>
          </a:ln>
        </p:spPr>
        <p:txBody>
          <a:bodyPr>
            <a:spAutoFit/>
          </a:bodyPr>
          <a:lstStyle/>
          <a:p>
            <a:pPr algn="ctr"/>
            <a:r>
              <a:rPr lang="en-US" sz="2000" b="1" dirty="0"/>
              <a:t>A histogram is a graphical bar chart that groups continuous data values into equal intervals, with one bar for each interval.</a:t>
            </a:r>
          </a:p>
        </p:txBody>
      </p:sp>
    </p:spTree>
  </p:cSld>
  <p:clrMapOvr>
    <a:masterClrMapping/>
  </p:clrMapOvr>
  <p:transition>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Histogram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histogram is the conventional solution for the display of interval-ratio data. </a:t>
            </a:r>
          </a:p>
          <a:p>
            <a:endParaRPr lang="en-US" dirty="0" smtClean="0"/>
          </a:p>
          <a:p>
            <a:r>
              <a:rPr lang="en-US" dirty="0" smtClean="0"/>
              <a:t>Histograms are used when it is possible to group the variable’s values into intervals. </a:t>
            </a:r>
          </a:p>
          <a:p>
            <a:endParaRPr lang="en-US" dirty="0" smtClean="0"/>
          </a:p>
          <a:p>
            <a:r>
              <a:rPr lang="en-US" dirty="0" smtClean="0"/>
              <a:t>A histogram is a graphical bar chart that groups continuous data values into equal intervals, with one bar for each interval.</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Histogram</a:t>
            </a:r>
            <a:endParaRPr lang="en-US"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marL="0" indent="0" algn="just"/>
            <a:r>
              <a:rPr lang="en-US" sz="3400" b="1" dirty="0" smtClean="0"/>
              <a:t>Data analysts find histograms useful for </a:t>
            </a:r>
          </a:p>
          <a:p>
            <a:pPr marL="0" indent="0" algn="just"/>
            <a:endParaRPr lang="en-US" sz="3400" b="1" dirty="0" smtClean="0"/>
          </a:p>
          <a:p>
            <a:pPr marL="0" indent="0" algn="just">
              <a:buAutoNum type="arabicParenR"/>
            </a:pPr>
            <a:r>
              <a:rPr lang="en-US" sz="3400" b="1" dirty="0" smtClean="0"/>
              <a:t>displaying all intervals in a distribution, even those without observed values, and </a:t>
            </a:r>
          </a:p>
          <a:p>
            <a:pPr marL="0" indent="0" algn="just">
              <a:buAutoNum type="arabicParenR"/>
            </a:pPr>
            <a:endParaRPr lang="en-US" sz="3400" b="1" dirty="0" smtClean="0"/>
          </a:p>
          <a:p>
            <a:pPr marL="0" indent="0" algn="just">
              <a:buAutoNum type="arabicParenR"/>
            </a:pPr>
            <a:r>
              <a:rPr lang="en-US" sz="3400" b="1" dirty="0" smtClean="0"/>
              <a:t>examining the shape of the distribution for skewness, kurtosis, and the modal pattern. </a:t>
            </a:r>
          </a:p>
          <a:p>
            <a:pPr marL="0" indent="0" algn="just"/>
            <a:endParaRPr lang="en-US" sz="3400" b="1" dirty="0" smtClean="0"/>
          </a:p>
          <a:p>
            <a:pPr marL="0" indent="0" algn="just"/>
            <a:r>
              <a:rPr lang="en-US" sz="3400" b="1" dirty="0" smtClean="0"/>
              <a:t>The values for the average annual purchases variable presented in the figure were measured on a ratio scale and are easily grouped. </a:t>
            </a:r>
          </a:p>
          <a:p>
            <a:pPr marL="0" indent="0" algn="just"/>
            <a:endParaRPr lang="en-US" sz="3400" b="1" dirty="0" smtClean="0"/>
          </a:p>
          <a:p>
            <a:pPr marL="0" indent="0" algn="just"/>
            <a:r>
              <a:rPr lang="en-US" sz="3400" b="1" dirty="0" smtClean="0"/>
              <a:t>Histograms are not useful for nominal variables </a:t>
            </a:r>
            <a:r>
              <a:rPr lang="en-US" sz="3400" b="1" dirty="0" smtClean="0"/>
              <a:t>that </a:t>
            </a:r>
            <a:r>
              <a:rPr lang="en-US" sz="3400" b="1" dirty="0" smtClean="0"/>
              <a:t>has no order to its categories.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 </a:t>
            </a:r>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1282</Words>
  <Application>Microsoft Office PowerPoint</Application>
  <PresentationFormat>On-screen Show (4:3)</PresentationFormat>
  <Paragraphs>127</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Data Exploration </vt:lpstr>
      <vt:lpstr>Recap </vt:lpstr>
      <vt:lpstr>Measures of Central Tendency</vt:lpstr>
      <vt:lpstr>Measure of Central Tendency </vt:lpstr>
      <vt:lpstr>Measures of Variability</vt:lpstr>
      <vt:lpstr>Measures of Variability </vt:lpstr>
      <vt:lpstr>Measures of Variability </vt:lpstr>
      <vt:lpstr>Measures of Variability </vt:lpstr>
      <vt:lpstr>Data Analysis</vt:lpstr>
      <vt:lpstr>Slide 10</vt:lpstr>
      <vt:lpstr>Data Exploration and Analysis </vt:lpstr>
      <vt:lpstr>Frequency and Percentage: Example</vt:lpstr>
      <vt:lpstr>Data Exploration </vt:lpstr>
      <vt:lpstr>Pie Chart</vt:lpstr>
      <vt:lpstr>Bar Chart</vt:lpstr>
      <vt:lpstr>Histogram </vt:lpstr>
      <vt:lpstr>Histogram </vt:lpstr>
      <vt:lpstr>Histogram</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Exploration </dc:title>
  <dc:creator>faisal</dc:creator>
  <cp:lastModifiedBy>NTS</cp:lastModifiedBy>
  <cp:revision>7</cp:revision>
  <dcterms:created xsi:type="dcterms:W3CDTF">2013-06-05T18:19:14Z</dcterms:created>
  <dcterms:modified xsi:type="dcterms:W3CDTF">2013-06-06T05:33:15Z</dcterms:modified>
</cp:coreProperties>
</file>