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Lst>
  <p:notesMasterIdLst>
    <p:notesMasterId r:id="rId23"/>
  </p:notesMasterIdLst>
  <p:sldIdLst>
    <p:sldId id="559" r:id="rId2"/>
    <p:sldId id="583" r:id="rId3"/>
    <p:sldId id="577" r:id="rId4"/>
    <p:sldId id="501" r:id="rId5"/>
    <p:sldId id="551" r:id="rId6"/>
    <p:sldId id="550" r:id="rId7"/>
    <p:sldId id="502" r:id="rId8"/>
    <p:sldId id="553" r:id="rId9"/>
    <p:sldId id="503" r:id="rId10"/>
    <p:sldId id="554" r:id="rId11"/>
    <p:sldId id="504" r:id="rId12"/>
    <p:sldId id="556" r:id="rId13"/>
    <p:sldId id="506" r:id="rId14"/>
    <p:sldId id="508" r:id="rId15"/>
    <p:sldId id="513" r:id="rId16"/>
    <p:sldId id="570" r:id="rId17"/>
    <p:sldId id="571" r:id="rId18"/>
    <p:sldId id="514" r:id="rId19"/>
    <p:sldId id="569" r:id="rId20"/>
    <p:sldId id="516" r:id="rId21"/>
    <p:sldId id="568" r:id="rId22"/>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8000"/>
  </p:clrMru>
</p:presentationPr>
</file>

<file path=ppt/tableStyles.xml><?xml version="1.0" encoding="utf-8"?>
<a:tblStyleLst xmlns:a="http://schemas.openxmlformats.org/drawingml/2006/main" def="{5C22544A-7EE6-4342-B048-85BDC9FD1C3A}">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5161" autoAdjust="0"/>
  </p:normalViewPr>
  <p:slideViewPr>
    <p:cSldViewPr>
      <p:cViewPr varScale="1">
        <p:scale>
          <a:sx n="42" d="100"/>
          <a:sy n="42" d="100"/>
        </p:scale>
        <p:origin x="-1507" y="-9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6246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563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246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247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6247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6658A9D-83AA-4897-B4CD-0B8290A693B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112876D3-4BBE-4E59-AC45-2C9E60AFF6BF}" type="slidenum">
              <a:rPr lang="en-US" smtClean="0"/>
              <a:pPr/>
              <a:t>4</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xfrm>
            <a:off x="685800" y="4343400"/>
            <a:ext cx="5486400" cy="4114800"/>
          </a:xfrm>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328AB959-A3D5-46D4-856C-F559DAB2914B}" type="slidenum">
              <a:rPr lang="en-US" smtClean="0"/>
              <a:pPr/>
              <a:t>5</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xfrm>
            <a:off x="685800" y="4343400"/>
            <a:ext cx="5486400" cy="4114800"/>
          </a:xfrm>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6828B4DA-1FF1-42D2-8A30-B7F1327CCFF7}" type="slidenum">
              <a:rPr lang="en-US" smtClean="0"/>
              <a:pPr/>
              <a:t>6</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xfrm>
            <a:off x="685800" y="4343400"/>
            <a:ext cx="5486400" cy="4114800"/>
          </a:xfrm>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141EE3DE-8186-4F64-B06C-E5DC5D966CC4}" type="slidenum">
              <a:rPr lang="en-US" smtClean="0"/>
              <a:pPr/>
              <a:t>7</a:t>
            </a:fld>
            <a:endParaRPr 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xfrm>
            <a:off x="685800" y="4343400"/>
            <a:ext cx="5486400" cy="4114800"/>
          </a:xfrm>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5125D1F2-3E4A-41E0-97BA-E14467C64495}" type="slidenum">
              <a:rPr lang="en-US" smtClean="0"/>
              <a:pPr/>
              <a:t>8</a:t>
            </a:fld>
            <a:endParaRPr 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xfrm>
            <a:off x="685800" y="4343400"/>
            <a:ext cx="5486400" cy="4114800"/>
          </a:xfrm>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27FCD8C2-5108-450D-9075-13A6A4EF8309}" type="slidenum">
              <a:rPr lang="en-US" smtClean="0"/>
              <a:pPr/>
              <a:t>9</a:t>
            </a:fld>
            <a:endParaRPr 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xfrm>
            <a:off x="685800" y="4343400"/>
            <a:ext cx="5486400" cy="4114800"/>
          </a:xfrm>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2B7AA669-0EF3-43E2-940D-1F7843939ED3}" type="slidenum">
              <a:rPr lang="en-US" smtClean="0"/>
              <a:pPr/>
              <a:t>10</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xfrm>
            <a:off x="685800" y="4343400"/>
            <a:ext cx="5486400" cy="4114800"/>
          </a:xfrm>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95ABB052-ECE4-4F4F-822D-72969392C595}" type="slidenum">
              <a:rPr lang="en-US" smtClean="0"/>
              <a:pPr/>
              <a:t>11</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xfrm>
            <a:off x="685800" y="4343400"/>
            <a:ext cx="5486400" cy="4114800"/>
          </a:xfrm>
          <a:noFill/>
          <a:ln/>
        </p:spPr>
        <p:txBody>
          <a:bodyPr/>
          <a:lstStyle/>
          <a:p>
            <a:pPr eaLnBrk="1" hangingPunct="1"/>
            <a:r>
              <a:rPr lang="en-US" dirty="0" smtClean="0"/>
              <a:t>Appropriateness is determined at two levels: 1) the best partitioning of the data for testing hypotheses and showing relationships and 2) the availability of comparison data. </a:t>
            </a:r>
          </a:p>
          <a:p>
            <a:pPr eaLnBrk="1" hangingPunct="1"/>
            <a:r>
              <a:rPr lang="en-US" dirty="0" smtClean="0"/>
              <a:t>Researchers often add an “other” option to a measurement question because they know they cannot anticipate all possible answers. </a:t>
            </a:r>
          </a:p>
          <a:p>
            <a:pPr eaLnBrk="1" hangingPunct="1"/>
            <a:r>
              <a:rPr lang="en-US" dirty="0" smtClean="0"/>
              <a:t>The need for a category set to follow a single classification principle means that every option in the category set is defined in terms of one concept or construct.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582D41D9-A645-42D5-B78F-F51E82BD2B8B}" type="slidenum">
              <a:rPr lang="en-US" smtClean="0"/>
              <a:pPr/>
              <a:t>12</a:t>
            </a:fld>
            <a:endParaRPr 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xfrm>
            <a:off x="685800" y="4343400"/>
            <a:ext cx="5486400" cy="4114800"/>
          </a:xfrm>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8AE44BA8-E7EA-4533-8C8C-28DF5A907C06}" type="slidenum">
              <a:rPr lang="en-US" smtClean="0"/>
              <a:pPr/>
              <a:t>13</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xfrm>
            <a:off x="685800" y="4343400"/>
            <a:ext cx="5486400" cy="4114800"/>
          </a:xfrm>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4273D5F7-56BB-4104-9EF1-64A78516D2C7}" type="slidenum">
              <a:rPr lang="en-US" smtClean="0"/>
              <a:pPr/>
              <a:t>14</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xfrm>
            <a:off x="685800" y="4343400"/>
            <a:ext cx="5486400" cy="4114800"/>
          </a:xfrm>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C20017C8-B9B2-4078-A909-F4F91A065F4E}" type="slidenum">
              <a:rPr lang="en-US" smtClean="0"/>
              <a:pPr/>
              <a:t>15</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xfrm>
            <a:off x="685800" y="4343400"/>
            <a:ext cx="5486400" cy="4114800"/>
          </a:xfrm>
          <a:noFill/>
          <a:ln/>
        </p:spPr>
        <p:txBody>
          <a:bodyPr/>
          <a:lstStyle/>
          <a:p>
            <a:pPr eaLnBrk="1" hangingPunct="1"/>
            <a:r>
              <a:rPr lang="en-US" dirty="0" smtClean="0"/>
              <a:t>A </a:t>
            </a:r>
            <a:r>
              <a:rPr lang="en-US" b="1" dirty="0" smtClean="0"/>
              <a:t>frequency table</a:t>
            </a:r>
            <a:r>
              <a:rPr lang="en-US" dirty="0" smtClean="0"/>
              <a:t> arrays category codes from lowest value to highest value, with columns for count, percent, percent adjusted for missing values, and cumulative percent. A frequency distribution is an ordered array of all values for a variable. </a:t>
            </a:r>
          </a:p>
          <a:p>
            <a:pPr eaLnBrk="1" hangingPunct="1"/>
            <a:r>
              <a:rPr lang="en-US" dirty="0" smtClean="0"/>
              <a:t>The table arrays data by assigned numerical value, in this case the actual percentage unit sales increase recorded. To discover how many manufacturers were in each unit sales increase category, read the frequency column. The cumulative percentage reveals the number of manufacturers that provided a response and any others that preceded it in the table. This column is helpful when the data have an underlying order. The proportion is the percentage of elements in the distribution that a criterion. In the example, the criterion is the origin of manufacture.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6658A9D-83AA-4897-B4CD-0B8290A693B9}" type="slidenum">
              <a:rPr lang="en-US" smtClean="0"/>
              <a:pPr>
                <a:defRPr/>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EA3F5758-5E54-4477-B3B5-DBABB21DE547}" type="slidenum">
              <a:rPr lang="en-US" smtClean="0"/>
              <a:pPr/>
              <a:t>18</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xfrm>
            <a:off x="685800" y="4343400"/>
            <a:ext cx="5486400" cy="4114800"/>
          </a:xfrm>
          <a:noFill/>
          <a:ln/>
        </p:spPr>
        <p:txBody>
          <a:bodyPr/>
          <a:lstStyle/>
          <a:p>
            <a:pPr eaLnBrk="1" hangingPunct="1"/>
            <a:r>
              <a:rPr lang="en-US" dirty="0" smtClean="0"/>
              <a:t>Many variables of interest that researchers will measure will have distributions that approximate a standard normal distribution. A standard normal distribution is a special case of the normal distribution in which all values are given standard scores. The distribution has a mean of 0 and a standard deviation of 1.  A standard score (z score) conveys how many standard deviation units a case is above or below the mean. The Z score, being standardized, allows the comparison of the results of different normal distributions.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8615BA0A-F1F5-45EB-A4FA-F3B8E9A05520}" type="slidenum">
              <a:rPr lang="en-US" smtClean="0"/>
              <a:pPr/>
              <a:t>20</a:t>
            </a:fld>
            <a:endParaRPr 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xfrm>
            <a:off x="685800" y="4343400"/>
            <a:ext cx="5486400" cy="4114800"/>
          </a:xfrm>
          <a:noFill/>
          <a:ln/>
        </p:spPr>
        <p:txBody>
          <a:bodyPr/>
          <a:lstStyle/>
          <a:p>
            <a:pPr eaLnBrk="1" hangingPunct="1"/>
            <a:r>
              <a:rPr lang="en-US" b="1" dirty="0" smtClean="0"/>
              <a:t>Central tendency</a:t>
            </a:r>
            <a:r>
              <a:rPr lang="en-US" dirty="0" smtClean="0"/>
              <a:t> is a measure of location. The common measures of central tendency include the </a:t>
            </a:r>
            <a:r>
              <a:rPr lang="en-US" b="1" dirty="0" smtClean="0"/>
              <a:t>mean</a:t>
            </a:r>
            <a:r>
              <a:rPr lang="en-US" dirty="0" smtClean="0"/>
              <a:t>, </a:t>
            </a:r>
            <a:r>
              <a:rPr lang="en-US" b="1" dirty="0" smtClean="0"/>
              <a:t>median</a:t>
            </a:r>
            <a:r>
              <a:rPr lang="en-US" dirty="0" smtClean="0"/>
              <a:t>, and </a:t>
            </a:r>
            <a:r>
              <a:rPr lang="en-US" b="1" dirty="0" smtClean="0"/>
              <a:t>mode</a:t>
            </a:r>
            <a:r>
              <a:rPr lang="en-US" dirty="0" smtClean="0"/>
              <a:t>. </a:t>
            </a:r>
          </a:p>
          <a:p>
            <a:pPr lvl="2" eaLnBrk="1" hangingPunct="1">
              <a:buFontTx/>
              <a:buChar char="•"/>
            </a:pPr>
            <a:r>
              <a:rPr lang="en-US" dirty="0" smtClean="0"/>
              <a:t>The mean is the arithmetic average of a data distribution.</a:t>
            </a:r>
          </a:p>
          <a:p>
            <a:pPr lvl="2" eaLnBrk="1" hangingPunct="1">
              <a:buFontTx/>
              <a:buChar char="•"/>
            </a:pPr>
            <a:r>
              <a:rPr lang="en-US" dirty="0" smtClean="0"/>
              <a:t>The median is the midpoint of a data distribution.</a:t>
            </a:r>
          </a:p>
          <a:p>
            <a:pPr lvl="2" eaLnBrk="1" hangingPunct="1">
              <a:buFontTx/>
              <a:buChar char="•"/>
            </a:pPr>
            <a:r>
              <a:rPr lang="en-US" dirty="0" smtClean="0"/>
              <a:t>The mode is the most frequently occurring value in a distribution. There may be more than one mode in a distribution. When there is more than one score that has the highest yet equal frequency, the distribution is bimodal or multimodal.</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B442AC2-C96A-442A-BF63-3B1C2DA5F04E}"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AE7E8FF-5D5A-4699-A629-82EA6E01C158}"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6B2AF-9DEB-4ABA-9219-B4202FC90779}"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F82F5F8-C611-4B25-8D09-BAE4C4779A8D}"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3176E18-B8B4-457E-B280-27DEB335643E}"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9106EF-8061-46EC-8B46-1F8E46247103}"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AB222DC5-3663-4017-80A2-F00F4468AF22}"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3B7CA48-3307-4BAB-9C23-62210037CC06}"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36A6565-4B04-4FE9-9E7F-D74840D05166}"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DF372EB-04E7-48C2-B8BE-098E83129204}"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33B9633-2D07-4300-B0A9-BD26DDF2FB2C}"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1FDE1686-D387-4A38-8CDE-5556D33B63B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4AEC4F7-0CF6-4945-9127-0522977B0DC8}"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8"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vmlDrawing" Target="../drawings/vmlDrawing5.v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vmlDrawing" Target="../drawings/vmlDrawing6.vml"/><Relationship Id="rId5" Type="http://schemas.openxmlformats.org/officeDocument/2006/relationships/image" Target="../media/image4.pn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vmlDrawing" Target="../drawings/vmlDrawing9.v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vmlDrawing" Target="../drawings/vmlDrawing10.vml"/><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11.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066800"/>
            <a:ext cx="8686800" cy="1470025"/>
          </a:xfrm>
        </p:spPr>
        <p:txBody>
          <a:bodyPr>
            <a:normAutofit/>
          </a:bodyPr>
          <a:lstStyle/>
          <a:p>
            <a:r>
              <a:rPr lang="en-US" sz="4800" b="1" dirty="0" smtClean="0">
                <a:solidFill>
                  <a:schemeClr val="tx1"/>
                </a:solidFill>
              </a:rPr>
              <a:t>Data Preparation and Description</a:t>
            </a:r>
            <a:endParaRPr lang="en-US" sz="4800" dirty="0"/>
          </a:p>
        </p:txBody>
      </p:sp>
      <p:sp>
        <p:nvSpPr>
          <p:cNvPr id="3" name="Subtitle 2"/>
          <p:cNvSpPr>
            <a:spLocks noGrp="1"/>
          </p:cNvSpPr>
          <p:nvPr>
            <p:ph type="subTitle" idx="1"/>
          </p:nvPr>
        </p:nvSpPr>
        <p:spPr/>
        <p:txBody>
          <a:bodyPr/>
          <a:lstStyle/>
          <a:p>
            <a:r>
              <a:rPr lang="en-US" dirty="0" smtClean="0"/>
              <a:t>Lecture </a:t>
            </a:r>
            <a:r>
              <a:rPr lang="en-US" dirty="0" smtClean="0"/>
              <a:t>25</a:t>
            </a:r>
            <a:r>
              <a:rPr lang="en-US" baseline="30000" dirty="0" smtClean="0"/>
              <a:t>th</a:t>
            </a:r>
            <a:r>
              <a:rPr lang="en-US" dirty="0" smtClean="0"/>
              <a:t>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dirty="0" smtClean="0"/>
              <a:t>RECAP</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066800"/>
            <a:ext cx="8686800" cy="1470025"/>
          </a:xfrm>
        </p:spPr>
        <p:txBody>
          <a:bodyPr>
            <a:normAutofit/>
          </a:bodyPr>
          <a:lstStyle/>
          <a:p>
            <a:r>
              <a:rPr lang="en-US" sz="4800" b="1" dirty="0" smtClean="0">
                <a:solidFill>
                  <a:schemeClr val="tx1"/>
                </a:solidFill>
              </a:rPr>
              <a:t>Data Preparation and Description</a:t>
            </a:r>
            <a:endParaRPr lang="en-US" sz="4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a:xfrm>
            <a:off x="2362200" y="304800"/>
            <a:ext cx="3276600" cy="685800"/>
          </a:xfrm>
        </p:spPr>
        <p:txBody>
          <a:bodyPr>
            <a:normAutofit/>
          </a:bodyPr>
          <a:lstStyle/>
          <a:p>
            <a:pPr eaLnBrk="1" hangingPunct="1"/>
            <a:r>
              <a:rPr lang="en-US" sz="3200" b="1" dirty="0" smtClean="0"/>
              <a:t>Codebook</a:t>
            </a:r>
          </a:p>
        </p:txBody>
      </p:sp>
      <p:sp>
        <p:nvSpPr>
          <p:cNvPr id="15364" name="Rectangle 10"/>
          <p:cNvSpPr>
            <a:spLocks noChangeArrowheads="1"/>
          </p:cNvSpPr>
          <p:nvPr/>
        </p:nvSpPr>
        <p:spPr bwMode="auto">
          <a:xfrm>
            <a:off x="457200" y="1219200"/>
            <a:ext cx="8153400" cy="3785652"/>
          </a:xfrm>
          <a:prstGeom prst="rect">
            <a:avLst/>
          </a:prstGeom>
          <a:noFill/>
          <a:ln w="9525">
            <a:noFill/>
            <a:miter lim="800000"/>
            <a:headEnd/>
            <a:tailEnd/>
          </a:ln>
        </p:spPr>
        <p:txBody>
          <a:bodyPr wrap="square">
            <a:spAutoFit/>
          </a:bodyPr>
          <a:lstStyle/>
          <a:p>
            <a:pPr algn="just"/>
            <a:r>
              <a:rPr lang="en-US" b="1" dirty="0" smtClean="0"/>
              <a:t>Coding </a:t>
            </a:r>
            <a:r>
              <a:rPr lang="en-US" b="1" dirty="0"/>
              <a:t>involves assigning numbers or other symbols to answers so that the responses can be grouped into a limited number of categories. </a:t>
            </a:r>
            <a:endParaRPr lang="en-US" b="1" dirty="0" smtClean="0"/>
          </a:p>
          <a:p>
            <a:pPr algn="just"/>
            <a:endParaRPr lang="en-US" b="1" dirty="0"/>
          </a:p>
          <a:p>
            <a:pPr algn="just"/>
            <a:r>
              <a:rPr lang="en-US" b="1" dirty="0" smtClean="0"/>
              <a:t>In </a:t>
            </a:r>
            <a:r>
              <a:rPr lang="en-US" b="1" dirty="0"/>
              <a:t>coding, categories are the partitions of a data set of a given variable. For instance, if the variable is gender, the categories are male and female. </a:t>
            </a:r>
            <a:endParaRPr lang="en-US" b="1" dirty="0" smtClean="0"/>
          </a:p>
          <a:p>
            <a:pPr algn="just"/>
            <a:endParaRPr lang="en-US" b="1" dirty="0"/>
          </a:p>
          <a:p>
            <a:pPr algn="just"/>
            <a:r>
              <a:rPr lang="en-US" b="1" dirty="0" smtClean="0"/>
              <a:t>Categorization </a:t>
            </a:r>
            <a:r>
              <a:rPr lang="en-US" b="1" dirty="0"/>
              <a:t>is the process of using rules to partition a body of data. Both closed and open questions must be coded.</a:t>
            </a:r>
          </a:p>
        </p:txBody>
      </p:sp>
    </p:spTree>
  </p:cSld>
  <p:clrMapOvr>
    <a:masterClrMapping/>
  </p:clrMapOvr>
  <p:transition>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2057400" y="152400"/>
            <a:ext cx="4953000" cy="609600"/>
          </a:xfrm>
        </p:spPr>
        <p:txBody>
          <a:bodyPr>
            <a:normAutofit/>
          </a:bodyPr>
          <a:lstStyle/>
          <a:p>
            <a:pPr eaLnBrk="1" hangingPunct="1"/>
            <a:r>
              <a:rPr lang="en-US" sz="3200" b="1" dirty="0" smtClean="0"/>
              <a:t>Codebook </a:t>
            </a:r>
          </a:p>
        </p:txBody>
      </p:sp>
      <p:sp>
        <p:nvSpPr>
          <p:cNvPr id="16388" name="Rectangle 10"/>
          <p:cNvSpPr>
            <a:spLocks noChangeArrowheads="1"/>
          </p:cNvSpPr>
          <p:nvPr/>
        </p:nvSpPr>
        <p:spPr bwMode="auto">
          <a:xfrm>
            <a:off x="533400" y="1219200"/>
            <a:ext cx="7924800" cy="4893647"/>
          </a:xfrm>
          <a:prstGeom prst="rect">
            <a:avLst/>
          </a:prstGeom>
          <a:noFill/>
          <a:ln w="9525">
            <a:noFill/>
            <a:miter lim="800000"/>
            <a:headEnd/>
            <a:tailEnd/>
          </a:ln>
        </p:spPr>
        <p:txBody>
          <a:bodyPr wrap="square">
            <a:spAutoFit/>
          </a:bodyPr>
          <a:lstStyle/>
          <a:p>
            <a:pPr algn="just"/>
            <a:r>
              <a:rPr lang="en-US" b="1" dirty="0" smtClean="0"/>
              <a:t>Numeric </a:t>
            </a:r>
            <a:r>
              <a:rPr lang="en-US" b="1" dirty="0"/>
              <a:t>coding simplifies the researcher’s task in converting a nominal variable like gender to a “dummy variable</a:t>
            </a:r>
            <a:r>
              <a:rPr lang="en-US" b="1" dirty="0" smtClean="0"/>
              <a:t>.”</a:t>
            </a:r>
          </a:p>
          <a:p>
            <a:pPr algn="just"/>
            <a:endParaRPr lang="en-US" b="1" dirty="0"/>
          </a:p>
          <a:p>
            <a:pPr algn="just"/>
            <a:r>
              <a:rPr lang="en-US" b="1" dirty="0" smtClean="0"/>
              <a:t>A codebook contains each variable in the study and specifies the application of coding rules to the variable. </a:t>
            </a:r>
          </a:p>
          <a:p>
            <a:pPr algn="just"/>
            <a:endParaRPr lang="en-US" b="1" dirty="0"/>
          </a:p>
          <a:p>
            <a:pPr algn="just"/>
            <a:r>
              <a:rPr lang="en-US" b="1" dirty="0" smtClean="0"/>
              <a:t>It is used by the researcher or research staff to promote more accurate and more efficient data entry. </a:t>
            </a:r>
          </a:p>
          <a:p>
            <a:pPr algn="just"/>
            <a:endParaRPr lang="en-US" b="1" dirty="0"/>
          </a:p>
          <a:p>
            <a:pPr algn="just"/>
            <a:r>
              <a:rPr lang="en-US" b="1" dirty="0" smtClean="0"/>
              <a:t>It is the definitive source for locating the positions of variables in the data file during analysis. </a:t>
            </a:r>
          </a:p>
          <a:p>
            <a:pPr algn="just"/>
            <a:endParaRPr lang="en-US" b="1" dirty="0"/>
          </a:p>
        </p:txBody>
      </p:sp>
    </p:spTree>
  </p:cSld>
  <p:clrMapOvr>
    <a:masterClrMapping/>
  </p:clrMapOvr>
  <p:transition>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xfrm>
            <a:off x="0" y="0"/>
            <a:ext cx="9144000" cy="1143000"/>
          </a:xfrm>
        </p:spPr>
        <p:txBody>
          <a:bodyPr/>
          <a:lstStyle/>
          <a:p>
            <a:pPr eaLnBrk="1" hangingPunct="1"/>
            <a:r>
              <a:rPr lang="en-US" sz="4000" smtClean="0"/>
              <a:t>Sample Codebook</a:t>
            </a:r>
          </a:p>
        </p:txBody>
      </p:sp>
      <p:pic>
        <p:nvPicPr>
          <p:cNvPr id="18434" name="Picture 3" descr="Cooper9e_1602 crop top"/>
          <p:cNvPicPr>
            <a:picLocks noGrp="1" noChangeAspect="1" noChangeArrowheads="1"/>
          </p:cNvPicPr>
          <p:nvPr>
            <p:ph idx="1"/>
          </p:nvPr>
        </p:nvPicPr>
        <p:blipFill>
          <a:blip r:embed="rId4" cstate="print"/>
          <a:stretch>
            <a:fillRect/>
          </a:stretch>
        </p:blipFill>
        <p:spPr>
          <a:xfrm>
            <a:off x="1769655" y="1600200"/>
            <a:ext cx="5604690" cy="4525963"/>
          </a:xfrm>
          <a:noFill/>
        </p:spPr>
      </p:pic>
    </p:spTree>
  </p:cSld>
  <p:clrMapOvr>
    <a:masterClrMapping/>
  </p:clrMapOvr>
  <p:transition>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0" y="0"/>
            <a:ext cx="9144000" cy="1143000"/>
          </a:xfrm>
        </p:spPr>
        <p:txBody>
          <a:bodyPr/>
          <a:lstStyle/>
          <a:p>
            <a:pPr eaLnBrk="1" hangingPunct="1"/>
            <a:r>
              <a:rPr lang="en-US" sz="4000" dirty="0" err="1" smtClean="0"/>
              <a:t>Precoding</a:t>
            </a:r>
            <a:endParaRPr lang="en-US" sz="4000" dirty="0" smtClean="0"/>
          </a:p>
        </p:txBody>
      </p:sp>
      <p:sp>
        <p:nvSpPr>
          <p:cNvPr id="19460" name="Rectangle 10"/>
          <p:cNvSpPr>
            <a:spLocks noChangeArrowheads="1"/>
          </p:cNvSpPr>
          <p:nvPr/>
        </p:nvSpPr>
        <p:spPr bwMode="auto">
          <a:xfrm>
            <a:off x="609600" y="1219200"/>
            <a:ext cx="7772400" cy="2895600"/>
          </a:xfrm>
          <a:prstGeom prst="rect">
            <a:avLst/>
          </a:prstGeom>
          <a:noFill/>
          <a:ln w="9525">
            <a:noFill/>
            <a:miter lim="800000"/>
            <a:headEnd/>
            <a:tailEnd/>
          </a:ln>
        </p:spPr>
        <p:txBody>
          <a:bodyPr/>
          <a:lstStyle/>
          <a:p>
            <a:pPr algn="just"/>
            <a:r>
              <a:rPr lang="en-US" b="1" dirty="0" err="1" smtClean="0"/>
              <a:t>Precoding</a:t>
            </a:r>
            <a:r>
              <a:rPr lang="en-US" b="1" dirty="0" smtClean="0"/>
              <a:t> </a:t>
            </a:r>
            <a:r>
              <a:rPr lang="en-US" b="1" dirty="0"/>
              <a:t>means assigning codebook codes to variables in a study and recording them on the questionnaire. </a:t>
            </a:r>
          </a:p>
          <a:p>
            <a:pPr algn="just"/>
            <a:endParaRPr lang="en-US" b="1" dirty="0"/>
          </a:p>
          <a:p>
            <a:pPr algn="just"/>
            <a:r>
              <a:rPr lang="en-US" b="1" dirty="0"/>
              <a:t>With a </a:t>
            </a:r>
            <a:r>
              <a:rPr lang="en-US" b="1" dirty="0" err="1"/>
              <a:t>precoded</a:t>
            </a:r>
            <a:r>
              <a:rPr lang="en-US" b="1" dirty="0"/>
              <a:t> instrument, the codes for variable categories are accessible directly from the questionnaire. </a:t>
            </a:r>
          </a:p>
        </p:txBody>
      </p:sp>
    </p:spTree>
  </p:cSld>
  <p:clrMapOvr>
    <a:masterClrMapping/>
  </p:clrMapOvr>
  <p:transition>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0" y="228600"/>
            <a:ext cx="9144000" cy="685800"/>
          </a:xfrm>
        </p:spPr>
        <p:txBody>
          <a:bodyPr>
            <a:normAutofit/>
          </a:bodyPr>
          <a:lstStyle/>
          <a:p>
            <a:pPr eaLnBrk="1" hangingPunct="1"/>
            <a:r>
              <a:rPr lang="en-US" sz="3200" b="1" dirty="0" smtClean="0"/>
              <a:t>Sample </a:t>
            </a:r>
            <a:r>
              <a:rPr lang="en-US" sz="3200" b="1" dirty="0" err="1" smtClean="0"/>
              <a:t>Precoded</a:t>
            </a:r>
            <a:r>
              <a:rPr lang="en-US" sz="3200" b="1" dirty="0" smtClean="0"/>
              <a:t> Instrument</a:t>
            </a:r>
          </a:p>
        </p:txBody>
      </p:sp>
      <p:pic>
        <p:nvPicPr>
          <p:cNvPr id="20482" name="Picture 3" descr="Cooper9e_1603 crop top"/>
          <p:cNvPicPr>
            <a:picLocks noGrp="1" noChangeAspect="1" noChangeArrowheads="1"/>
          </p:cNvPicPr>
          <p:nvPr>
            <p:ph sz="half" idx="1"/>
          </p:nvPr>
        </p:nvPicPr>
        <p:blipFill>
          <a:blip r:embed="rId4" cstate="print"/>
          <a:stretch>
            <a:fillRect/>
          </a:stretch>
        </p:blipFill>
        <p:spPr>
          <a:xfrm>
            <a:off x="457200" y="914400"/>
            <a:ext cx="8305800" cy="5791200"/>
          </a:xfrm>
          <a:noFill/>
        </p:spPr>
      </p:pic>
    </p:spTree>
  </p:cSld>
  <p:clrMapOvr>
    <a:masterClrMapping/>
  </p:clrMapOvr>
  <p:transition>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0" y="152400"/>
            <a:ext cx="9144000" cy="685800"/>
          </a:xfrm>
        </p:spPr>
        <p:txBody>
          <a:bodyPr>
            <a:normAutofit/>
          </a:bodyPr>
          <a:lstStyle/>
          <a:p>
            <a:pPr eaLnBrk="1" hangingPunct="1"/>
            <a:r>
              <a:rPr lang="en-US" sz="3200" b="1" dirty="0" smtClean="0"/>
              <a:t>Coding Open-Ended Questions</a:t>
            </a:r>
          </a:p>
        </p:txBody>
      </p:sp>
      <p:sp>
        <p:nvSpPr>
          <p:cNvPr id="21508" name="Rectangle 12"/>
          <p:cNvSpPr>
            <a:spLocks noChangeArrowheads="1"/>
          </p:cNvSpPr>
          <p:nvPr/>
        </p:nvSpPr>
        <p:spPr bwMode="auto">
          <a:xfrm>
            <a:off x="609600" y="838200"/>
            <a:ext cx="7848600" cy="5791200"/>
          </a:xfrm>
          <a:prstGeom prst="rect">
            <a:avLst/>
          </a:prstGeom>
          <a:noFill/>
          <a:ln w="9525">
            <a:noFill/>
            <a:miter lim="800000"/>
            <a:headEnd/>
            <a:tailEnd/>
          </a:ln>
        </p:spPr>
        <p:txBody>
          <a:bodyPr/>
          <a:lstStyle/>
          <a:p>
            <a:pPr algn="just"/>
            <a:r>
              <a:rPr lang="en-US" b="1" dirty="0" smtClean="0"/>
              <a:t>One </a:t>
            </a:r>
            <a:r>
              <a:rPr lang="en-US" b="1" dirty="0"/>
              <a:t>of the primary reasons for using open-ended questions is that insufficient information or lack of a hypothesis may prohibit preparing response categories in advance. </a:t>
            </a:r>
            <a:endParaRPr lang="en-US" b="1" dirty="0" smtClean="0"/>
          </a:p>
          <a:p>
            <a:pPr algn="just"/>
            <a:endParaRPr lang="en-US" b="1" dirty="0"/>
          </a:p>
          <a:p>
            <a:pPr algn="just"/>
            <a:r>
              <a:rPr lang="en-US" b="1" dirty="0" smtClean="0"/>
              <a:t>Researchers </a:t>
            </a:r>
            <a:r>
              <a:rPr lang="en-US" b="1" dirty="0"/>
              <a:t>are forced to categorize responses after the data are collected</a:t>
            </a:r>
            <a:r>
              <a:rPr lang="en-US" b="1" dirty="0" smtClean="0"/>
              <a:t>.</a:t>
            </a:r>
          </a:p>
          <a:p>
            <a:pPr algn="just"/>
            <a:endParaRPr lang="en-US" b="1" dirty="0"/>
          </a:p>
          <a:p>
            <a:pPr algn="just"/>
            <a:r>
              <a:rPr lang="en-US" b="1" dirty="0" smtClean="0"/>
              <a:t>In the Figure on the next slide, question 6 illustrates the use of an open-ended question. </a:t>
            </a:r>
          </a:p>
          <a:p>
            <a:pPr algn="just"/>
            <a:endParaRPr lang="en-US" b="1" dirty="0"/>
          </a:p>
          <a:p>
            <a:pPr algn="just"/>
            <a:r>
              <a:rPr lang="en-US" b="1" dirty="0" smtClean="0"/>
              <a:t>After preliminary evaluation, response categories were created for that item. </a:t>
            </a:r>
          </a:p>
          <a:p>
            <a:pPr algn="just"/>
            <a:endParaRPr lang="en-US" b="1" dirty="0"/>
          </a:p>
          <a:p>
            <a:pPr algn="just"/>
            <a:r>
              <a:rPr lang="en-US" b="1" dirty="0" smtClean="0"/>
              <a:t>They can be seen in the codebook.</a:t>
            </a:r>
          </a:p>
          <a:p>
            <a:pPr algn="just"/>
            <a:endParaRPr lang="en-US" b="1" dirty="0"/>
          </a:p>
        </p:txBody>
      </p:sp>
    </p:spTree>
  </p:cSld>
  <p:clrMapOvr>
    <a:masterClrMapping/>
  </p:clrMapOvr>
  <p:transition>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a:xfrm>
            <a:off x="0" y="152400"/>
            <a:ext cx="9144000" cy="609600"/>
          </a:xfrm>
        </p:spPr>
        <p:txBody>
          <a:bodyPr/>
          <a:lstStyle/>
          <a:p>
            <a:pPr eaLnBrk="1" hangingPunct="1"/>
            <a:r>
              <a:rPr lang="en-US" sz="3200" b="1" dirty="0" smtClean="0"/>
              <a:t>Coding Open-Ended Questions </a:t>
            </a:r>
            <a:endParaRPr lang="en-US" sz="4000" dirty="0" smtClean="0"/>
          </a:p>
        </p:txBody>
      </p:sp>
      <p:pic>
        <p:nvPicPr>
          <p:cNvPr id="23554" name="Picture 4" descr="Cooper9e_1603 crop bottom"/>
          <p:cNvPicPr>
            <a:picLocks noGrp="1" noChangeAspect="1" noChangeArrowheads="1"/>
          </p:cNvPicPr>
          <p:nvPr>
            <p:ph sz="half" idx="1"/>
          </p:nvPr>
        </p:nvPicPr>
        <p:blipFill>
          <a:blip r:embed="rId4" cstate="print"/>
          <a:srcRect/>
          <a:stretch>
            <a:fillRect/>
          </a:stretch>
        </p:blipFill>
        <p:spPr>
          <a:xfrm>
            <a:off x="76200" y="838200"/>
            <a:ext cx="4073525" cy="5638800"/>
          </a:xfrm>
          <a:noFill/>
        </p:spPr>
      </p:pic>
      <p:pic>
        <p:nvPicPr>
          <p:cNvPr id="23557" name="Picture 3"/>
          <p:cNvPicPr>
            <a:picLocks noGrp="1" noChangeAspect="1" noChangeArrowheads="1"/>
          </p:cNvPicPr>
          <p:nvPr>
            <p:ph sz="half" idx="2"/>
          </p:nvPr>
        </p:nvPicPr>
        <p:blipFill>
          <a:blip r:embed="rId5" cstate="print"/>
          <a:srcRect/>
          <a:stretch>
            <a:fillRect/>
          </a:stretch>
        </p:blipFill>
        <p:spPr>
          <a:xfrm>
            <a:off x="4068763" y="838200"/>
            <a:ext cx="4999037" cy="5638800"/>
          </a:xfrm>
          <a:noFill/>
        </p:spPr>
      </p:pic>
    </p:spTree>
  </p:cSld>
  <p:clrMapOvr>
    <a:masterClrMapping/>
  </p:clrMapOvr>
  <p:transition>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oup 13"/>
          <p:cNvGrpSpPr>
            <a:grpSpLocks/>
          </p:cNvGrpSpPr>
          <p:nvPr/>
        </p:nvGrpSpPr>
        <p:grpSpPr bwMode="auto">
          <a:xfrm>
            <a:off x="393700" y="1447800"/>
            <a:ext cx="8293100" cy="5181600"/>
            <a:chOff x="393700" y="2055813"/>
            <a:chExt cx="8293100" cy="4105275"/>
          </a:xfrm>
        </p:grpSpPr>
        <p:sp>
          <p:nvSpPr>
            <p:cNvPr id="343043" name="Oval 3"/>
            <p:cNvSpPr>
              <a:spLocks noChangeArrowheads="1"/>
            </p:cNvSpPr>
            <p:nvPr/>
          </p:nvSpPr>
          <p:spPr bwMode="auto">
            <a:xfrm>
              <a:off x="2860675" y="2807944"/>
              <a:ext cx="3386138" cy="2279031"/>
            </a:xfrm>
            <a:prstGeom prst="ellipse">
              <a:avLst/>
            </a:prstGeom>
            <a:gradFill rotWithShape="1">
              <a:gsLst>
                <a:gs pos="0">
                  <a:srgbClr val="0000FF">
                    <a:gamma/>
                    <a:tint val="0"/>
                    <a:invGamma/>
                  </a:srgbClr>
                </a:gs>
                <a:gs pos="100000">
                  <a:srgbClr val="0000FF"/>
                </a:gs>
              </a:gsLst>
              <a:path path="shape">
                <a:fillToRect l="50000" t="50000" r="50000" b="50000"/>
              </a:path>
            </a:gradFill>
            <a:ln w="38100">
              <a:solidFill>
                <a:schemeClr val="tx1"/>
              </a:solidFill>
              <a:round/>
              <a:headEnd/>
              <a:tailEnd/>
            </a:ln>
            <a:effectLst>
              <a:outerShdw dist="71842" dir="2700000" algn="ctr" rotWithShape="0">
                <a:schemeClr val="tx1"/>
              </a:outerShdw>
            </a:effectLst>
          </p:spPr>
          <p:txBody>
            <a:bodyPr wrap="none" anchor="ctr"/>
            <a:lstStyle/>
            <a:p>
              <a:pPr algn="ctr">
                <a:defRPr/>
              </a:pPr>
              <a:r>
                <a:rPr lang="en-US" b="1" dirty="0">
                  <a:cs typeface="Times New Roman" pitchFamily="18" charset="0"/>
                </a:rPr>
                <a:t>Categories </a:t>
              </a:r>
            </a:p>
            <a:p>
              <a:pPr algn="ctr">
                <a:defRPr/>
              </a:pPr>
              <a:r>
                <a:rPr lang="en-US" b="1" dirty="0">
                  <a:cs typeface="Times New Roman" pitchFamily="18" charset="0"/>
                </a:rPr>
                <a:t>should be</a:t>
              </a:r>
            </a:p>
          </p:txBody>
        </p:sp>
        <p:sp>
          <p:nvSpPr>
            <p:cNvPr id="343044" name="AutoShape 4"/>
            <p:cNvSpPr>
              <a:spLocks noChangeArrowheads="1"/>
            </p:cNvSpPr>
            <p:nvPr/>
          </p:nvSpPr>
          <p:spPr bwMode="auto">
            <a:xfrm>
              <a:off x="5575300" y="2055813"/>
              <a:ext cx="3111500" cy="1423766"/>
            </a:xfrm>
            <a:prstGeom prst="roundRect">
              <a:avLst>
                <a:gd name="adj" fmla="val 16667"/>
              </a:avLst>
            </a:prstGeom>
            <a:gradFill rotWithShape="1">
              <a:gsLst>
                <a:gs pos="0">
                  <a:srgbClr val="FFE15F">
                    <a:gamma/>
                    <a:shade val="46275"/>
                    <a:invGamma/>
                  </a:srgbClr>
                </a:gs>
                <a:gs pos="50000">
                  <a:srgbClr val="FFE15F"/>
                </a:gs>
                <a:gs pos="100000">
                  <a:srgbClr val="FFE15F">
                    <a:gamma/>
                    <a:shade val="46275"/>
                    <a:invGamma/>
                  </a:srgbClr>
                </a:gs>
              </a:gsLst>
              <a:lin ang="5400000" scaled="1"/>
            </a:gradFill>
            <a:ln w="28575" algn="ctr">
              <a:solidFill>
                <a:schemeClr val="tx1"/>
              </a:solidFill>
              <a:round/>
              <a:headEnd/>
              <a:tailEnd/>
            </a:ln>
            <a:effectLst>
              <a:outerShdw dist="107763" dir="2700000" algn="ctr" rotWithShape="0">
                <a:schemeClr val="accent2">
                  <a:alpha val="50000"/>
                </a:schemeClr>
              </a:outerShdw>
            </a:effectLst>
          </p:spPr>
          <p:txBody>
            <a:bodyPr wrap="none" anchor="ctr"/>
            <a:lstStyle/>
            <a:p>
              <a:pPr algn="ctr">
                <a:defRPr/>
              </a:pPr>
              <a:r>
                <a:rPr lang="en-US" b="1">
                  <a:cs typeface="Times New Roman" pitchFamily="18" charset="0"/>
                </a:rPr>
                <a:t>Appropriate to the </a:t>
              </a:r>
            </a:p>
            <a:p>
              <a:pPr algn="ctr">
                <a:defRPr/>
              </a:pPr>
              <a:r>
                <a:rPr lang="en-US" b="1">
                  <a:cs typeface="Times New Roman" pitchFamily="18" charset="0"/>
                </a:rPr>
                <a:t>research problem</a:t>
              </a:r>
            </a:p>
          </p:txBody>
        </p:sp>
        <p:sp>
          <p:nvSpPr>
            <p:cNvPr id="343045" name="AutoShape 5"/>
            <p:cNvSpPr>
              <a:spLocks noChangeArrowheads="1"/>
            </p:cNvSpPr>
            <p:nvPr/>
          </p:nvSpPr>
          <p:spPr bwMode="auto">
            <a:xfrm>
              <a:off x="393700" y="2055813"/>
              <a:ext cx="3111500" cy="1423766"/>
            </a:xfrm>
            <a:prstGeom prst="roundRect">
              <a:avLst>
                <a:gd name="adj" fmla="val 16667"/>
              </a:avLst>
            </a:prstGeom>
            <a:gradFill rotWithShape="1">
              <a:gsLst>
                <a:gs pos="0">
                  <a:srgbClr val="FFE15F">
                    <a:gamma/>
                    <a:shade val="46275"/>
                    <a:invGamma/>
                  </a:srgbClr>
                </a:gs>
                <a:gs pos="50000">
                  <a:srgbClr val="FFE15F"/>
                </a:gs>
                <a:gs pos="100000">
                  <a:srgbClr val="FFE15F">
                    <a:gamma/>
                    <a:shade val="46275"/>
                    <a:invGamma/>
                  </a:srgbClr>
                </a:gs>
              </a:gsLst>
              <a:lin ang="5400000" scaled="1"/>
            </a:gradFill>
            <a:ln w="28575" algn="ctr">
              <a:solidFill>
                <a:schemeClr val="tx1"/>
              </a:solidFill>
              <a:round/>
              <a:headEnd/>
              <a:tailEnd/>
            </a:ln>
            <a:effectLst>
              <a:outerShdw dist="107763" dir="2700000" algn="ctr" rotWithShape="0">
                <a:schemeClr val="accent2">
                  <a:alpha val="50000"/>
                </a:schemeClr>
              </a:outerShdw>
            </a:effectLst>
          </p:spPr>
          <p:txBody>
            <a:bodyPr wrap="none" anchor="ctr"/>
            <a:lstStyle/>
            <a:p>
              <a:pPr algn="ctr">
                <a:defRPr/>
              </a:pPr>
              <a:r>
                <a:rPr lang="en-US" b="1">
                  <a:cs typeface="Times New Roman" pitchFamily="18" charset="0"/>
                </a:rPr>
                <a:t>Exhaustive</a:t>
              </a:r>
            </a:p>
          </p:txBody>
        </p:sp>
        <p:sp>
          <p:nvSpPr>
            <p:cNvPr id="343046" name="AutoShape 6"/>
            <p:cNvSpPr>
              <a:spLocks noChangeArrowheads="1"/>
            </p:cNvSpPr>
            <p:nvPr/>
          </p:nvSpPr>
          <p:spPr bwMode="auto">
            <a:xfrm>
              <a:off x="393700" y="4737322"/>
              <a:ext cx="3416300" cy="1423766"/>
            </a:xfrm>
            <a:prstGeom prst="roundRect">
              <a:avLst>
                <a:gd name="adj" fmla="val 16667"/>
              </a:avLst>
            </a:prstGeom>
            <a:gradFill rotWithShape="1">
              <a:gsLst>
                <a:gs pos="0">
                  <a:srgbClr val="FFE15F">
                    <a:gamma/>
                    <a:shade val="46275"/>
                    <a:invGamma/>
                  </a:srgbClr>
                </a:gs>
                <a:gs pos="50000">
                  <a:srgbClr val="FFE15F"/>
                </a:gs>
                <a:gs pos="100000">
                  <a:srgbClr val="FFE15F">
                    <a:gamma/>
                    <a:shade val="46275"/>
                    <a:invGamma/>
                  </a:srgbClr>
                </a:gs>
              </a:gsLst>
              <a:lin ang="5400000" scaled="1"/>
            </a:gradFill>
            <a:ln w="28575" algn="ctr">
              <a:solidFill>
                <a:schemeClr val="tx1"/>
              </a:solidFill>
              <a:round/>
              <a:headEnd/>
              <a:tailEnd/>
            </a:ln>
            <a:effectLst>
              <a:outerShdw dist="107763" dir="2700000" algn="ctr" rotWithShape="0">
                <a:schemeClr val="accent2">
                  <a:alpha val="50000"/>
                </a:schemeClr>
              </a:outerShdw>
            </a:effectLst>
          </p:spPr>
          <p:txBody>
            <a:bodyPr wrap="none" anchor="ctr"/>
            <a:lstStyle/>
            <a:p>
              <a:pPr algn="ctr">
                <a:defRPr/>
              </a:pPr>
              <a:r>
                <a:rPr lang="en-US" b="1">
                  <a:cs typeface="Times New Roman" pitchFamily="18" charset="0"/>
                </a:rPr>
                <a:t>Mutually exclusive</a:t>
              </a:r>
            </a:p>
          </p:txBody>
        </p:sp>
        <p:sp>
          <p:nvSpPr>
            <p:cNvPr id="343047" name="AutoShape 7"/>
            <p:cNvSpPr>
              <a:spLocks noChangeArrowheads="1"/>
            </p:cNvSpPr>
            <p:nvPr/>
          </p:nvSpPr>
          <p:spPr bwMode="auto">
            <a:xfrm>
              <a:off x="5270500" y="4737322"/>
              <a:ext cx="3416300" cy="1423766"/>
            </a:xfrm>
            <a:prstGeom prst="roundRect">
              <a:avLst>
                <a:gd name="adj" fmla="val 16667"/>
              </a:avLst>
            </a:prstGeom>
            <a:gradFill rotWithShape="1">
              <a:gsLst>
                <a:gs pos="0">
                  <a:srgbClr val="FFE15F">
                    <a:gamma/>
                    <a:shade val="46275"/>
                    <a:invGamma/>
                  </a:srgbClr>
                </a:gs>
                <a:gs pos="50000">
                  <a:srgbClr val="FFE15F"/>
                </a:gs>
                <a:gs pos="100000">
                  <a:srgbClr val="FFE15F">
                    <a:gamma/>
                    <a:shade val="46275"/>
                    <a:invGamma/>
                  </a:srgbClr>
                </a:gs>
              </a:gsLst>
              <a:lin ang="5400000" scaled="1"/>
            </a:gradFill>
            <a:ln w="28575" algn="ctr">
              <a:solidFill>
                <a:schemeClr val="tx1"/>
              </a:solidFill>
              <a:round/>
              <a:headEnd/>
              <a:tailEnd/>
            </a:ln>
            <a:effectLst>
              <a:outerShdw dist="107763" dir="2700000" algn="ctr" rotWithShape="0">
                <a:schemeClr val="accent2">
                  <a:alpha val="50000"/>
                </a:schemeClr>
              </a:outerShdw>
            </a:effectLst>
          </p:spPr>
          <p:txBody>
            <a:bodyPr wrap="none" anchor="ctr"/>
            <a:lstStyle/>
            <a:p>
              <a:pPr algn="ctr">
                <a:defRPr/>
              </a:pPr>
              <a:r>
                <a:rPr lang="en-US" b="1">
                  <a:cs typeface="Times New Roman" pitchFamily="18" charset="0"/>
                </a:rPr>
                <a:t>Derived from one </a:t>
              </a:r>
            </a:p>
            <a:p>
              <a:pPr algn="ctr">
                <a:defRPr/>
              </a:pPr>
              <a:r>
                <a:rPr lang="en-US" b="1">
                  <a:cs typeface="Times New Roman" pitchFamily="18" charset="0"/>
                </a:rPr>
                <a:t>classification principle</a:t>
              </a:r>
            </a:p>
          </p:txBody>
        </p:sp>
      </p:grpSp>
      <p:sp>
        <p:nvSpPr>
          <p:cNvPr id="24580" name="Rectangle 2"/>
          <p:cNvSpPr>
            <a:spLocks noGrp="1" noChangeArrowheads="1"/>
          </p:cNvSpPr>
          <p:nvPr>
            <p:ph type="title"/>
          </p:nvPr>
        </p:nvSpPr>
        <p:spPr>
          <a:xfrm>
            <a:off x="0" y="0"/>
            <a:ext cx="9144000" cy="1143000"/>
          </a:xfrm>
        </p:spPr>
        <p:txBody>
          <a:bodyPr/>
          <a:lstStyle/>
          <a:p>
            <a:pPr eaLnBrk="1" hangingPunct="1"/>
            <a:r>
              <a:rPr lang="en-US" sz="4000" smtClean="0"/>
              <a:t>Coding Rules</a:t>
            </a:r>
          </a:p>
        </p:txBody>
      </p:sp>
      <p:sp>
        <p:nvSpPr>
          <p:cNvPr id="24581" name="Rectangle 14"/>
          <p:cNvSpPr>
            <a:spLocks noChangeArrowheads="1"/>
          </p:cNvSpPr>
          <p:nvPr/>
        </p:nvSpPr>
        <p:spPr bwMode="auto">
          <a:xfrm>
            <a:off x="609600" y="3352800"/>
            <a:ext cx="2133600" cy="369888"/>
          </a:xfrm>
          <a:prstGeom prst="rect">
            <a:avLst/>
          </a:prstGeom>
          <a:noFill/>
          <a:ln w="9525">
            <a:noFill/>
            <a:miter lim="800000"/>
            <a:headEnd/>
            <a:tailEnd/>
          </a:ln>
        </p:spPr>
        <p:txBody>
          <a:bodyPr>
            <a:spAutoFit/>
          </a:bodyPr>
          <a:lstStyle/>
          <a:p>
            <a:pPr algn="ctr"/>
            <a:r>
              <a:rPr lang="en-US" sz="1800"/>
              <a:t>e.g. other</a:t>
            </a:r>
          </a:p>
        </p:txBody>
      </p:sp>
      <p:sp>
        <p:nvSpPr>
          <p:cNvPr id="24582" name="Rectangle 15"/>
          <p:cNvSpPr>
            <a:spLocks noChangeArrowheads="1"/>
          </p:cNvSpPr>
          <p:nvPr/>
        </p:nvSpPr>
        <p:spPr bwMode="auto">
          <a:xfrm>
            <a:off x="6248400" y="3962400"/>
            <a:ext cx="2895600" cy="923925"/>
          </a:xfrm>
          <a:prstGeom prst="rect">
            <a:avLst/>
          </a:prstGeom>
          <a:noFill/>
          <a:ln w="9525">
            <a:noFill/>
            <a:miter lim="800000"/>
            <a:headEnd/>
            <a:tailEnd/>
          </a:ln>
        </p:spPr>
        <p:txBody>
          <a:bodyPr>
            <a:spAutoFit/>
          </a:bodyPr>
          <a:lstStyle/>
          <a:p>
            <a:pPr algn="just"/>
            <a:r>
              <a:rPr lang="en-US" sz="1800"/>
              <a:t>every option in the category set is defined in terms of one concept or construct</a:t>
            </a:r>
          </a:p>
        </p:txBody>
      </p:sp>
    </p:spTree>
  </p:cSld>
  <p:clrMapOvr>
    <a:masterClrMapping/>
  </p:clrMapOvr>
  <p:transition>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0" y="304800"/>
            <a:ext cx="9144000" cy="838200"/>
          </a:xfrm>
        </p:spPr>
        <p:txBody>
          <a:bodyPr>
            <a:normAutofit/>
          </a:bodyPr>
          <a:lstStyle/>
          <a:p>
            <a:pPr eaLnBrk="1" hangingPunct="1"/>
            <a:r>
              <a:rPr lang="en-US" sz="3200" b="1" dirty="0" smtClean="0"/>
              <a:t>Content Analysis</a:t>
            </a:r>
          </a:p>
        </p:txBody>
      </p:sp>
      <p:sp>
        <p:nvSpPr>
          <p:cNvPr id="25604" name="Rectangle 9"/>
          <p:cNvSpPr>
            <a:spLocks noChangeArrowheads="1"/>
          </p:cNvSpPr>
          <p:nvPr/>
        </p:nvSpPr>
        <p:spPr bwMode="auto">
          <a:xfrm>
            <a:off x="304800" y="1676400"/>
            <a:ext cx="8534400" cy="2667000"/>
          </a:xfrm>
          <a:prstGeom prst="rect">
            <a:avLst/>
          </a:prstGeom>
          <a:noFill/>
          <a:ln w="9525">
            <a:noFill/>
            <a:miter lim="800000"/>
            <a:headEnd/>
            <a:tailEnd/>
          </a:ln>
        </p:spPr>
        <p:txBody>
          <a:bodyPr/>
          <a:lstStyle/>
          <a:p>
            <a:pPr algn="just"/>
            <a:r>
              <a:rPr lang="en-US" b="1" dirty="0" smtClean="0"/>
              <a:t>Content </a:t>
            </a:r>
            <a:r>
              <a:rPr lang="en-US" b="1" dirty="0"/>
              <a:t>analysis measures the semantic content or the what aspect of a message. </a:t>
            </a:r>
            <a:endParaRPr lang="en-US" b="1" dirty="0" smtClean="0"/>
          </a:p>
          <a:p>
            <a:pPr algn="just"/>
            <a:endParaRPr lang="en-US" b="1" dirty="0" smtClean="0"/>
          </a:p>
          <a:p>
            <a:pPr algn="just"/>
            <a:r>
              <a:rPr lang="en-US" b="1" dirty="0" smtClean="0"/>
              <a:t>It </a:t>
            </a:r>
            <a:r>
              <a:rPr lang="en-US" b="1" dirty="0"/>
              <a:t>is used for open-ended questions. </a:t>
            </a:r>
          </a:p>
          <a:p>
            <a:pPr algn="just"/>
            <a:endParaRPr lang="en-US" b="1" dirty="0"/>
          </a:p>
        </p:txBody>
      </p:sp>
    </p:spTree>
  </p:cSld>
  <p:clrMapOvr>
    <a:masterClrMapping/>
  </p:clrMapOvr>
  <p:transition>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AutoShape 3"/>
          <p:cNvSpPr>
            <a:spLocks noChangeArrowheads="1"/>
          </p:cNvSpPr>
          <p:nvPr/>
        </p:nvSpPr>
        <p:spPr bwMode="auto">
          <a:xfrm>
            <a:off x="228600" y="1524000"/>
            <a:ext cx="2803525" cy="927100"/>
          </a:xfrm>
          <a:prstGeom prst="roundRect">
            <a:avLst>
              <a:gd name="adj" fmla="val 16667"/>
            </a:avLst>
          </a:prstGeom>
          <a:gradFill rotWithShape="1">
            <a:gsLst>
              <a:gs pos="0">
                <a:srgbClr val="595959"/>
              </a:gs>
              <a:gs pos="50000">
                <a:srgbClr val="C0C0C0"/>
              </a:gs>
              <a:gs pos="100000">
                <a:srgbClr val="595959"/>
              </a:gs>
            </a:gsLst>
            <a:lin ang="5400000" scaled="1"/>
          </a:gradFill>
          <a:ln w="9525" algn="ctr">
            <a:solidFill>
              <a:schemeClr val="tx1"/>
            </a:solidFill>
            <a:round/>
            <a:headEnd/>
            <a:tailEnd/>
          </a:ln>
        </p:spPr>
        <p:txBody>
          <a:bodyPr wrap="none" anchor="ctr"/>
          <a:lstStyle/>
          <a:p>
            <a:pPr algn="ctr"/>
            <a:r>
              <a:rPr lang="en-US" b="1">
                <a:cs typeface="Times New Roman" pitchFamily="18" charset="0"/>
              </a:rPr>
              <a:t>Syntactical</a:t>
            </a:r>
          </a:p>
        </p:txBody>
      </p:sp>
      <p:sp>
        <p:nvSpPr>
          <p:cNvPr id="27651" name="AutoShape 4"/>
          <p:cNvSpPr>
            <a:spLocks noChangeArrowheads="1"/>
          </p:cNvSpPr>
          <p:nvPr/>
        </p:nvSpPr>
        <p:spPr bwMode="auto">
          <a:xfrm>
            <a:off x="1066800" y="4319588"/>
            <a:ext cx="2803525" cy="938212"/>
          </a:xfrm>
          <a:prstGeom prst="roundRect">
            <a:avLst>
              <a:gd name="adj" fmla="val 16667"/>
            </a:avLst>
          </a:prstGeom>
          <a:gradFill rotWithShape="1">
            <a:gsLst>
              <a:gs pos="0">
                <a:srgbClr val="595959"/>
              </a:gs>
              <a:gs pos="50000">
                <a:srgbClr val="C0C0C0"/>
              </a:gs>
              <a:gs pos="100000">
                <a:srgbClr val="595959"/>
              </a:gs>
            </a:gsLst>
            <a:lin ang="5400000" scaled="1"/>
          </a:gradFill>
          <a:ln w="9525" algn="ctr">
            <a:solidFill>
              <a:schemeClr val="tx1"/>
            </a:solidFill>
            <a:round/>
            <a:headEnd/>
            <a:tailEnd/>
          </a:ln>
        </p:spPr>
        <p:txBody>
          <a:bodyPr wrap="none" anchor="ctr"/>
          <a:lstStyle/>
          <a:p>
            <a:pPr algn="ctr"/>
            <a:r>
              <a:rPr lang="en-US" b="1">
                <a:cs typeface="Times New Roman" pitchFamily="18" charset="0"/>
              </a:rPr>
              <a:t>Propositional</a:t>
            </a:r>
          </a:p>
        </p:txBody>
      </p:sp>
      <p:sp>
        <p:nvSpPr>
          <p:cNvPr id="27652" name="AutoShape 5"/>
          <p:cNvSpPr>
            <a:spLocks noChangeArrowheads="1"/>
          </p:cNvSpPr>
          <p:nvPr/>
        </p:nvSpPr>
        <p:spPr bwMode="auto">
          <a:xfrm>
            <a:off x="1066800" y="2895600"/>
            <a:ext cx="2803525" cy="933450"/>
          </a:xfrm>
          <a:prstGeom prst="roundRect">
            <a:avLst>
              <a:gd name="adj" fmla="val 16667"/>
            </a:avLst>
          </a:prstGeom>
          <a:gradFill rotWithShape="1">
            <a:gsLst>
              <a:gs pos="0">
                <a:srgbClr val="595959"/>
              </a:gs>
              <a:gs pos="50000">
                <a:srgbClr val="C0C0C0"/>
              </a:gs>
              <a:gs pos="100000">
                <a:srgbClr val="595959"/>
              </a:gs>
            </a:gsLst>
            <a:lin ang="5400000" scaled="1"/>
          </a:gradFill>
          <a:ln w="9525" algn="ctr">
            <a:solidFill>
              <a:schemeClr val="tx1"/>
            </a:solidFill>
            <a:round/>
            <a:headEnd/>
            <a:tailEnd/>
          </a:ln>
        </p:spPr>
        <p:txBody>
          <a:bodyPr wrap="none" anchor="ctr"/>
          <a:lstStyle/>
          <a:p>
            <a:pPr algn="ctr"/>
            <a:r>
              <a:rPr lang="en-US" b="1">
                <a:cs typeface="Times New Roman" pitchFamily="18" charset="0"/>
              </a:rPr>
              <a:t>Referential</a:t>
            </a:r>
          </a:p>
        </p:txBody>
      </p:sp>
      <p:sp>
        <p:nvSpPr>
          <p:cNvPr id="27653" name="AutoShape 6"/>
          <p:cNvSpPr>
            <a:spLocks noChangeArrowheads="1"/>
          </p:cNvSpPr>
          <p:nvPr/>
        </p:nvSpPr>
        <p:spPr bwMode="auto">
          <a:xfrm>
            <a:off x="384175" y="5683250"/>
            <a:ext cx="2803525" cy="946150"/>
          </a:xfrm>
          <a:prstGeom prst="roundRect">
            <a:avLst>
              <a:gd name="adj" fmla="val 16667"/>
            </a:avLst>
          </a:prstGeom>
          <a:gradFill rotWithShape="1">
            <a:gsLst>
              <a:gs pos="0">
                <a:srgbClr val="595959"/>
              </a:gs>
              <a:gs pos="50000">
                <a:srgbClr val="C0C0C0"/>
              </a:gs>
              <a:gs pos="100000">
                <a:srgbClr val="595959"/>
              </a:gs>
            </a:gsLst>
            <a:lin ang="5400000" scaled="1"/>
          </a:gradFill>
          <a:ln w="9525" algn="ctr">
            <a:solidFill>
              <a:schemeClr val="tx1"/>
            </a:solidFill>
            <a:round/>
            <a:headEnd/>
            <a:tailEnd/>
          </a:ln>
        </p:spPr>
        <p:txBody>
          <a:bodyPr wrap="none" anchor="ctr"/>
          <a:lstStyle/>
          <a:p>
            <a:pPr algn="ctr"/>
            <a:r>
              <a:rPr lang="en-US" b="1">
                <a:cs typeface="Times New Roman" pitchFamily="18" charset="0"/>
              </a:rPr>
              <a:t>Thematic</a:t>
            </a:r>
          </a:p>
        </p:txBody>
      </p:sp>
      <p:sp>
        <p:nvSpPr>
          <p:cNvPr id="27655" name="Rectangle 2"/>
          <p:cNvSpPr>
            <a:spLocks noGrp="1" noChangeArrowheads="1"/>
          </p:cNvSpPr>
          <p:nvPr>
            <p:ph type="title"/>
          </p:nvPr>
        </p:nvSpPr>
        <p:spPr>
          <a:xfrm>
            <a:off x="0" y="0"/>
            <a:ext cx="8991600" cy="1143000"/>
          </a:xfrm>
        </p:spPr>
        <p:txBody>
          <a:bodyPr>
            <a:normAutofit/>
          </a:bodyPr>
          <a:lstStyle/>
          <a:p>
            <a:pPr eaLnBrk="1" hangingPunct="1"/>
            <a:r>
              <a:rPr lang="en-US" sz="3200" b="1" dirty="0" smtClean="0"/>
              <a:t>Types of Content Analysis</a:t>
            </a:r>
          </a:p>
        </p:txBody>
      </p:sp>
      <p:sp>
        <p:nvSpPr>
          <p:cNvPr id="27656" name="Rectangle 14"/>
          <p:cNvSpPr>
            <a:spLocks noChangeArrowheads="1"/>
          </p:cNvSpPr>
          <p:nvPr/>
        </p:nvSpPr>
        <p:spPr bwMode="auto">
          <a:xfrm>
            <a:off x="3886200" y="2971800"/>
            <a:ext cx="5257800" cy="923925"/>
          </a:xfrm>
          <a:prstGeom prst="rect">
            <a:avLst/>
          </a:prstGeom>
          <a:noFill/>
          <a:ln w="9525">
            <a:noFill/>
            <a:miter lim="800000"/>
            <a:headEnd/>
            <a:tailEnd/>
          </a:ln>
        </p:spPr>
        <p:txBody>
          <a:bodyPr>
            <a:spAutoFit/>
          </a:bodyPr>
          <a:lstStyle/>
          <a:p>
            <a:pPr algn="just"/>
            <a:r>
              <a:rPr lang="en-US" sz="1800"/>
              <a:t>Are </a:t>
            </a:r>
            <a:r>
              <a:rPr lang="en-US" sz="1800" b="1" i="1"/>
              <a:t>described </a:t>
            </a:r>
            <a:r>
              <a:rPr lang="en-US" sz="1800"/>
              <a:t>by words, phrases, and sentences and may be objects, events, persons, etc.</a:t>
            </a:r>
          </a:p>
          <a:p>
            <a:pPr algn="just"/>
            <a:r>
              <a:rPr lang="en-US" sz="1800" b="1" i="1"/>
              <a:t>e.g., Three miles island</a:t>
            </a:r>
          </a:p>
        </p:txBody>
      </p:sp>
      <p:sp>
        <p:nvSpPr>
          <p:cNvPr id="27657" name="Rectangle 15"/>
          <p:cNvSpPr>
            <a:spLocks noChangeArrowheads="1"/>
          </p:cNvSpPr>
          <p:nvPr/>
        </p:nvSpPr>
        <p:spPr bwMode="auto">
          <a:xfrm>
            <a:off x="3886200" y="4572000"/>
            <a:ext cx="5257800" cy="646113"/>
          </a:xfrm>
          <a:prstGeom prst="rect">
            <a:avLst/>
          </a:prstGeom>
          <a:noFill/>
          <a:ln w="9525">
            <a:noFill/>
            <a:miter lim="800000"/>
            <a:headEnd/>
            <a:tailEnd/>
          </a:ln>
        </p:spPr>
        <p:txBody>
          <a:bodyPr>
            <a:spAutoFit/>
          </a:bodyPr>
          <a:lstStyle/>
          <a:p>
            <a:pPr algn="just"/>
            <a:r>
              <a:rPr lang="en-US" sz="1800"/>
              <a:t>are </a:t>
            </a:r>
            <a:r>
              <a:rPr lang="en-US" sz="1800" b="1" i="1"/>
              <a:t>assertions</a:t>
            </a:r>
            <a:r>
              <a:rPr lang="en-US" sz="1800"/>
              <a:t> about an object, event, or person.</a:t>
            </a:r>
          </a:p>
          <a:p>
            <a:pPr algn="just"/>
            <a:r>
              <a:rPr lang="en-US" sz="1800" b="1" i="1"/>
              <a:t>e.g., Magazine saves Rs. 3000 per month</a:t>
            </a:r>
          </a:p>
        </p:txBody>
      </p:sp>
      <p:sp>
        <p:nvSpPr>
          <p:cNvPr id="27658" name="Rectangle 16"/>
          <p:cNvSpPr>
            <a:spLocks noChangeArrowheads="1"/>
          </p:cNvSpPr>
          <p:nvPr/>
        </p:nvSpPr>
        <p:spPr bwMode="auto">
          <a:xfrm>
            <a:off x="3048000" y="1828800"/>
            <a:ext cx="6096000" cy="369888"/>
          </a:xfrm>
          <a:prstGeom prst="rect">
            <a:avLst/>
          </a:prstGeom>
          <a:noFill/>
          <a:ln w="9525">
            <a:noFill/>
            <a:miter lim="800000"/>
            <a:headEnd/>
            <a:tailEnd/>
          </a:ln>
        </p:spPr>
        <p:txBody>
          <a:bodyPr>
            <a:spAutoFit/>
          </a:bodyPr>
          <a:lstStyle/>
          <a:p>
            <a:pPr algn="just"/>
            <a:r>
              <a:rPr lang="en-US" sz="1800"/>
              <a:t>can be words, phrases, sentences, or paragraphs. </a:t>
            </a:r>
          </a:p>
        </p:txBody>
      </p:sp>
      <p:sp>
        <p:nvSpPr>
          <p:cNvPr id="27659" name="Rectangle 17"/>
          <p:cNvSpPr>
            <a:spLocks noChangeArrowheads="1"/>
          </p:cNvSpPr>
          <p:nvPr/>
        </p:nvSpPr>
        <p:spPr bwMode="auto">
          <a:xfrm>
            <a:off x="3200400" y="5638800"/>
            <a:ext cx="5943600" cy="923925"/>
          </a:xfrm>
          <a:prstGeom prst="rect">
            <a:avLst/>
          </a:prstGeom>
          <a:noFill/>
          <a:ln w="9525">
            <a:noFill/>
            <a:miter lim="800000"/>
            <a:headEnd/>
            <a:tailEnd/>
          </a:ln>
        </p:spPr>
        <p:txBody>
          <a:bodyPr>
            <a:spAutoFit/>
          </a:bodyPr>
          <a:lstStyle/>
          <a:p>
            <a:r>
              <a:rPr lang="en-US" sz="1800"/>
              <a:t>topics contained within and across texts.</a:t>
            </a:r>
          </a:p>
          <a:p>
            <a:r>
              <a:rPr lang="en-US" sz="1800" b="1" i="1"/>
              <a:t>Reflecting a temporal theme, e.g., I used to purchase product A , I really like the new packaging of Product B.</a:t>
            </a:r>
          </a:p>
        </p:txBody>
      </p:sp>
    </p:spTree>
  </p:cSld>
  <p:clrMapOvr>
    <a:masterClrMapping/>
  </p:clrMapOvr>
  <p:transition>
    <p:cov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title"/>
          </p:nvPr>
        </p:nvSpPr>
        <p:spPr>
          <a:xfrm>
            <a:off x="0" y="0"/>
            <a:ext cx="9144000" cy="838200"/>
          </a:xfrm>
        </p:spPr>
        <p:txBody>
          <a:bodyPr>
            <a:normAutofit/>
          </a:bodyPr>
          <a:lstStyle/>
          <a:p>
            <a:pPr eaLnBrk="1" hangingPunct="1"/>
            <a:r>
              <a:rPr lang="en-US" sz="3200" b="1" dirty="0" smtClean="0"/>
              <a:t>Handling “Don’t Know” Responses</a:t>
            </a:r>
          </a:p>
        </p:txBody>
      </p:sp>
      <p:sp>
        <p:nvSpPr>
          <p:cNvPr id="29700" name="Rectangle 13"/>
          <p:cNvSpPr>
            <a:spLocks noChangeArrowheads="1"/>
          </p:cNvSpPr>
          <p:nvPr/>
        </p:nvSpPr>
        <p:spPr bwMode="auto">
          <a:xfrm>
            <a:off x="533400" y="1219200"/>
            <a:ext cx="7772400" cy="5029200"/>
          </a:xfrm>
          <a:prstGeom prst="rect">
            <a:avLst/>
          </a:prstGeom>
          <a:noFill/>
          <a:ln w="9525">
            <a:noFill/>
            <a:miter lim="800000"/>
            <a:headEnd/>
            <a:tailEnd/>
          </a:ln>
        </p:spPr>
        <p:txBody>
          <a:bodyPr/>
          <a:lstStyle/>
          <a:p>
            <a:pPr algn="just"/>
            <a:r>
              <a:rPr lang="en-US" b="1" dirty="0" smtClean="0"/>
              <a:t>When </a:t>
            </a:r>
            <a:r>
              <a:rPr lang="en-US" b="1" dirty="0"/>
              <a:t>the number of “don’t know” (DK) responses is low, it is not a problem. </a:t>
            </a:r>
            <a:endParaRPr lang="en-US" b="1" dirty="0" smtClean="0"/>
          </a:p>
          <a:p>
            <a:pPr algn="just"/>
            <a:endParaRPr lang="en-US" b="1" dirty="0" smtClean="0"/>
          </a:p>
          <a:p>
            <a:pPr algn="just"/>
            <a:r>
              <a:rPr lang="en-US" b="1" dirty="0" smtClean="0"/>
              <a:t>However</a:t>
            </a:r>
            <a:r>
              <a:rPr lang="en-US" b="1" dirty="0"/>
              <a:t>, if there are several given, it may mean that the question was poorly designed, too sensitive, or too challenging for the respondent. </a:t>
            </a:r>
          </a:p>
          <a:p>
            <a:pPr algn="just"/>
            <a:endParaRPr lang="en-US" b="1" dirty="0"/>
          </a:p>
          <a:p>
            <a:pPr algn="just"/>
            <a:r>
              <a:rPr lang="en-US" b="1" dirty="0"/>
              <a:t>The best way to deal with undesired DK answers is to design better questions at the beginning. </a:t>
            </a:r>
          </a:p>
          <a:p>
            <a:pPr algn="just"/>
            <a:endParaRPr lang="en-US" b="1" dirty="0"/>
          </a:p>
          <a:p>
            <a:pPr algn="just"/>
            <a:r>
              <a:rPr lang="en-US" b="1" dirty="0"/>
              <a:t>If DK response is legitimate, it should be kept as a separate reply category.</a:t>
            </a:r>
          </a:p>
        </p:txBody>
      </p:sp>
    </p:spTree>
  </p:cSld>
  <p:clrMapOvr>
    <a:masterClrMapping/>
  </p:clrMapOvr>
  <p:transition>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2" name="Rectangle 2"/>
          <p:cNvSpPr>
            <a:spLocks noGrp="1" noChangeArrowheads="1"/>
          </p:cNvSpPr>
          <p:nvPr>
            <p:ph type="title"/>
          </p:nvPr>
        </p:nvSpPr>
        <p:spPr>
          <a:xfrm>
            <a:off x="0" y="0"/>
            <a:ext cx="9144000" cy="1143000"/>
          </a:xfrm>
        </p:spPr>
        <p:txBody>
          <a:bodyPr/>
          <a:lstStyle/>
          <a:p>
            <a:pPr eaLnBrk="1" hangingPunct="1"/>
            <a:r>
              <a:rPr lang="en-US" sz="4000" smtClean="0"/>
              <a:t>Frequencies</a:t>
            </a:r>
          </a:p>
        </p:txBody>
      </p:sp>
      <p:graphicFrame>
        <p:nvGraphicFramePr>
          <p:cNvPr id="361535" name="Group 63"/>
          <p:cNvGraphicFramePr>
            <a:graphicFrameLocks noGrp="1"/>
          </p:cNvGraphicFramePr>
          <p:nvPr>
            <p:ph sz="half" idx="1"/>
          </p:nvPr>
        </p:nvGraphicFramePr>
        <p:xfrm>
          <a:off x="685800" y="990600"/>
          <a:ext cx="7876921" cy="5562600"/>
        </p:xfrm>
        <a:graphic>
          <a:graphicData uri="http://schemas.openxmlformats.org/drawingml/2006/table">
            <a:tbl>
              <a:tblPr>
                <a:tableStyleId>{D27102A9-8310-4765-A935-A1911B00CA55}</a:tableStyleId>
              </a:tblPr>
              <a:tblGrid>
                <a:gridCol w="2686367"/>
                <a:gridCol w="1641031"/>
                <a:gridCol w="1690243"/>
                <a:gridCol w="1859280"/>
              </a:tblGrid>
              <a:tr h="15970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smtClean="0">
                          <a:ln>
                            <a:noFill/>
                          </a:ln>
                          <a:effectLst/>
                        </a:rPr>
                        <a:t>Unit Sales Increase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smtClean="0">
                          <a:ln>
                            <a:noFill/>
                          </a:ln>
                          <a:effectLst/>
                        </a:rPr>
                        <a:t>(%)</a:t>
                      </a:r>
                      <a:endParaRPr kumimoji="0" lang="en-US" sz="2400" b="1" i="0" u="none" strike="noStrike" cap="none" normalizeH="0" baseline="0" dirty="0" smtClean="0">
                        <a:ln>
                          <a:noFill/>
                        </a:ln>
                        <a:solidFill>
                          <a:schemeClr val="bg1"/>
                        </a:solidFill>
                        <a:effectLst/>
                        <a:latin typeface="Times New Roman" pitchFamily="18" charset="0"/>
                        <a:cs typeface="Times New Roman" pitchFamily="18" charset="0"/>
                      </a:endParaRPr>
                    </a:p>
                  </a:txBody>
                  <a:tcPr anchor="b"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smtClean="0">
                          <a:ln>
                            <a:noFill/>
                          </a:ln>
                          <a:effectLst/>
                        </a:rPr>
                        <a:t>Frequency</a:t>
                      </a:r>
                      <a:endParaRPr kumimoji="0" lang="en-US" sz="2400" b="1" i="0" u="none" strike="noStrike" cap="none" normalizeH="0" baseline="0" dirty="0" smtClean="0">
                        <a:ln>
                          <a:noFill/>
                        </a:ln>
                        <a:solidFill>
                          <a:schemeClr val="bg1"/>
                        </a:solidFill>
                        <a:effectLst/>
                        <a:latin typeface="Times New Roman" pitchFamily="18" charset="0"/>
                        <a:cs typeface="Times New Roman" pitchFamily="18" charset="0"/>
                      </a:endParaRPr>
                    </a:p>
                  </a:txBody>
                  <a:tcPr anchor="b"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smtClean="0">
                          <a:ln>
                            <a:noFill/>
                          </a:ln>
                          <a:effectLst/>
                        </a:rPr>
                        <a:t>Percentage</a:t>
                      </a:r>
                      <a:endParaRPr kumimoji="0" lang="en-US" sz="2400" b="1" i="0" u="none" strike="noStrike" cap="none" normalizeH="0" baseline="0" dirty="0" smtClean="0">
                        <a:ln>
                          <a:noFill/>
                        </a:ln>
                        <a:solidFill>
                          <a:schemeClr val="bg1"/>
                        </a:solidFill>
                        <a:effectLst/>
                        <a:latin typeface="Times New Roman" pitchFamily="18" charset="0"/>
                        <a:cs typeface="Times New Roman" pitchFamily="18" charset="0"/>
                      </a:endParaRPr>
                    </a:p>
                  </a:txBody>
                  <a:tcPr anchor="b"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smtClean="0">
                          <a:ln>
                            <a:noFill/>
                          </a:ln>
                          <a:effectLst/>
                        </a:rPr>
                        <a:t>Cumulative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smtClean="0">
                          <a:ln>
                            <a:noFill/>
                          </a:ln>
                          <a:effectLst/>
                        </a:rPr>
                        <a:t>Percentage</a:t>
                      </a:r>
                      <a:endParaRPr kumimoji="0" lang="en-US" sz="2400" b="1" i="0" u="none" strike="noStrike" cap="none" normalizeH="0" baseline="0" dirty="0" smtClean="0">
                        <a:ln>
                          <a:noFill/>
                        </a:ln>
                        <a:solidFill>
                          <a:schemeClr val="bg1"/>
                        </a:solidFill>
                        <a:effectLst/>
                        <a:latin typeface="Times New Roman" pitchFamily="18" charset="0"/>
                        <a:cs typeface="Times New Roman" pitchFamily="18" charset="0"/>
                      </a:endParaRPr>
                    </a:p>
                  </a:txBody>
                  <a:tcPr anchor="b" horzOverflow="overflow"/>
                </a:tc>
              </a:tr>
              <a:tr h="3965525">
                <a:tc>
                  <a:txBody>
                    <a:bodyPr/>
                    <a:lstStyle/>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5</a:t>
                      </a:r>
                    </a:p>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6</a:t>
                      </a:r>
                    </a:p>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7</a:t>
                      </a:r>
                    </a:p>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8</a:t>
                      </a:r>
                    </a:p>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9</a:t>
                      </a:r>
                    </a:p>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Total</a:t>
                      </a:r>
                      <a:endParaRPr kumimoji="0" lang="en-US" sz="2000" b="1" i="0" u="none" strike="noStrike" cap="none" normalizeH="0" baseline="0" dirty="0" smtClean="0">
                        <a:ln>
                          <a:noFill/>
                        </a:ln>
                        <a:solidFill>
                          <a:schemeClr val="tx1"/>
                        </a:solidFill>
                        <a:effectLst/>
                        <a:latin typeface="Times New Roman" pitchFamily="18" charset="0"/>
                        <a:cs typeface="Times New Roman" pitchFamily="18" charset="0"/>
                      </a:endParaRPr>
                    </a:p>
                  </a:txBody>
                  <a:tcPr anchor="b"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3</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9</a:t>
                      </a:r>
                      <a:endParaRPr kumimoji="0" lang="en-US" sz="2000" b="1" i="0" u="none" strike="noStrike" cap="none" normalizeH="0" baseline="0" dirty="0" smtClean="0">
                        <a:ln>
                          <a:noFill/>
                        </a:ln>
                        <a:solidFill>
                          <a:schemeClr val="tx1"/>
                        </a:solidFill>
                        <a:effectLst/>
                        <a:latin typeface="Times New Roman" pitchFamily="18" charset="0"/>
                        <a:cs typeface="Times New Roman" pitchFamily="18" charset="0"/>
                      </a:endParaRPr>
                    </a:p>
                  </a:txBody>
                  <a:tcPr anchor="b"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11.1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22.2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33.3</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22.2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11.1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100.0</a:t>
                      </a:r>
                      <a:endParaRPr kumimoji="0" lang="en-US" sz="2000" b="1" i="0" u="none" strike="noStrike" cap="none" normalizeH="0" baseline="0" dirty="0" smtClean="0">
                        <a:ln>
                          <a:noFill/>
                        </a:ln>
                        <a:solidFill>
                          <a:schemeClr val="tx1"/>
                        </a:solidFill>
                        <a:effectLst/>
                        <a:latin typeface="Times New Roman" pitchFamily="18" charset="0"/>
                        <a:cs typeface="Times New Roman" pitchFamily="18" charset="0"/>
                      </a:endParaRPr>
                    </a:p>
                  </a:txBody>
                  <a:tcPr anchor="b"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11.1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33.3</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66.7</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88.9</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u="none" strike="noStrike" cap="none" normalizeH="0" baseline="0" dirty="0" smtClean="0">
                          <a:ln>
                            <a:noFill/>
                          </a:ln>
                          <a:effectLst/>
                        </a:rPr>
                        <a:t>100</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anchor="b" horzOverflow="overflow"/>
                </a:tc>
              </a:tr>
            </a:tbl>
          </a:graphicData>
        </a:graphic>
      </p:graphicFrame>
    </p:spTree>
  </p:cSld>
  <p:clrMapOvr>
    <a:masterClrMapping/>
  </p:clrMapOvr>
  <p:transition>
    <p:cov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b="1" dirty="0" smtClean="0"/>
              <a:t>Frequencies</a:t>
            </a:r>
            <a:r>
              <a:rPr lang="en-US" dirty="0" smtClean="0"/>
              <a:t> </a:t>
            </a:r>
            <a:endParaRPr lang="en-US" dirty="0"/>
          </a:p>
        </p:txBody>
      </p:sp>
      <p:sp>
        <p:nvSpPr>
          <p:cNvPr id="3" name="Content Placeholder 2"/>
          <p:cNvSpPr>
            <a:spLocks noGrp="1"/>
          </p:cNvSpPr>
          <p:nvPr>
            <p:ph idx="1"/>
          </p:nvPr>
        </p:nvSpPr>
        <p:spPr>
          <a:xfrm>
            <a:off x="457200" y="1493837"/>
            <a:ext cx="8229600" cy="4983163"/>
          </a:xfrm>
        </p:spPr>
        <p:txBody>
          <a:bodyPr>
            <a:normAutofit/>
          </a:bodyPr>
          <a:lstStyle/>
          <a:p>
            <a:pPr algn="just"/>
            <a:r>
              <a:rPr lang="en-US" sz="2400" b="1" dirty="0" smtClean="0"/>
              <a:t>A frequency table arrays category codes from lowest value to highest value, with columns for count, percent, percent adjusted for missing values, and cumulative percent. </a:t>
            </a:r>
          </a:p>
          <a:p>
            <a:pPr algn="just"/>
            <a:endParaRPr lang="en-US" sz="2400" b="1" dirty="0" smtClean="0"/>
          </a:p>
          <a:p>
            <a:pPr algn="just"/>
            <a:r>
              <a:rPr lang="en-US" sz="2400" b="1" dirty="0" smtClean="0"/>
              <a:t>A frequency distribution is an ordered array of all values for a variable. </a:t>
            </a:r>
          </a:p>
          <a:p>
            <a:pPr algn="just"/>
            <a:endParaRPr lang="en-US" sz="2400" b="1" dirty="0" smtClean="0"/>
          </a:p>
          <a:p>
            <a:pPr algn="just"/>
            <a:r>
              <a:rPr lang="en-US" sz="2400" b="1" dirty="0" smtClean="0"/>
              <a:t>The table arrays data by assigned numerical value, in this case the actual percentage unit sales increase recorded. </a:t>
            </a:r>
          </a:p>
          <a:p>
            <a:pPr algn="just"/>
            <a:endParaRPr lang="en-US" sz="2400" b="1"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b="1" dirty="0" smtClean="0"/>
              <a:t>Frequencies</a:t>
            </a:r>
            <a:endParaRPr lang="en-US" sz="3200" dirty="0"/>
          </a:p>
        </p:txBody>
      </p:sp>
      <p:sp>
        <p:nvSpPr>
          <p:cNvPr id="3" name="Content Placeholder 2"/>
          <p:cNvSpPr>
            <a:spLocks noGrp="1"/>
          </p:cNvSpPr>
          <p:nvPr>
            <p:ph idx="1"/>
          </p:nvPr>
        </p:nvSpPr>
        <p:spPr>
          <a:xfrm>
            <a:off x="457200" y="1066800"/>
            <a:ext cx="8229600" cy="5486400"/>
          </a:xfrm>
        </p:spPr>
        <p:txBody>
          <a:bodyPr>
            <a:normAutofit/>
          </a:bodyPr>
          <a:lstStyle/>
          <a:p>
            <a:pPr algn="just"/>
            <a:r>
              <a:rPr lang="en-US" sz="2400" b="1" dirty="0" smtClean="0"/>
              <a:t>To discover how many manufacturers were in each unit sales increase category, read the frequency column. </a:t>
            </a:r>
          </a:p>
          <a:p>
            <a:pPr algn="just"/>
            <a:endParaRPr lang="en-US" sz="2400" b="1" dirty="0" smtClean="0"/>
          </a:p>
          <a:p>
            <a:pPr algn="just"/>
            <a:r>
              <a:rPr lang="en-US" sz="2400" b="1" dirty="0" smtClean="0"/>
              <a:t>The cumulative percentage reveals the number of manufacturers that provided a response and any others that preceded it in the table. </a:t>
            </a:r>
          </a:p>
          <a:p>
            <a:pPr algn="just"/>
            <a:endParaRPr lang="en-US" sz="2400" b="1" dirty="0" smtClean="0"/>
          </a:p>
          <a:p>
            <a:pPr algn="just"/>
            <a:r>
              <a:rPr lang="en-US" sz="2400" b="1" dirty="0" smtClean="0"/>
              <a:t>This column is helpful when the data have an underlying order. The proportion is the percentage of elements in the distribution that a criterion. </a:t>
            </a:r>
          </a:p>
          <a:p>
            <a:pPr algn="just"/>
            <a:endParaRPr lang="en-US" sz="2400" b="1" dirty="0" smtClean="0"/>
          </a:p>
          <a:p>
            <a:pPr algn="just"/>
            <a:r>
              <a:rPr lang="en-US" sz="2400" b="1" dirty="0" smtClean="0"/>
              <a:t>In the example, the criterion is the origin of manufacture. </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0" y="1447800"/>
            <a:ext cx="9144000" cy="5410200"/>
          </a:xfrm>
          <a:prstGeom prst="rect">
            <a:avLst/>
          </a:prstGeom>
          <a:noFill/>
          <a:ln w="9525">
            <a:noFill/>
            <a:miter lim="800000"/>
            <a:headEnd/>
            <a:tailEnd/>
          </a:ln>
        </p:spPr>
        <p:txBody>
          <a:bodyPr wrap="none" anchor="ctr"/>
          <a:lstStyle/>
          <a:p>
            <a:endParaRPr lang="en-US"/>
          </a:p>
        </p:txBody>
      </p:sp>
      <p:sp>
        <p:nvSpPr>
          <p:cNvPr id="33797" name="Rectangle 3"/>
          <p:cNvSpPr>
            <a:spLocks noGrp="1" noChangeArrowheads="1"/>
          </p:cNvSpPr>
          <p:nvPr>
            <p:ph type="title"/>
          </p:nvPr>
        </p:nvSpPr>
        <p:spPr>
          <a:xfrm>
            <a:off x="0" y="0"/>
            <a:ext cx="9144000" cy="838200"/>
          </a:xfrm>
        </p:spPr>
        <p:txBody>
          <a:bodyPr>
            <a:normAutofit/>
          </a:bodyPr>
          <a:lstStyle/>
          <a:p>
            <a:pPr eaLnBrk="1" hangingPunct="1"/>
            <a:r>
              <a:rPr lang="en-US" sz="3200" b="1" dirty="0" smtClean="0"/>
              <a:t>Distributions</a:t>
            </a:r>
          </a:p>
        </p:txBody>
      </p:sp>
      <p:pic>
        <p:nvPicPr>
          <p:cNvPr id="33795" name="Picture 4" descr="Cooper9e_1602a"/>
          <p:cNvPicPr>
            <a:picLocks noGrp="1" noChangeAspect="1" noChangeArrowheads="1"/>
          </p:cNvPicPr>
          <p:nvPr>
            <p:ph sz="half" idx="1"/>
          </p:nvPr>
        </p:nvPicPr>
        <p:blipFill>
          <a:blip r:embed="rId4" cstate="print"/>
          <a:stretch>
            <a:fillRect/>
          </a:stretch>
        </p:blipFill>
        <p:spPr>
          <a:xfrm>
            <a:off x="609600" y="762000"/>
            <a:ext cx="8001000" cy="5715000"/>
          </a:xfrm>
          <a:noFill/>
        </p:spPr>
      </p:pic>
    </p:spTree>
  </p:cSld>
  <p:clrMapOvr>
    <a:masterClrMapping/>
  </p:clrMapOvr>
  <p:transition>
    <p:cove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a:bodyPr>
          <a:lstStyle/>
          <a:p>
            <a:r>
              <a:rPr lang="en-US" sz="3200" b="1" dirty="0" smtClean="0"/>
              <a:t>Distributions</a:t>
            </a:r>
            <a:r>
              <a:rPr lang="en-US" dirty="0" smtClean="0"/>
              <a:t> </a:t>
            </a:r>
            <a:endParaRPr lang="en-US" dirty="0"/>
          </a:p>
        </p:txBody>
      </p:sp>
      <p:sp>
        <p:nvSpPr>
          <p:cNvPr id="3" name="Content Placeholder 2"/>
          <p:cNvSpPr>
            <a:spLocks noGrp="1"/>
          </p:cNvSpPr>
          <p:nvPr>
            <p:ph idx="1"/>
          </p:nvPr>
        </p:nvSpPr>
        <p:spPr>
          <a:xfrm>
            <a:off x="457200" y="762000"/>
            <a:ext cx="8229600" cy="6096000"/>
          </a:xfrm>
        </p:spPr>
        <p:txBody>
          <a:bodyPr>
            <a:normAutofit lnSpcReduction="10000"/>
          </a:bodyPr>
          <a:lstStyle/>
          <a:p>
            <a:pPr algn="just"/>
            <a:r>
              <a:rPr lang="en-US" sz="2400" b="1" dirty="0" smtClean="0"/>
              <a:t>Many variables of interest that researchers will measure will have distributions that approximate a standard normal distribution. </a:t>
            </a:r>
          </a:p>
          <a:p>
            <a:pPr algn="just"/>
            <a:endParaRPr lang="en-US" sz="2400" b="1" dirty="0" smtClean="0"/>
          </a:p>
          <a:p>
            <a:pPr algn="just"/>
            <a:r>
              <a:rPr lang="en-US" sz="2400" b="1" dirty="0" smtClean="0"/>
              <a:t>A standard normal distribution is a special case of the normal distribution in which all values are given standard scores. </a:t>
            </a:r>
          </a:p>
          <a:p>
            <a:pPr algn="just"/>
            <a:endParaRPr lang="en-US" sz="2400" b="1" dirty="0" smtClean="0"/>
          </a:p>
          <a:p>
            <a:pPr algn="just"/>
            <a:r>
              <a:rPr lang="en-US" sz="2400" b="1" dirty="0" smtClean="0"/>
              <a:t>The distribution has a mean of 0 and a standard deviation of 1.  </a:t>
            </a:r>
          </a:p>
          <a:p>
            <a:pPr algn="just"/>
            <a:endParaRPr lang="en-US" sz="2400" b="1" dirty="0" smtClean="0"/>
          </a:p>
          <a:p>
            <a:pPr algn="just"/>
            <a:r>
              <a:rPr lang="en-US" sz="2400" b="1" dirty="0" smtClean="0"/>
              <a:t>A standard score (z score) conveys how many standard deviation units a case is above or below the mean.</a:t>
            </a:r>
          </a:p>
          <a:p>
            <a:pPr algn="just"/>
            <a:r>
              <a:rPr lang="en-US" sz="2400" b="1" dirty="0" smtClean="0"/>
              <a:t> </a:t>
            </a:r>
          </a:p>
          <a:p>
            <a:pPr algn="just"/>
            <a:r>
              <a:rPr lang="en-US" sz="2400" b="1" dirty="0" smtClean="0"/>
              <a:t>The Z score, being standardized, allows the comparison of the results of different normal distributions. </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AutoShape 3"/>
          <p:cNvSpPr>
            <a:spLocks noChangeArrowheads="1"/>
          </p:cNvSpPr>
          <p:nvPr/>
        </p:nvSpPr>
        <p:spPr bwMode="auto">
          <a:xfrm rot="-2167267">
            <a:off x="1920875" y="2332038"/>
            <a:ext cx="1766888" cy="2620962"/>
          </a:xfrm>
          <a:prstGeom prst="roundRect">
            <a:avLst>
              <a:gd name="adj" fmla="val 16667"/>
            </a:avLst>
          </a:prstGeom>
          <a:gradFill rotWithShape="1">
            <a:gsLst>
              <a:gs pos="0">
                <a:srgbClr val="766621"/>
              </a:gs>
              <a:gs pos="100000">
                <a:srgbClr val="FFDC47"/>
              </a:gs>
            </a:gsLst>
            <a:lin ang="2700000" scaled="1"/>
          </a:gradFill>
          <a:ln w="9525">
            <a:solidFill>
              <a:schemeClr val="tx1"/>
            </a:solidFill>
            <a:round/>
            <a:headEnd/>
            <a:tailEnd/>
          </a:ln>
        </p:spPr>
        <p:txBody>
          <a:bodyPr wrap="none" anchor="ctr"/>
          <a:lstStyle/>
          <a:p>
            <a:pPr algn="ctr"/>
            <a:r>
              <a:rPr lang="en-US" sz="2800" b="1">
                <a:cs typeface="Times New Roman" pitchFamily="18" charset="0"/>
              </a:rPr>
              <a:t>Mean</a:t>
            </a:r>
          </a:p>
        </p:txBody>
      </p:sp>
      <p:sp>
        <p:nvSpPr>
          <p:cNvPr id="36867" name="AutoShape 4"/>
          <p:cNvSpPr>
            <a:spLocks noChangeArrowheads="1"/>
          </p:cNvSpPr>
          <p:nvPr/>
        </p:nvSpPr>
        <p:spPr bwMode="auto">
          <a:xfrm rot="-2167267">
            <a:off x="5791200" y="2332038"/>
            <a:ext cx="1766888" cy="2620962"/>
          </a:xfrm>
          <a:prstGeom prst="roundRect">
            <a:avLst>
              <a:gd name="adj" fmla="val 16667"/>
            </a:avLst>
          </a:prstGeom>
          <a:gradFill rotWithShape="1">
            <a:gsLst>
              <a:gs pos="0">
                <a:srgbClr val="3F6846"/>
              </a:gs>
              <a:gs pos="100000">
                <a:srgbClr val="88E097"/>
              </a:gs>
            </a:gsLst>
            <a:lin ang="2700000" scaled="1"/>
          </a:gradFill>
          <a:ln w="9525">
            <a:solidFill>
              <a:schemeClr val="tx1"/>
            </a:solidFill>
            <a:round/>
            <a:headEnd/>
            <a:tailEnd/>
          </a:ln>
        </p:spPr>
        <p:txBody>
          <a:bodyPr wrap="none" anchor="ctr"/>
          <a:lstStyle/>
          <a:p>
            <a:pPr algn="ctr"/>
            <a:r>
              <a:rPr lang="en-US" sz="2800" b="1">
                <a:cs typeface="Times New Roman" pitchFamily="18" charset="0"/>
              </a:rPr>
              <a:t>Mode</a:t>
            </a:r>
          </a:p>
        </p:txBody>
      </p:sp>
      <p:sp>
        <p:nvSpPr>
          <p:cNvPr id="36868" name="AutoShape 5"/>
          <p:cNvSpPr>
            <a:spLocks noChangeArrowheads="1"/>
          </p:cNvSpPr>
          <p:nvPr/>
        </p:nvSpPr>
        <p:spPr bwMode="auto">
          <a:xfrm rot="-2167267">
            <a:off x="3840163" y="2332038"/>
            <a:ext cx="1766887" cy="2620962"/>
          </a:xfrm>
          <a:prstGeom prst="roundRect">
            <a:avLst>
              <a:gd name="adj" fmla="val 16667"/>
            </a:avLst>
          </a:prstGeom>
          <a:gradFill rotWithShape="1">
            <a:gsLst>
              <a:gs pos="0">
                <a:srgbClr val="764D38"/>
              </a:gs>
              <a:gs pos="100000">
                <a:srgbClr val="FFA679"/>
              </a:gs>
            </a:gsLst>
            <a:lin ang="2700000" scaled="1"/>
          </a:gradFill>
          <a:ln w="9525">
            <a:solidFill>
              <a:schemeClr val="tx1"/>
            </a:solidFill>
            <a:round/>
            <a:headEnd/>
            <a:tailEnd/>
          </a:ln>
        </p:spPr>
        <p:txBody>
          <a:bodyPr wrap="none" anchor="ctr"/>
          <a:lstStyle/>
          <a:p>
            <a:pPr algn="ctr"/>
            <a:r>
              <a:rPr lang="en-US" sz="2800" b="1">
                <a:cs typeface="Times New Roman" pitchFamily="18" charset="0"/>
              </a:rPr>
              <a:t>Median</a:t>
            </a:r>
          </a:p>
        </p:txBody>
      </p:sp>
      <p:sp>
        <p:nvSpPr>
          <p:cNvPr id="36870" name="Rectangle 2"/>
          <p:cNvSpPr>
            <a:spLocks noGrp="1" noChangeArrowheads="1"/>
          </p:cNvSpPr>
          <p:nvPr>
            <p:ph type="title"/>
          </p:nvPr>
        </p:nvSpPr>
        <p:spPr>
          <a:xfrm>
            <a:off x="228600" y="0"/>
            <a:ext cx="8915400" cy="1143000"/>
          </a:xfrm>
        </p:spPr>
        <p:txBody>
          <a:bodyPr/>
          <a:lstStyle/>
          <a:p>
            <a:pPr eaLnBrk="1" hangingPunct="1"/>
            <a:r>
              <a:rPr lang="en-US" sz="4000" smtClean="0"/>
              <a:t>Measures of Central Tendency</a:t>
            </a:r>
          </a:p>
        </p:txBody>
      </p:sp>
    </p:spTree>
  </p:cSld>
  <p:clrMapOvr>
    <a:masterClrMapping/>
  </p:clrMapOvr>
  <p:transition>
    <p:cov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15962"/>
          </a:xfrm>
        </p:spPr>
        <p:txBody>
          <a:bodyPr>
            <a:normAutofit/>
          </a:bodyPr>
          <a:lstStyle/>
          <a:p>
            <a:r>
              <a:rPr lang="en-US" sz="3200" b="1" dirty="0" smtClean="0"/>
              <a:t>Measure of Central Tendency </a:t>
            </a:r>
            <a:endParaRPr lang="en-US" sz="3200" b="1" dirty="0"/>
          </a:p>
        </p:txBody>
      </p:sp>
      <p:sp>
        <p:nvSpPr>
          <p:cNvPr id="3" name="Content Placeholder 2"/>
          <p:cNvSpPr>
            <a:spLocks noGrp="1"/>
          </p:cNvSpPr>
          <p:nvPr>
            <p:ph idx="1"/>
          </p:nvPr>
        </p:nvSpPr>
        <p:spPr>
          <a:xfrm>
            <a:off x="457200" y="762000"/>
            <a:ext cx="8229600" cy="5867400"/>
          </a:xfrm>
        </p:spPr>
        <p:txBody>
          <a:bodyPr>
            <a:normAutofit fontScale="77500" lnSpcReduction="20000"/>
          </a:bodyPr>
          <a:lstStyle/>
          <a:p>
            <a:pPr algn="just"/>
            <a:r>
              <a:rPr lang="en-US" sz="3100" b="1" dirty="0" smtClean="0"/>
              <a:t>Central tendency is a measure of location. </a:t>
            </a:r>
          </a:p>
          <a:p>
            <a:pPr algn="just"/>
            <a:endParaRPr lang="en-US" sz="3100" b="1" dirty="0" smtClean="0"/>
          </a:p>
          <a:p>
            <a:pPr algn="just"/>
            <a:r>
              <a:rPr lang="en-US" sz="3100" b="1" dirty="0" smtClean="0"/>
              <a:t>The common measures of central tendency include the mean, median, and mode.</a:t>
            </a:r>
          </a:p>
          <a:p>
            <a:pPr algn="just"/>
            <a:endParaRPr lang="en-US" sz="3100" b="1" dirty="0" smtClean="0"/>
          </a:p>
          <a:p>
            <a:pPr algn="just"/>
            <a:r>
              <a:rPr lang="en-US" sz="3100" b="1" dirty="0" smtClean="0"/>
              <a:t>The mean is the arithmetic average of a data distribution.</a:t>
            </a:r>
          </a:p>
          <a:p>
            <a:pPr algn="just"/>
            <a:endParaRPr lang="en-US" sz="3100" b="1" dirty="0" smtClean="0"/>
          </a:p>
          <a:p>
            <a:pPr algn="just"/>
            <a:r>
              <a:rPr lang="en-US" sz="3100" b="1" dirty="0" smtClean="0"/>
              <a:t>The median is the midpoint of a data distribution.</a:t>
            </a:r>
          </a:p>
          <a:p>
            <a:pPr algn="just"/>
            <a:endParaRPr lang="en-US" sz="3100" b="1" dirty="0" smtClean="0"/>
          </a:p>
          <a:p>
            <a:pPr algn="just"/>
            <a:r>
              <a:rPr lang="en-US" sz="3100" b="1" dirty="0" smtClean="0"/>
              <a:t>The mode is the most frequently occurring value in a distribution. There may be more than one mode in a distribution. </a:t>
            </a:r>
          </a:p>
          <a:p>
            <a:pPr algn="just"/>
            <a:endParaRPr lang="en-US" sz="3100" b="1" dirty="0" smtClean="0"/>
          </a:p>
          <a:p>
            <a:pPr algn="just"/>
            <a:r>
              <a:rPr lang="en-US" sz="3100" b="1" dirty="0" smtClean="0"/>
              <a:t>When there is more than one score that has the highest yet equal frequency, the distribution is bimodal or multimodal.</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1971</TotalTime>
  <Words>1324</Words>
  <Application>Microsoft Office PowerPoint</Application>
  <PresentationFormat>On-screen Show (4:3)</PresentationFormat>
  <Paragraphs>166</Paragraphs>
  <Slides>21</Slides>
  <Notes>15</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Data Preparation and Description</vt:lpstr>
      <vt:lpstr>RECAP</vt:lpstr>
      <vt:lpstr>Data Preparation and Description</vt:lpstr>
      <vt:lpstr>Codebook</vt:lpstr>
      <vt:lpstr>Codebook </vt:lpstr>
      <vt:lpstr>Sample Codebook</vt:lpstr>
      <vt:lpstr>Precoding</vt:lpstr>
      <vt:lpstr>Sample Precoded Instrument</vt:lpstr>
      <vt:lpstr>Coding Open-Ended Questions</vt:lpstr>
      <vt:lpstr>Coding Open-Ended Questions </vt:lpstr>
      <vt:lpstr>Coding Rules</vt:lpstr>
      <vt:lpstr>Content Analysis</vt:lpstr>
      <vt:lpstr>Types of Content Analysis</vt:lpstr>
      <vt:lpstr>Handling “Don’t Know” Responses</vt:lpstr>
      <vt:lpstr>Frequencies</vt:lpstr>
      <vt:lpstr>Frequencies </vt:lpstr>
      <vt:lpstr>Frequencies</vt:lpstr>
      <vt:lpstr>Distributions</vt:lpstr>
      <vt:lpstr>Distributions </vt:lpstr>
      <vt:lpstr>Measures of Central Tendency</vt:lpstr>
      <vt:lpstr>Measure of Central Tendency </vt:lpstr>
    </vt:vector>
  </TitlesOfParts>
  <Company>Allama Iqbal Open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Muhammad Zahid Iqbal</dc:creator>
  <cp:lastModifiedBy>NTS</cp:lastModifiedBy>
  <cp:revision>118</cp:revision>
  <dcterms:created xsi:type="dcterms:W3CDTF">2003-08-29T18:02:52Z</dcterms:created>
  <dcterms:modified xsi:type="dcterms:W3CDTF">2013-06-03T06:48:05Z</dcterms:modified>
</cp:coreProperties>
</file>