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20"/>
  </p:notesMasterIdLst>
  <p:sldIdLst>
    <p:sldId id="559" r:id="rId2"/>
    <p:sldId id="578" r:id="rId3"/>
    <p:sldId id="579" r:id="rId4"/>
    <p:sldId id="580" r:id="rId5"/>
    <p:sldId id="581" r:id="rId6"/>
    <p:sldId id="577" r:id="rId7"/>
    <p:sldId id="497" r:id="rId8"/>
    <p:sldId id="558" r:id="rId9"/>
    <p:sldId id="498" r:id="rId10"/>
    <p:sldId id="499" r:id="rId11"/>
    <p:sldId id="546" r:id="rId12"/>
    <p:sldId id="544" r:id="rId13"/>
    <p:sldId id="545" r:id="rId14"/>
    <p:sldId id="500" r:id="rId15"/>
    <p:sldId id="548" r:id="rId16"/>
    <p:sldId id="549" r:id="rId17"/>
    <p:sldId id="547" r:id="rId18"/>
    <p:sldId id="501" r:id="rId1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8000"/>
  </p:clrMru>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161" autoAdjust="0"/>
  </p:normalViewPr>
  <p:slideViewPr>
    <p:cSldViewPr>
      <p:cViewPr varScale="1">
        <p:scale>
          <a:sx n="42" d="100"/>
          <a:sy n="42" d="100"/>
        </p:scale>
        <p:origin x="-1507"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24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63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24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24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24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6658A9D-83AA-4897-B4CD-0B8290A693B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AB9D5CDF-A93D-4028-852C-6D8C92586D71}" type="slidenum">
              <a:rPr lang="en-US" smtClean="0"/>
              <a:pPr/>
              <a:t>7</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559ACB54-C425-475A-B9C9-C8A34093FC5D}" type="slidenum">
              <a:rPr lang="en-US" smtClean="0"/>
              <a:pPr/>
              <a:t>9</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16F841F-8650-4FC6-8F6D-6234AB0FFDC3}" type="slidenum">
              <a:rPr lang="en-US" smtClean="0"/>
              <a:pPr/>
              <a:t>10</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14EFF71-9843-483B-A1DF-D5DBA5472218}" type="slidenum">
              <a:rPr lang="en-US" smtClean="0"/>
              <a:pPr/>
              <a:t>11</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955D150-7391-4233-AB50-8FBC7AB29C1F}" type="slidenum">
              <a:rPr lang="en-US" smtClean="0"/>
              <a:pPr/>
              <a:t>12</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EBFEDFB0-2807-4FAE-9F19-0EFBA1EEEB25}" type="slidenum">
              <a:rPr lang="en-US" smtClean="0"/>
              <a:pPr/>
              <a:t>13</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48EAAD4-58F3-4119-9440-9F79F644A3A8}" type="slidenum">
              <a:rPr lang="en-US" smtClean="0"/>
              <a:pPr/>
              <a:t>14</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685800" y="4343400"/>
            <a:ext cx="5486400" cy="4257675"/>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E3E36D9C-2787-4A3B-80BA-FE875F2664A2}" type="slidenum">
              <a:rPr lang="en-US" smtClean="0"/>
              <a:pPr/>
              <a:t>15</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685800" y="4343400"/>
            <a:ext cx="5486400" cy="4257675"/>
          </a:xfrm>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09ECDE05-79F1-4DC9-A202-5200CC4954E3}" type="slidenum">
              <a:rPr lang="en-US" smtClean="0"/>
              <a:pPr/>
              <a:t>16</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685800" y="4343400"/>
            <a:ext cx="5486400" cy="4257675"/>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D597CCD-DFBE-40A9-BE7B-DEEB4A6944E7}" type="slidenum">
              <a:rPr lang="en-US" smtClean="0"/>
              <a:pPr/>
              <a:t>17</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685800" y="4343400"/>
            <a:ext cx="5486400" cy="4257675"/>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12876D3-4BBE-4E59-AC45-2C9E60AFF6BF}" type="slidenum">
              <a:rPr lang="en-US" smtClean="0"/>
              <a:pPr/>
              <a:t>18</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B442AC2-C96A-442A-BF63-3B1C2DA5F04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AE7E8FF-5D5A-4699-A629-82EA6E01C15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6B2AF-9DEB-4ABA-9219-B4202FC90779}"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F82F5F8-C611-4B25-8D09-BAE4C4779A8D}"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3176E18-B8B4-457E-B280-27DEB335643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9106EF-8061-46EC-8B46-1F8E4624710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B222DC5-3663-4017-80A2-F00F4468AF22}"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3B7CA48-3307-4BAB-9C23-62210037CC06}"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36A6565-4B04-4FE9-9E7F-D74840D05166}"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DF372EB-04E7-48C2-B8BE-098E83129204}"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33B9633-2D07-4300-B0A9-BD26DDF2FB2C}"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366FC5E-1C6D-493B-AAF1-D35158221D2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4AEC4F7-0CF6-4945-9127-0522977B0DC8}"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066800"/>
            <a:ext cx="8686800" cy="1470025"/>
          </a:xfrm>
        </p:spPr>
        <p:txBody>
          <a:bodyPr>
            <a:normAutofit/>
          </a:bodyPr>
          <a:lstStyle/>
          <a:p>
            <a:r>
              <a:rPr lang="en-US" sz="4800" b="1" dirty="0" smtClean="0">
                <a:solidFill>
                  <a:schemeClr val="tx1"/>
                </a:solidFill>
              </a:rPr>
              <a:t>Data Preparation and Description</a:t>
            </a:r>
            <a:endParaRPr lang="en-US" sz="4800" dirty="0"/>
          </a:p>
        </p:txBody>
      </p:sp>
      <p:sp>
        <p:nvSpPr>
          <p:cNvPr id="3" name="Subtitle 2"/>
          <p:cNvSpPr>
            <a:spLocks noGrp="1"/>
          </p:cNvSpPr>
          <p:nvPr>
            <p:ph type="subTitle" idx="1"/>
          </p:nvPr>
        </p:nvSpPr>
        <p:spPr/>
        <p:txBody>
          <a:bodyPr/>
          <a:lstStyle/>
          <a:p>
            <a:r>
              <a:rPr lang="en-US" dirty="0" smtClean="0"/>
              <a:t>Lecture 24</a:t>
            </a:r>
            <a:r>
              <a:rPr lang="en-US" baseline="30000" dirty="0" smtClean="0"/>
              <a:t>th</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Recap </a:t>
            </a:r>
            <a:endParaRPr lang="en-US" sz="3200"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pPr>
              <a:buNone/>
            </a:pPr>
            <a:r>
              <a:rPr lang="en-US" dirty="0"/>
              <a:t>If you intend to undertake quantitative analysis </a:t>
            </a:r>
            <a:r>
              <a:rPr lang="en-US" dirty="0" smtClean="0"/>
              <a:t>consider the following:</a:t>
            </a:r>
          </a:p>
          <a:p>
            <a:pPr>
              <a:buNone/>
            </a:pPr>
            <a:endParaRPr lang="en-US" dirty="0"/>
          </a:p>
          <a:p>
            <a:r>
              <a:rPr lang="en-US" dirty="0" smtClean="0"/>
              <a:t>type </a:t>
            </a:r>
            <a:r>
              <a:rPr lang="en-US" dirty="0"/>
              <a:t>of data (scale of measurement</a:t>
            </a:r>
            <a:r>
              <a:rPr lang="en-US" dirty="0" smtClean="0"/>
              <a:t>);</a:t>
            </a:r>
          </a:p>
          <a:p>
            <a:endParaRPr lang="en-US" dirty="0"/>
          </a:p>
          <a:p>
            <a:r>
              <a:rPr lang="en-US" dirty="0" smtClean="0"/>
              <a:t>format </a:t>
            </a:r>
            <a:r>
              <a:rPr lang="en-US" dirty="0"/>
              <a:t>in which your data will be input to the analysis software</a:t>
            </a:r>
            <a:r>
              <a:rPr lang="en-US" dirty="0" smtClean="0"/>
              <a:t>; </a:t>
            </a:r>
            <a:r>
              <a:rPr lang="en-US" b="1" i="1" dirty="0" smtClean="0">
                <a:solidFill>
                  <a:srgbClr val="FF0000"/>
                </a:solidFill>
              </a:rPr>
              <a:t>SPSS, EVIEWS, STATA, NVIVO.</a:t>
            </a:r>
          </a:p>
          <a:p>
            <a:endParaRPr lang="en-US" dirty="0"/>
          </a:p>
          <a:p>
            <a:r>
              <a:rPr lang="en-US" dirty="0" smtClean="0"/>
              <a:t>impact </a:t>
            </a:r>
            <a:r>
              <a:rPr lang="en-US" dirty="0"/>
              <a:t>of data coding on subsequent analyses (for different data types</a:t>
            </a:r>
            <a:r>
              <a:rPr lang="en-US" dirty="0" smtClean="0"/>
              <a:t>);</a:t>
            </a:r>
          </a:p>
          <a:p>
            <a:endParaRPr lang="en-US" dirty="0"/>
          </a:p>
          <a:p>
            <a:r>
              <a:rPr lang="en-US" dirty="0" smtClean="0"/>
              <a:t>methods </a:t>
            </a:r>
            <a:r>
              <a:rPr lang="en-US" dirty="0"/>
              <a:t>you intend to use to check data for errors.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a:t>
            </a:r>
            <a:endParaRPr lang="en-US" dirty="0"/>
          </a:p>
        </p:txBody>
      </p:sp>
      <p:sp>
        <p:nvSpPr>
          <p:cNvPr id="3" name="Content Placeholder 2"/>
          <p:cNvSpPr>
            <a:spLocks noGrp="1"/>
          </p:cNvSpPr>
          <p:nvPr>
            <p:ph idx="1"/>
          </p:nvPr>
        </p:nvSpPr>
        <p:spPr/>
        <p:txBody>
          <a:bodyPr>
            <a:normAutofit/>
          </a:bodyPr>
          <a:lstStyle/>
          <a:p>
            <a:pPr algn="just"/>
            <a:r>
              <a:rPr lang="en-US" sz="2400" b="1" dirty="0"/>
              <a:t>Quantitative data can be divided into two distinct groups: categorical and </a:t>
            </a:r>
            <a:r>
              <a:rPr lang="en-US" sz="2400" b="1" dirty="0" smtClean="0"/>
              <a:t>numerical.</a:t>
            </a:r>
          </a:p>
          <a:p>
            <a:endParaRPr lang="en-US" dirty="0"/>
          </a:p>
          <a:p>
            <a:pPr algn="just"/>
            <a:r>
              <a:rPr lang="en-US" sz="2400" b="1" dirty="0"/>
              <a:t>Categorical data refer to data whose values cannot be measured </a:t>
            </a:r>
            <a:r>
              <a:rPr lang="en-US" sz="2400" b="1" dirty="0" smtClean="0"/>
              <a:t>numerically but </a:t>
            </a:r>
            <a:r>
              <a:rPr lang="en-US" sz="2400" b="1" dirty="0"/>
              <a:t>can be either classified into sets (categories) according to the characteristics that </a:t>
            </a:r>
            <a:r>
              <a:rPr lang="en-US" sz="2400" b="1" dirty="0" smtClean="0"/>
              <a:t>identify or </a:t>
            </a:r>
            <a:r>
              <a:rPr lang="en-US" sz="2400" b="1" dirty="0"/>
              <a:t>describe the variable or </a:t>
            </a:r>
            <a:endParaRPr lang="en-US" sz="2400" b="1" dirty="0" smtClean="0"/>
          </a:p>
          <a:p>
            <a:pPr algn="just">
              <a:buNone/>
            </a:pPr>
            <a:r>
              <a:rPr lang="en-US" sz="2400" b="1" dirty="0"/>
              <a:t>	</a:t>
            </a:r>
            <a:r>
              <a:rPr lang="en-US" sz="2400" b="1" dirty="0" smtClean="0"/>
              <a:t>placed </a:t>
            </a:r>
            <a:r>
              <a:rPr lang="en-US" sz="2400" b="1" dirty="0"/>
              <a:t>in rank order (Berman Brown and Saunders 2008).</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t>Recap </a:t>
            </a:r>
            <a:endParaRPr lang="en-US" sz="3200" dirty="0"/>
          </a:p>
        </p:txBody>
      </p:sp>
      <p:sp>
        <p:nvSpPr>
          <p:cNvPr id="3" name="Content Placeholder 2"/>
          <p:cNvSpPr>
            <a:spLocks noGrp="1"/>
          </p:cNvSpPr>
          <p:nvPr>
            <p:ph idx="1"/>
          </p:nvPr>
        </p:nvSpPr>
        <p:spPr>
          <a:xfrm>
            <a:off x="457200" y="1066800"/>
            <a:ext cx="8229600" cy="5257800"/>
          </a:xfrm>
        </p:spPr>
        <p:txBody>
          <a:bodyPr>
            <a:noAutofit/>
          </a:bodyPr>
          <a:lstStyle/>
          <a:p>
            <a:pPr algn="just"/>
            <a:r>
              <a:rPr lang="en-US" sz="2400" b="1" dirty="0"/>
              <a:t>Numerical data, which are sometimes termed </a:t>
            </a:r>
            <a:r>
              <a:rPr lang="en-US" sz="2400" b="1" dirty="0" smtClean="0"/>
              <a:t>quantifiable</a:t>
            </a:r>
            <a:r>
              <a:rPr lang="en-US" sz="2400" b="1" dirty="0"/>
              <a:t>’, are those whose values </a:t>
            </a:r>
            <a:r>
              <a:rPr lang="en-US" sz="2400" b="1" dirty="0" smtClean="0"/>
              <a:t>are measured </a:t>
            </a:r>
            <a:r>
              <a:rPr lang="en-US" sz="2400" b="1" dirty="0"/>
              <a:t>or counted numerically as quantities (Berman Brown and Saunders 2008). </a:t>
            </a:r>
            <a:endParaRPr lang="en-US" sz="2400" b="1" dirty="0" smtClean="0"/>
          </a:p>
          <a:p>
            <a:pPr algn="just"/>
            <a:endParaRPr lang="en-US" sz="2400" b="1" dirty="0" smtClean="0"/>
          </a:p>
          <a:p>
            <a:pPr algn="just"/>
            <a:r>
              <a:rPr lang="en-US" sz="2400" b="1" dirty="0" smtClean="0"/>
              <a:t>This means </a:t>
            </a:r>
            <a:r>
              <a:rPr lang="en-US" sz="2400" b="1" dirty="0"/>
              <a:t>that numerical data are more precise than categorical as you can assign each </a:t>
            </a:r>
            <a:r>
              <a:rPr lang="en-US" sz="2400" b="1" dirty="0" smtClean="0"/>
              <a:t>data value </a:t>
            </a:r>
            <a:r>
              <a:rPr lang="en-US" sz="2400" b="1" dirty="0"/>
              <a:t>a position on a numerical scale. It also means that you can analyse these data </a:t>
            </a:r>
            <a:r>
              <a:rPr lang="en-US" sz="2400" b="1" dirty="0" smtClean="0"/>
              <a:t>using a </a:t>
            </a:r>
            <a:r>
              <a:rPr lang="en-US" sz="2400" b="1" dirty="0"/>
              <a:t>far wider range of statistics. </a:t>
            </a:r>
            <a:endParaRPr lang="en-US" sz="2400" b="1" dirty="0" smtClean="0"/>
          </a:p>
          <a:p>
            <a:pPr algn="just"/>
            <a:endParaRPr lang="en-US" sz="2400" b="1" dirty="0"/>
          </a:p>
          <a:p>
            <a:pPr algn="just"/>
            <a:r>
              <a:rPr lang="en-US" sz="2400" b="1" dirty="0" smtClean="0"/>
              <a:t>There </a:t>
            </a:r>
            <a:r>
              <a:rPr lang="en-US" sz="2400" b="1" dirty="0"/>
              <a:t>are two possible ways of sub-dividing numerical </a:t>
            </a:r>
            <a:r>
              <a:rPr lang="en-US" sz="2400" b="1" dirty="0" smtClean="0"/>
              <a:t>data: into </a:t>
            </a:r>
            <a:r>
              <a:rPr lang="en-US" sz="2400" b="1" dirty="0"/>
              <a:t>interval or ratio data and, alternatively, into continuous or discrete </a:t>
            </a:r>
            <a:r>
              <a:rPr lang="en-US" sz="2400" b="1" dirty="0" smtClean="0"/>
              <a:t>data.</a:t>
            </a:r>
            <a:endParaRPr lang="en-U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200" b="1" dirty="0" smtClean="0"/>
              <a:t>Designing Diagrams and Tables</a:t>
            </a:r>
            <a:endParaRPr lang="en-US" sz="3200" dirty="0"/>
          </a:p>
        </p:txBody>
      </p:sp>
      <p:sp>
        <p:nvSpPr>
          <p:cNvPr id="3" name="Content Placeholder 2"/>
          <p:cNvSpPr>
            <a:spLocks noGrp="1"/>
          </p:cNvSpPr>
          <p:nvPr>
            <p:ph idx="1"/>
          </p:nvPr>
        </p:nvSpPr>
        <p:spPr>
          <a:xfrm>
            <a:off x="457200" y="990600"/>
            <a:ext cx="8229600" cy="5562600"/>
          </a:xfrm>
        </p:spPr>
        <p:txBody>
          <a:bodyPr>
            <a:normAutofit/>
          </a:bodyPr>
          <a:lstStyle/>
          <a:p>
            <a:pPr>
              <a:buNone/>
            </a:pPr>
            <a:r>
              <a:rPr lang="en-US" b="1" dirty="0" smtClean="0"/>
              <a:t>For </a:t>
            </a:r>
            <a:r>
              <a:rPr lang="en-US" b="1" dirty="0"/>
              <a:t>both diagrams and </a:t>
            </a:r>
            <a:r>
              <a:rPr lang="en-US" b="1" dirty="0" smtClean="0"/>
              <a:t>tables</a:t>
            </a:r>
          </a:p>
          <a:p>
            <a:pPr>
              <a:buNone/>
            </a:pPr>
            <a:endParaRPr lang="en-US" sz="1200" b="1" dirty="0"/>
          </a:p>
          <a:p>
            <a:pPr algn="just"/>
            <a:r>
              <a:rPr lang="en-US" sz="2400" b="1" dirty="0" smtClean="0"/>
              <a:t>Does </a:t>
            </a:r>
            <a:r>
              <a:rPr lang="en-US" sz="2400" b="1" dirty="0"/>
              <a:t>it have a brief but clear and descriptive title</a:t>
            </a:r>
            <a:r>
              <a:rPr lang="en-US" sz="2400" b="1" dirty="0" smtClean="0"/>
              <a:t>?</a:t>
            </a:r>
          </a:p>
          <a:p>
            <a:pPr algn="just">
              <a:buNone/>
            </a:pPr>
            <a:endParaRPr lang="en-US" sz="1400" b="1" dirty="0"/>
          </a:p>
          <a:p>
            <a:pPr algn="just"/>
            <a:r>
              <a:rPr lang="en-US" sz="2400" b="1" dirty="0" smtClean="0"/>
              <a:t>Are </a:t>
            </a:r>
            <a:r>
              <a:rPr lang="en-US" sz="2400" b="1" dirty="0"/>
              <a:t>the units of measurement used stated clearly</a:t>
            </a:r>
            <a:r>
              <a:rPr lang="en-US" sz="2400" b="1" dirty="0" smtClean="0"/>
              <a:t>?</a:t>
            </a:r>
          </a:p>
          <a:p>
            <a:pPr algn="just"/>
            <a:endParaRPr lang="en-US" sz="1200" b="1" dirty="0"/>
          </a:p>
          <a:p>
            <a:pPr algn="just"/>
            <a:r>
              <a:rPr lang="en-US" sz="2400" b="1" dirty="0" smtClean="0"/>
              <a:t>Are </a:t>
            </a:r>
            <a:r>
              <a:rPr lang="en-US" sz="2400" b="1" dirty="0"/>
              <a:t>the sources of data used stated clearly</a:t>
            </a:r>
            <a:r>
              <a:rPr lang="en-US" sz="2400" b="1" dirty="0" smtClean="0"/>
              <a:t>?</a:t>
            </a:r>
          </a:p>
          <a:p>
            <a:pPr algn="just"/>
            <a:endParaRPr lang="en-US" sz="1400" b="1" dirty="0"/>
          </a:p>
          <a:p>
            <a:pPr algn="just"/>
            <a:r>
              <a:rPr lang="en-US" sz="2400" b="1" dirty="0" smtClean="0"/>
              <a:t>Are </a:t>
            </a:r>
            <a:r>
              <a:rPr lang="en-US" sz="2400" b="1" dirty="0"/>
              <a:t>there notes to explain abbreviations </a:t>
            </a:r>
            <a:r>
              <a:rPr lang="en-US" sz="2400" b="1" dirty="0" smtClean="0"/>
              <a:t>and unusual </a:t>
            </a:r>
            <a:r>
              <a:rPr lang="en-US" sz="2400" b="1" dirty="0"/>
              <a:t>terminology</a:t>
            </a:r>
            <a:r>
              <a:rPr lang="en-US" sz="2400" b="1" dirty="0" smtClean="0"/>
              <a:t>?</a:t>
            </a:r>
          </a:p>
          <a:p>
            <a:pPr algn="just"/>
            <a:endParaRPr lang="en-US" sz="1400" b="1" dirty="0"/>
          </a:p>
          <a:p>
            <a:pPr algn="just"/>
            <a:r>
              <a:rPr lang="en-US" sz="2400" b="1" dirty="0" smtClean="0"/>
              <a:t>Does </a:t>
            </a:r>
            <a:r>
              <a:rPr lang="en-US" sz="2400" b="1" dirty="0"/>
              <a:t>it state the size of the sample on which </a:t>
            </a:r>
            <a:r>
              <a:rPr lang="en-US" sz="2400" b="1" dirty="0" smtClean="0"/>
              <a:t>the values </a:t>
            </a:r>
            <a:r>
              <a:rPr lang="en-US" sz="2400" b="1" dirty="0"/>
              <a:t>in the table are based?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066800"/>
            <a:ext cx="8686800" cy="1470025"/>
          </a:xfrm>
        </p:spPr>
        <p:txBody>
          <a:bodyPr>
            <a:normAutofit/>
          </a:bodyPr>
          <a:lstStyle/>
          <a:p>
            <a:r>
              <a:rPr lang="en-US" sz="4800" b="1" dirty="0" smtClean="0">
                <a:solidFill>
                  <a:schemeClr val="tx1"/>
                </a:solidFill>
              </a:rPr>
              <a:t>Data Preparation and Description</a:t>
            </a:r>
            <a:endParaRPr lang="en-US" sz="4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371600" y="228600"/>
            <a:ext cx="6019800" cy="762000"/>
          </a:xfrm>
        </p:spPr>
        <p:txBody>
          <a:bodyPr>
            <a:normAutofit/>
          </a:bodyPr>
          <a:lstStyle/>
          <a:p>
            <a:pPr eaLnBrk="1" hangingPunct="1"/>
            <a:r>
              <a:rPr lang="en-US" sz="3200" b="1" dirty="0" smtClean="0"/>
              <a:t>Data Preparation and Description</a:t>
            </a:r>
          </a:p>
        </p:txBody>
      </p:sp>
      <p:sp>
        <p:nvSpPr>
          <p:cNvPr id="5124" name="Rectangle 9"/>
          <p:cNvSpPr>
            <a:spLocks noChangeArrowheads="1"/>
          </p:cNvSpPr>
          <p:nvPr/>
        </p:nvSpPr>
        <p:spPr bwMode="auto">
          <a:xfrm>
            <a:off x="304800" y="1447800"/>
            <a:ext cx="8458200" cy="4038600"/>
          </a:xfrm>
          <a:prstGeom prst="rect">
            <a:avLst/>
          </a:prstGeom>
          <a:noFill/>
          <a:ln w="9525">
            <a:noFill/>
            <a:miter lim="800000"/>
            <a:headEnd/>
            <a:tailEnd/>
          </a:ln>
        </p:spPr>
        <p:txBody>
          <a:bodyPr/>
          <a:lstStyle/>
          <a:p>
            <a:pPr algn="just"/>
            <a:r>
              <a:rPr lang="en-US" b="1" dirty="0" smtClean="0"/>
              <a:t>Data </a:t>
            </a:r>
            <a:r>
              <a:rPr lang="en-US" b="1" dirty="0"/>
              <a:t>preparation includes editing, coding, and data </a:t>
            </a:r>
            <a:r>
              <a:rPr lang="en-US" b="1" dirty="0" smtClean="0"/>
              <a:t>entry.</a:t>
            </a:r>
          </a:p>
          <a:p>
            <a:pPr algn="just"/>
            <a:r>
              <a:rPr lang="en-US" b="1" dirty="0" smtClean="0"/>
              <a:t> </a:t>
            </a:r>
          </a:p>
          <a:p>
            <a:pPr algn="just"/>
            <a:r>
              <a:rPr lang="en-US" b="1" dirty="0" smtClean="0"/>
              <a:t>It </a:t>
            </a:r>
            <a:r>
              <a:rPr lang="en-US" b="1" dirty="0"/>
              <a:t>is the activity that ensures the accuracy of the data and their conversion from raw form to reduced and classified forms that are more appropriate for analysis</a:t>
            </a:r>
            <a:r>
              <a:rPr lang="en-US" b="1" dirty="0" smtClean="0"/>
              <a:t>.</a:t>
            </a:r>
          </a:p>
          <a:p>
            <a:pPr algn="just"/>
            <a:endParaRPr lang="en-US" b="1" dirty="0" smtClean="0"/>
          </a:p>
          <a:p>
            <a:pPr algn="just"/>
            <a:r>
              <a:rPr lang="en-US" b="1" dirty="0" smtClean="0"/>
              <a:t>Preparing </a:t>
            </a:r>
            <a:r>
              <a:rPr lang="en-US" b="1" dirty="0"/>
              <a:t>a descriptive statistic summary is another preliminary step that allows data entry errors to be identified and corrected. </a:t>
            </a:r>
          </a:p>
        </p:txBody>
      </p:sp>
    </p:spTree>
  </p:cSld>
  <p:clrMapOvr>
    <a:masterClrMapping/>
  </p:clrMapOvr>
  <p:transition>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t>Data Editing</a:t>
            </a:r>
            <a:endParaRPr lang="en-US" sz="3200" b="1" dirty="0"/>
          </a:p>
        </p:txBody>
      </p:sp>
      <p:sp>
        <p:nvSpPr>
          <p:cNvPr id="3" name="Content Placeholder 2"/>
          <p:cNvSpPr>
            <a:spLocks noGrp="1"/>
          </p:cNvSpPr>
          <p:nvPr>
            <p:ph idx="1"/>
          </p:nvPr>
        </p:nvSpPr>
        <p:spPr/>
        <p:txBody>
          <a:bodyPr>
            <a:normAutofit/>
          </a:bodyPr>
          <a:lstStyle/>
          <a:p>
            <a:pPr algn="just"/>
            <a:r>
              <a:rPr lang="en-US" sz="2400" b="1" dirty="0" smtClean="0"/>
              <a:t>The customary first step in analysis is to edit the raw data. </a:t>
            </a:r>
          </a:p>
          <a:p>
            <a:pPr algn="just"/>
            <a:endParaRPr lang="en-US" sz="2400" b="1" dirty="0"/>
          </a:p>
          <a:p>
            <a:pPr algn="just"/>
            <a:r>
              <a:rPr lang="en-US" sz="2400" b="1" dirty="0" smtClean="0"/>
              <a:t>Editing detects errors and omissions, corrects them when possible, and certifies the maximum data quality standards are achieved. </a:t>
            </a:r>
          </a:p>
          <a:p>
            <a:pPr algn="just"/>
            <a:endParaRPr lang="en-US" sz="2400" b="1" dirty="0"/>
          </a:p>
          <a:p>
            <a:pPr algn="just"/>
            <a:r>
              <a:rPr lang="en-US" sz="2400" b="1" dirty="0" smtClean="0"/>
              <a:t>The purpose is to guarantee that data are accurate, consistent with the intent of the question and other information in the survey, uniformly entered, complete, and arranged to simplify coding and tabulation.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24"/>
          <p:cNvGrpSpPr>
            <a:grpSpLocks/>
          </p:cNvGrpSpPr>
          <p:nvPr/>
        </p:nvGrpSpPr>
        <p:grpSpPr bwMode="auto">
          <a:xfrm>
            <a:off x="228600" y="1403350"/>
            <a:ext cx="8705850" cy="5149850"/>
            <a:chOff x="144" y="1056"/>
            <a:chExt cx="5484" cy="2860"/>
          </a:xfrm>
        </p:grpSpPr>
        <p:sp>
          <p:nvSpPr>
            <p:cNvPr id="330755" name="AutoShape 3"/>
            <p:cNvSpPr>
              <a:spLocks noChangeArrowheads="1"/>
            </p:cNvSpPr>
            <p:nvPr/>
          </p:nvSpPr>
          <p:spPr bwMode="auto">
            <a:xfrm>
              <a:off x="2008" y="2161"/>
              <a:ext cx="1728" cy="740"/>
            </a:xfrm>
            <a:prstGeom prst="octagon">
              <a:avLst>
                <a:gd name="adj" fmla="val 29287"/>
              </a:avLst>
            </a:prstGeom>
            <a:gradFill rotWithShape="1">
              <a:gsLst>
                <a:gs pos="0">
                  <a:schemeClr val="accent1"/>
                </a:gs>
                <a:gs pos="100000">
                  <a:schemeClr val="hlink"/>
                </a:gs>
              </a:gsLst>
              <a:lin ang="5400000" scaled="1"/>
            </a:gradFill>
            <a:ln w="9525" algn="ctr">
              <a:solidFill>
                <a:schemeClr val="tx1"/>
              </a:solidFill>
              <a:miter lim="800000"/>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Criteria</a:t>
              </a:r>
            </a:p>
          </p:txBody>
        </p:sp>
        <p:sp>
          <p:nvSpPr>
            <p:cNvPr id="330757" name="AutoShape 5"/>
            <p:cNvSpPr>
              <a:spLocks noChangeArrowheads="1"/>
            </p:cNvSpPr>
            <p:nvPr/>
          </p:nvSpPr>
          <p:spPr bwMode="auto">
            <a:xfrm>
              <a:off x="3207" y="1076"/>
              <a:ext cx="1624" cy="642"/>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Consistent</a:t>
              </a:r>
            </a:p>
          </p:txBody>
        </p:sp>
        <p:cxnSp>
          <p:nvCxnSpPr>
            <p:cNvPr id="6155" name="AutoShape 6"/>
            <p:cNvCxnSpPr>
              <a:cxnSpLocks noChangeShapeType="1"/>
            </p:cNvCxnSpPr>
            <p:nvPr/>
          </p:nvCxnSpPr>
          <p:spPr bwMode="auto">
            <a:xfrm rot="5400000">
              <a:off x="3237" y="1371"/>
              <a:ext cx="433" cy="1147"/>
            </a:xfrm>
            <a:prstGeom prst="bentConnector3">
              <a:avLst>
                <a:gd name="adj1" fmla="val 44569"/>
              </a:avLst>
            </a:prstGeom>
            <a:noFill/>
            <a:ln w="28575">
              <a:solidFill>
                <a:schemeClr val="tx1"/>
              </a:solidFill>
              <a:miter lim="800000"/>
              <a:headEnd/>
              <a:tailEnd/>
            </a:ln>
          </p:spPr>
        </p:cxnSp>
        <p:sp>
          <p:nvSpPr>
            <p:cNvPr id="330760" name="AutoShape 8"/>
            <p:cNvSpPr>
              <a:spLocks noChangeArrowheads="1"/>
            </p:cNvSpPr>
            <p:nvPr/>
          </p:nvSpPr>
          <p:spPr bwMode="auto">
            <a:xfrm>
              <a:off x="4004" y="2472"/>
              <a:ext cx="1624" cy="642"/>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dirty="0">
                  <a:cs typeface="Times New Roman" pitchFamily="18" charset="0"/>
                </a:rPr>
                <a:t>Uniformly </a:t>
              </a:r>
            </a:p>
            <a:p>
              <a:pPr algn="ctr">
                <a:defRPr/>
              </a:pPr>
              <a:r>
                <a:rPr lang="en-US" b="1" dirty="0">
                  <a:cs typeface="Times New Roman" pitchFamily="18" charset="0"/>
                </a:rPr>
                <a:t>entered</a:t>
              </a:r>
            </a:p>
          </p:txBody>
        </p:sp>
        <p:cxnSp>
          <p:nvCxnSpPr>
            <p:cNvPr id="6157" name="AutoShape 9"/>
            <p:cNvCxnSpPr>
              <a:cxnSpLocks noChangeShapeType="1"/>
              <a:stCxn id="330760" idx="1"/>
              <a:endCxn id="330755" idx="2"/>
            </p:cNvCxnSpPr>
            <p:nvPr/>
          </p:nvCxnSpPr>
          <p:spPr bwMode="auto">
            <a:xfrm rot="10800000">
              <a:off x="3736" y="2530"/>
              <a:ext cx="259" cy="263"/>
            </a:xfrm>
            <a:prstGeom prst="bentConnector3">
              <a:avLst>
                <a:gd name="adj1" fmla="val 48264"/>
              </a:avLst>
            </a:prstGeom>
            <a:noFill/>
            <a:ln w="28575">
              <a:solidFill>
                <a:schemeClr val="tx1"/>
              </a:solidFill>
              <a:miter lim="800000"/>
              <a:headEnd/>
              <a:tailEnd/>
            </a:ln>
          </p:spPr>
        </p:cxnSp>
        <p:sp>
          <p:nvSpPr>
            <p:cNvPr id="330763" name="AutoShape 11"/>
            <p:cNvSpPr>
              <a:spLocks noChangeArrowheads="1"/>
            </p:cNvSpPr>
            <p:nvPr/>
          </p:nvSpPr>
          <p:spPr bwMode="auto">
            <a:xfrm>
              <a:off x="144" y="2470"/>
              <a:ext cx="1623" cy="643"/>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Arranged for</a:t>
              </a:r>
            </a:p>
            <a:p>
              <a:pPr algn="ctr">
                <a:defRPr/>
              </a:pPr>
              <a:r>
                <a:rPr lang="en-US" b="1">
                  <a:cs typeface="Times New Roman" pitchFamily="18" charset="0"/>
                </a:rPr>
                <a:t>simplification</a:t>
              </a:r>
            </a:p>
          </p:txBody>
        </p:sp>
        <p:cxnSp>
          <p:nvCxnSpPr>
            <p:cNvPr id="6159" name="AutoShape 12"/>
            <p:cNvCxnSpPr>
              <a:cxnSpLocks noChangeShapeType="1"/>
            </p:cNvCxnSpPr>
            <p:nvPr/>
          </p:nvCxnSpPr>
          <p:spPr bwMode="auto">
            <a:xfrm flipV="1">
              <a:off x="1767" y="2515"/>
              <a:ext cx="232" cy="262"/>
            </a:xfrm>
            <a:prstGeom prst="bentConnector3">
              <a:avLst>
                <a:gd name="adj1" fmla="val 47843"/>
              </a:avLst>
            </a:prstGeom>
            <a:noFill/>
            <a:ln w="28575">
              <a:solidFill>
                <a:schemeClr val="tx1"/>
              </a:solidFill>
              <a:miter lim="800000"/>
              <a:headEnd/>
              <a:tailEnd/>
            </a:ln>
          </p:spPr>
        </p:cxnSp>
        <p:sp>
          <p:nvSpPr>
            <p:cNvPr id="330766" name="AutoShape 14"/>
            <p:cNvSpPr>
              <a:spLocks noChangeArrowheads="1"/>
            </p:cNvSpPr>
            <p:nvPr/>
          </p:nvSpPr>
          <p:spPr bwMode="auto">
            <a:xfrm>
              <a:off x="2089" y="3273"/>
              <a:ext cx="1565" cy="643"/>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Complete</a:t>
              </a:r>
            </a:p>
          </p:txBody>
        </p:sp>
        <p:cxnSp>
          <p:nvCxnSpPr>
            <p:cNvPr id="6161" name="AutoShape 15"/>
            <p:cNvCxnSpPr>
              <a:cxnSpLocks noChangeShapeType="1"/>
            </p:cNvCxnSpPr>
            <p:nvPr/>
          </p:nvCxnSpPr>
          <p:spPr bwMode="auto">
            <a:xfrm>
              <a:off x="2871" y="2899"/>
              <a:ext cx="0" cy="365"/>
            </a:xfrm>
            <a:prstGeom prst="straightConnector1">
              <a:avLst/>
            </a:prstGeom>
            <a:noFill/>
            <a:ln w="28575">
              <a:solidFill>
                <a:schemeClr val="tx1"/>
              </a:solidFill>
              <a:round/>
              <a:headEnd/>
              <a:tailEnd/>
            </a:ln>
          </p:spPr>
        </p:cxnSp>
        <p:sp>
          <p:nvSpPr>
            <p:cNvPr id="330769" name="AutoShape 17"/>
            <p:cNvSpPr>
              <a:spLocks noChangeArrowheads="1"/>
            </p:cNvSpPr>
            <p:nvPr/>
          </p:nvSpPr>
          <p:spPr bwMode="auto">
            <a:xfrm>
              <a:off x="984" y="1056"/>
              <a:ext cx="1565" cy="643"/>
            </a:xfrm>
            <a:prstGeom prst="roundRect">
              <a:avLst>
                <a:gd name="adj" fmla="val 16667"/>
              </a:avLst>
            </a:prstGeom>
            <a:gradFill rotWithShape="1">
              <a:gsLst>
                <a:gs pos="0">
                  <a:srgbClr val="FFE15F">
                    <a:gamma/>
                    <a:shade val="46275"/>
                    <a:invGamma/>
                  </a:srgbClr>
                </a:gs>
                <a:gs pos="50000">
                  <a:srgbClr val="FFE15F"/>
                </a:gs>
                <a:gs pos="100000">
                  <a:srgbClr val="FFE15F">
                    <a:gamma/>
                    <a:shade val="46275"/>
                    <a:invGamma/>
                  </a:srgbClr>
                </a:gs>
              </a:gsLst>
              <a:lin ang="5400000" scaled="1"/>
            </a:gradFill>
            <a:ln w="28575" algn="ctr">
              <a:solidFill>
                <a:schemeClr val="tx1"/>
              </a:solidFill>
              <a:round/>
              <a:headEnd/>
              <a:tailEnd/>
            </a:ln>
            <a:effectLst>
              <a:outerShdw dist="107763" dir="2700000" algn="ctr" rotWithShape="0">
                <a:schemeClr val="accent2">
                  <a:alpha val="50000"/>
                </a:schemeClr>
              </a:outerShdw>
            </a:effectLst>
          </p:spPr>
          <p:txBody>
            <a:bodyPr wrap="none" anchor="ctr"/>
            <a:lstStyle/>
            <a:p>
              <a:pPr algn="ctr">
                <a:defRPr/>
              </a:pPr>
              <a:r>
                <a:rPr lang="en-US" b="1">
                  <a:cs typeface="Times New Roman" pitchFamily="18" charset="0"/>
                </a:rPr>
                <a:t>Accurate</a:t>
              </a:r>
            </a:p>
          </p:txBody>
        </p:sp>
        <p:cxnSp>
          <p:nvCxnSpPr>
            <p:cNvPr id="6163" name="AutoShape 18"/>
            <p:cNvCxnSpPr>
              <a:cxnSpLocks noChangeShapeType="1"/>
            </p:cNvCxnSpPr>
            <p:nvPr/>
          </p:nvCxnSpPr>
          <p:spPr bwMode="auto">
            <a:xfrm rot="16200000" flipH="1">
              <a:off x="2094" y="1372"/>
              <a:ext cx="452" cy="1105"/>
            </a:xfrm>
            <a:prstGeom prst="bentConnector3">
              <a:avLst>
                <a:gd name="adj1" fmla="val 48894"/>
              </a:avLst>
            </a:prstGeom>
            <a:noFill/>
            <a:ln w="28575">
              <a:solidFill>
                <a:schemeClr val="tx1"/>
              </a:solidFill>
              <a:miter lim="800000"/>
              <a:headEnd/>
              <a:tailEnd/>
            </a:ln>
          </p:spPr>
        </p:cxnSp>
      </p:grpSp>
      <p:sp>
        <p:nvSpPr>
          <p:cNvPr id="6148" name="Rectangle 2"/>
          <p:cNvSpPr>
            <a:spLocks noGrp="1" noChangeArrowheads="1"/>
          </p:cNvSpPr>
          <p:nvPr>
            <p:ph type="title"/>
          </p:nvPr>
        </p:nvSpPr>
        <p:spPr>
          <a:xfrm>
            <a:off x="0" y="0"/>
            <a:ext cx="9144000" cy="1143000"/>
          </a:xfrm>
        </p:spPr>
        <p:txBody>
          <a:bodyPr>
            <a:normAutofit/>
          </a:bodyPr>
          <a:lstStyle/>
          <a:p>
            <a:pPr eaLnBrk="1" hangingPunct="1"/>
            <a:r>
              <a:rPr lang="en-US" sz="3200" b="1" dirty="0" smtClean="0"/>
              <a:t>Data Editing</a:t>
            </a:r>
          </a:p>
        </p:txBody>
      </p:sp>
    </p:spTree>
  </p:cSld>
  <p:clrMapOvr>
    <a:masterClrMapping/>
  </p:clrMapOvr>
  <p:transition>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0" y="0"/>
            <a:ext cx="9144000" cy="1143000"/>
          </a:xfrm>
        </p:spPr>
        <p:txBody>
          <a:bodyPr/>
          <a:lstStyle/>
          <a:p>
            <a:pPr eaLnBrk="1" hangingPunct="1"/>
            <a:r>
              <a:rPr lang="en-US" sz="4000" smtClean="0"/>
              <a:t>Field Editing</a:t>
            </a:r>
          </a:p>
        </p:txBody>
      </p:sp>
      <p:sp>
        <p:nvSpPr>
          <p:cNvPr id="7172" name="Rectangle 12"/>
          <p:cNvSpPr>
            <a:spLocks noChangeArrowheads="1"/>
          </p:cNvSpPr>
          <p:nvPr/>
        </p:nvSpPr>
        <p:spPr bwMode="auto">
          <a:xfrm>
            <a:off x="685800" y="1219200"/>
            <a:ext cx="7543800" cy="3477875"/>
          </a:xfrm>
          <a:prstGeom prst="rect">
            <a:avLst/>
          </a:prstGeom>
          <a:noFill/>
          <a:ln w="9525">
            <a:noFill/>
            <a:miter lim="800000"/>
            <a:headEnd/>
            <a:tailEnd/>
          </a:ln>
        </p:spPr>
        <p:txBody>
          <a:bodyPr wrap="square">
            <a:spAutoFit/>
          </a:bodyPr>
          <a:lstStyle/>
          <a:p>
            <a:pPr algn="ctr"/>
            <a:endParaRPr lang="en-US" sz="3200" dirty="0"/>
          </a:p>
          <a:p>
            <a:r>
              <a:rPr lang="en-US" sz="3200" b="1" dirty="0"/>
              <a:t>Field Editing Review</a:t>
            </a:r>
          </a:p>
          <a:p>
            <a:endParaRPr lang="en-US" sz="3200" b="1" dirty="0"/>
          </a:p>
          <a:p>
            <a:r>
              <a:rPr lang="en-US" sz="3200" b="1" dirty="0"/>
              <a:t>Entry Gaps </a:t>
            </a:r>
            <a:r>
              <a:rPr lang="en-US" sz="3200" b="1" dirty="0">
                <a:sym typeface="Wingdings" pitchFamily="2" charset="2"/>
              </a:rPr>
              <a:t></a:t>
            </a:r>
            <a:r>
              <a:rPr lang="en-US" sz="3200" b="1" dirty="0"/>
              <a:t> Callback</a:t>
            </a:r>
          </a:p>
          <a:p>
            <a:endParaRPr lang="en-US" sz="3200" b="1" dirty="0"/>
          </a:p>
          <a:p>
            <a:r>
              <a:rPr lang="en-US" sz="3200" b="1" dirty="0"/>
              <a:t>Validates </a:t>
            </a:r>
            <a:r>
              <a:rPr lang="en-US" sz="3200" b="1" dirty="0">
                <a:sym typeface="Wingdings" pitchFamily="2" charset="2"/>
              </a:rPr>
              <a:t></a:t>
            </a:r>
            <a:r>
              <a:rPr lang="en-US" sz="3200" b="1" dirty="0"/>
              <a:t> Re-interviewing</a:t>
            </a:r>
            <a:endParaRPr lang="en-US" sz="3200" dirty="0"/>
          </a:p>
          <a:p>
            <a:endParaRPr lang="en-US" sz="2800" dirty="0"/>
          </a:p>
        </p:txBody>
      </p:sp>
    </p:spTree>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981200" y="304800"/>
            <a:ext cx="4648200" cy="685800"/>
          </a:xfrm>
        </p:spPr>
        <p:txBody>
          <a:bodyPr>
            <a:normAutofit/>
          </a:bodyPr>
          <a:lstStyle/>
          <a:p>
            <a:pPr eaLnBrk="1" hangingPunct="1"/>
            <a:r>
              <a:rPr lang="en-US" sz="3200" b="1" dirty="0" smtClean="0"/>
              <a:t>Field Editing</a:t>
            </a:r>
          </a:p>
        </p:txBody>
      </p:sp>
      <p:sp>
        <p:nvSpPr>
          <p:cNvPr id="8196" name="Rectangle 12"/>
          <p:cNvSpPr>
            <a:spLocks noChangeArrowheads="1"/>
          </p:cNvSpPr>
          <p:nvPr/>
        </p:nvSpPr>
        <p:spPr bwMode="auto">
          <a:xfrm>
            <a:off x="457200" y="1219200"/>
            <a:ext cx="8229600" cy="4154984"/>
          </a:xfrm>
          <a:prstGeom prst="rect">
            <a:avLst/>
          </a:prstGeom>
          <a:noFill/>
          <a:ln w="9525">
            <a:noFill/>
            <a:miter lim="800000"/>
            <a:headEnd/>
            <a:tailEnd/>
          </a:ln>
        </p:spPr>
        <p:txBody>
          <a:bodyPr wrap="square">
            <a:spAutoFit/>
          </a:bodyPr>
          <a:lstStyle/>
          <a:p>
            <a:pPr algn="just"/>
            <a:r>
              <a:rPr lang="en-US" b="1" dirty="0" smtClean="0"/>
              <a:t>In </a:t>
            </a:r>
            <a:r>
              <a:rPr lang="en-US" b="1" dirty="0"/>
              <a:t>large projects, field editing review is a responsibility of the field supervisor</a:t>
            </a:r>
            <a:r>
              <a:rPr lang="en-US" b="1" dirty="0" smtClean="0"/>
              <a:t>.</a:t>
            </a:r>
          </a:p>
          <a:p>
            <a:pPr algn="just"/>
            <a:endParaRPr lang="en-US" b="1" dirty="0"/>
          </a:p>
          <a:p>
            <a:pPr algn="just"/>
            <a:r>
              <a:rPr lang="en-US" b="1" dirty="0" smtClean="0"/>
              <a:t>It </a:t>
            </a:r>
            <a:r>
              <a:rPr lang="en-US" b="1" dirty="0"/>
              <a:t>should be done soon after the data have been collected. During the stress of data collection, data collectors often use ad hoc abbreviations and special symbols. </a:t>
            </a:r>
            <a:endParaRPr lang="en-US" b="1" dirty="0" smtClean="0"/>
          </a:p>
          <a:p>
            <a:pPr algn="just"/>
            <a:endParaRPr lang="en-US" b="1" dirty="0"/>
          </a:p>
          <a:p>
            <a:pPr algn="just"/>
            <a:r>
              <a:rPr lang="en-US" b="1" dirty="0" smtClean="0"/>
              <a:t>If </a:t>
            </a:r>
            <a:r>
              <a:rPr lang="en-US" b="1" dirty="0"/>
              <a:t>the forms are not completed soon, the field interviewer may not recall what the respondent said. </a:t>
            </a:r>
            <a:endParaRPr lang="en-US" b="1" dirty="0" smtClean="0"/>
          </a:p>
          <a:p>
            <a:pPr algn="just"/>
            <a:endParaRPr lang="en-US" b="1" dirty="0"/>
          </a:p>
          <a:p>
            <a:pPr algn="just"/>
            <a:r>
              <a:rPr lang="en-US" b="1" dirty="0" smtClean="0"/>
              <a:t>Therefore</a:t>
            </a:r>
            <a:r>
              <a:rPr lang="en-US" b="1" dirty="0"/>
              <a:t>, reporting forms should be reviewed regularly. </a:t>
            </a:r>
          </a:p>
        </p:txBody>
      </p:sp>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1600200" y="228600"/>
            <a:ext cx="4953000" cy="762000"/>
          </a:xfrm>
        </p:spPr>
        <p:txBody>
          <a:bodyPr>
            <a:normAutofit/>
          </a:bodyPr>
          <a:lstStyle/>
          <a:p>
            <a:pPr eaLnBrk="1" hangingPunct="1"/>
            <a:r>
              <a:rPr lang="en-US" sz="3200" b="1" dirty="0" smtClean="0"/>
              <a:t>Field Editing</a:t>
            </a:r>
          </a:p>
        </p:txBody>
      </p:sp>
      <p:sp>
        <p:nvSpPr>
          <p:cNvPr id="9220" name="Rectangle 12"/>
          <p:cNvSpPr>
            <a:spLocks noChangeArrowheads="1"/>
          </p:cNvSpPr>
          <p:nvPr/>
        </p:nvSpPr>
        <p:spPr bwMode="auto">
          <a:xfrm>
            <a:off x="0" y="1219200"/>
            <a:ext cx="9144000" cy="2062103"/>
          </a:xfrm>
          <a:prstGeom prst="rect">
            <a:avLst/>
          </a:prstGeom>
          <a:noFill/>
          <a:ln w="9525">
            <a:noFill/>
            <a:miter lim="800000"/>
            <a:headEnd/>
            <a:tailEnd/>
          </a:ln>
        </p:spPr>
        <p:txBody>
          <a:bodyPr>
            <a:spAutoFit/>
          </a:bodyPr>
          <a:lstStyle/>
          <a:p>
            <a:pPr algn="ctr"/>
            <a:endParaRPr lang="en-US" sz="2800" dirty="0"/>
          </a:p>
          <a:p>
            <a:pPr algn="ctr"/>
            <a:r>
              <a:rPr lang="en-US" sz="2800" b="1" dirty="0"/>
              <a:t>Entry Gaps </a:t>
            </a:r>
            <a:r>
              <a:rPr lang="en-US" sz="2800" b="1" dirty="0">
                <a:sym typeface="Wingdings" pitchFamily="2" charset="2"/>
              </a:rPr>
              <a:t></a:t>
            </a:r>
            <a:r>
              <a:rPr lang="en-US" sz="2800" b="1" dirty="0"/>
              <a:t> Callback </a:t>
            </a:r>
          </a:p>
          <a:p>
            <a:pPr algn="ctr"/>
            <a:endParaRPr lang="en-US" b="1" dirty="0"/>
          </a:p>
          <a:p>
            <a:r>
              <a:rPr lang="en-US" b="1" dirty="0"/>
              <a:t>When entry gaps are present, a callback should be made rather than guessing what the respondent probably said. </a:t>
            </a:r>
          </a:p>
        </p:txBody>
      </p:sp>
    </p:spTree>
  </p:cSld>
  <p:clrMapOvr>
    <a:masterClrMapping/>
  </p:clrMapOvr>
  <p:transition>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0"/>
            <a:ext cx="9144000" cy="1143000"/>
          </a:xfrm>
        </p:spPr>
        <p:txBody>
          <a:bodyPr>
            <a:normAutofit/>
          </a:bodyPr>
          <a:lstStyle/>
          <a:p>
            <a:pPr eaLnBrk="1" hangingPunct="1"/>
            <a:r>
              <a:rPr lang="en-US" sz="3200" b="1" dirty="0" smtClean="0"/>
              <a:t>Field Editing </a:t>
            </a:r>
          </a:p>
        </p:txBody>
      </p:sp>
      <p:sp>
        <p:nvSpPr>
          <p:cNvPr id="10244" name="Rectangle 12"/>
          <p:cNvSpPr>
            <a:spLocks noChangeArrowheads="1"/>
          </p:cNvSpPr>
          <p:nvPr/>
        </p:nvSpPr>
        <p:spPr bwMode="auto">
          <a:xfrm>
            <a:off x="685800" y="1219200"/>
            <a:ext cx="7848600" cy="3231654"/>
          </a:xfrm>
          <a:prstGeom prst="rect">
            <a:avLst/>
          </a:prstGeom>
          <a:noFill/>
          <a:ln w="9525">
            <a:noFill/>
            <a:miter lim="800000"/>
            <a:headEnd/>
            <a:tailEnd/>
          </a:ln>
        </p:spPr>
        <p:txBody>
          <a:bodyPr wrap="square">
            <a:spAutoFit/>
          </a:bodyPr>
          <a:lstStyle/>
          <a:p>
            <a:pPr algn="ctr"/>
            <a:endParaRPr lang="en-US" sz="2800" dirty="0"/>
          </a:p>
          <a:p>
            <a:pPr algn="ctr"/>
            <a:r>
              <a:rPr lang="en-US" sz="2800" b="1" dirty="0"/>
              <a:t>Validates </a:t>
            </a:r>
            <a:r>
              <a:rPr lang="en-US" sz="2800" b="1" dirty="0">
                <a:sym typeface="Wingdings" pitchFamily="2" charset="2"/>
              </a:rPr>
              <a:t></a:t>
            </a:r>
            <a:r>
              <a:rPr lang="en-US" sz="2800" b="1" dirty="0"/>
              <a:t> Re-interviewing</a:t>
            </a:r>
            <a:r>
              <a:rPr lang="en-US" sz="2800" dirty="0"/>
              <a:t> </a:t>
            </a:r>
            <a:endParaRPr lang="en-US" sz="2800" b="1" dirty="0"/>
          </a:p>
          <a:p>
            <a:pPr algn="ctr"/>
            <a:endParaRPr lang="en-US" sz="2800" dirty="0"/>
          </a:p>
          <a:p>
            <a:pPr algn="just"/>
            <a:r>
              <a:rPr lang="en-US" b="1" dirty="0"/>
              <a:t>The field supervisor also validates field results by re-interviewing some percentage of the respondents on some questions to verify that they have participated. </a:t>
            </a:r>
            <a:endParaRPr lang="en-US" b="1" dirty="0" smtClean="0"/>
          </a:p>
          <a:p>
            <a:pPr algn="just"/>
            <a:endParaRPr lang="en-US" b="1" dirty="0"/>
          </a:p>
          <a:p>
            <a:pPr algn="just"/>
            <a:r>
              <a:rPr lang="en-US" b="1" dirty="0" smtClean="0"/>
              <a:t>Ten </a:t>
            </a:r>
            <a:r>
              <a:rPr lang="en-US" b="1" dirty="0"/>
              <a:t>percent is the typical amount used in data validation. </a:t>
            </a:r>
          </a:p>
        </p:txBody>
      </p:sp>
    </p:spTree>
  </p:cSld>
  <p:clrMapOvr>
    <a:masterClrMapping/>
  </p:clrMapOvr>
  <p:transition>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1905000" y="304800"/>
            <a:ext cx="4724400" cy="762000"/>
          </a:xfrm>
        </p:spPr>
        <p:txBody>
          <a:bodyPr>
            <a:normAutofit/>
          </a:bodyPr>
          <a:lstStyle/>
          <a:p>
            <a:pPr eaLnBrk="1" hangingPunct="1"/>
            <a:r>
              <a:rPr lang="en-US" sz="3200" b="1" dirty="0" smtClean="0"/>
              <a:t>Central Editing</a:t>
            </a:r>
          </a:p>
        </p:txBody>
      </p:sp>
      <p:sp>
        <p:nvSpPr>
          <p:cNvPr id="11268" name="Rectangle 17"/>
          <p:cNvSpPr>
            <a:spLocks noChangeArrowheads="1"/>
          </p:cNvSpPr>
          <p:nvPr/>
        </p:nvSpPr>
        <p:spPr bwMode="auto">
          <a:xfrm>
            <a:off x="609600" y="1219200"/>
            <a:ext cx="7924800" cy="4419600"/>
          </a:xfrm>
          <a:prstGeom prst="rect">
            <a:avLst/>
          </a:prstGeom>
          <a:noFill/>
          <a:ln w="9525">
            <a:noFill/>
            <a:miter lim="800000"/>
            <a:headEnd/>
            <a:tailEnd/>
          </a:ln>
        </p:spPr>
        <p:txBody>
          <a:bodyPr/>
          <a:lstStyle/>
          <a:p>
            <a:pPr algn="ctr"/>
            <a:endParaRPr lang="en-US" sz="2800" dirty="0"/>
          </a:p>
          <a:p>
            <a:pPr algn="ctr"/>
            <a:r>
              <a:rPr lang="en-US" sz="2800" b="1" dirty="0"/>
              <a:t>Scale of Study </a:t>
            </a:r>
            <a:r>
              <a:rPr lang="en-US" sz="2800" b="1" dirty="0">
                <a:sym typeface="Wingdings" pitchFamily="2" charset="2"/>
              </a:rPr>
              <a:t></a:t>
            </a:r>
            <a:r>
              <a:rPr lang="en-US" sz="2800" b="1" dirty="0"/>
              <a:t> Number of Editors</a:t>
            </a:r>
          </a:p>
          <a:p>
            <a:pPr algn="ctr"/>
            <a:endParaRPr lang="en-US" sz="2800" dirty="0"/>
          </a:p>
          <a:p>
            <a:pPr algn="just"/>
            <a:r>
              <a:rPr lang="en-US" b="1" dirty="0"/>
              <a:t>At this point, the data should get a thorough editing. </a:t>
            </a:r>
          </a:p>
          <a:p>
            <a:pPr algn="just"/>
            <a:endParaRPr lang="en-US" b="1" dirty="0"/>
          </a:p>
          <a:p>
            <a:pPr algn="just"/>
            <a:r>
              <a:rPr lang="en-US" b="1" dirty="0"/>
              <a:t>For a small study, a single editor will produce maximum consistency. </a:t>
            </a:r>
          </a:p>
          <a:p>
            <a:pPr algn="just"/>
            <a:endParaRPr lang="en-US" b="1" dirty="0"/>
          </a:p>
          <a:p>
            <a:pPr algn="just"/>
            <a:r>
              <a:rPr lang="en-US" b="1" dirty="0"/>
              <a:t>For large studies, editing tasks should be allocated by sections. </a:t>
            </a:r>
          </a:p>
          <a:p>
            <a:pPr algn="ctr"/>
            <a:endParaRPr lang="en-US" sz="2800" dirty="0"/>
          </a:p>
        </p:txBody>
      </p:sp>
    </p:spTree>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0" y="0"/>
            <a:ext cx="9144000" cy="1143000"/>
          </a:xfrm>
        </p:spPr>
        <p:txBody>
          <a:bodyPr/>
          <a:lstStyle/>
          <a:p>
            <a:pPr eaLnBrk="1" hangingPunct="1"/>
            <a:r>
              <a:rPr lang="en-US" sz="4000" smtClean="0"/>
              <a:t>Central Editing Cont.</a:t>
            </a:r>
          </a:p>
        </p:txBody>
      </p:sp>
      <p:sp>
        <p:nvSpPr>
          <p:cNvPr id="12292" name="Rectangle 17"/>
          <p:cNvSpPr>
            <a:spLocks noChangeArrowheads="1"/>
          </p:cNvSpPr>
          <p:nvPr/>
        </p:nvSpPr>
        <p:spPr bwMode="auto">
          <a:xfrm>
            <a:off x="762000" y="1219200"/>
            <a:ext cx="7772400" cy="5029200"/>
          </a:xfrm>
          <a:prstGeom prst="rect">
            <a:avLst/>
          </a:prstGeom>
          <a:noFill/>
          <a:ln w="9525">
            <a:noFill/>
            <a:miter lim="800000"/>
            <a:headEnd/>
            <a:tailEnd/>
          </a:ln>
        </p:spPr>
        <p:txBody>
          <a:bodyPr/>
          <a:lstStyle/>
          <a:p>
            <a:pPr algn="ctr"/>
            <a:endParaRPr lang="en-US" sz="2800" dirty="0"/>
          </a:p>
          <a:p>
            <a:pPr algn="ctr"/>
            <a:r>
              <a:rPr lang="en-US" sz="2800" b="1" dirty="0"/>
              <a:t>Wrong Entry </a:t>
            </a:r>
            <a:r>
              <a:rPr lang="en-US" sz="2800" b="1" dirty="0">
                <a:sym typeface="Wingdings" pitchFamily="2" charset="2"/>
              </a:rPr>
              <a:t></a:t>
            </a:r>
            <a:r>
              <a:rPr lang="en-US" sz="2800" b="1" dirty="0"/>
              <a:t> Replacements</a:t>
            </a:r>
          </a:p>
          <a:p>
            <a:pPr algn="ctr"/>
            <a:endParaRPr lang="en-US" sz="2800" dirty="0"/>
          </a:p>
          <a:p>
            <a:pPr algn="just"/>
            <a:r>
              <a:rPr lang="en-US" b="1" dirty="0"/>
              <a:t>Sometimes it is obvious that an entry is incorrect and the editor may be able to detect the proper answer by reviewing other information in the data set. </a:t>
            </a:r>
            <a:endParaRPr lang="en-US" b="1" dirty="0" smtClean="0"/>
          </a:p>
          <a:p>
            <a:pPr algn="just"/>
            <a:endParaRPr lang="en-US" b="1" dirty="0"/>
          </a:p>
          <a:p>
            <a:pPr algn="just"/>
            <a:r>
              <a:rPr lang="en-US" b="1" dirty="0" smtClean="0"/>
              <a:t>This </a:t>
            </a:r>
            <a:r>
              <a:rPr lang="en-US" b="1" dirty="0"/>
              <a:t>should only be done when the correct answer is obvious. </a:t>
            </a:r>
            <a:endParaRPr lang="en-US" b="1" dirty="0" smtClean="0"/>
          </a:p>
          <a:p>
            <a:pPr algn="just"/>
            <a:endParaRPr lang="en-US" b="1" dirty="0"/>
          </a:p>
          <a:p>
            <a:pPr algn="just"/>
            <a:r>
              <a:rPr lang="en-US" b="1" dirty="0" smtClean="0"/>
              <a:t>If </a:t>
            </a:r>
            <a:r>
              <a:rPr lang="en-US" b="1" dirty="0"/>
              <a:t>an answer given is inappropriate, the editor can replace it with a no answer or unknown. </a:t>
            </a:r>
          </a:p>
        </p:txBody>
      </p:sp>
    </p:spTree>
  </p:cSld>
  <p:clrMapOvr>
    <a:masterClrMapping/>
  </p:clrMapOvr>
  <p:transition>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2133600" y="304800"/>
            <a:ext cx="5029200" cy="762000"/>
          </a:xfrm>
        </p:spPr>
        <p:txBody>
          <a:bodyPr/>
          <a:lstStyle/>
          <a:p>
            <a:pPr eaLnBrk="1" hangingPunct="1"/>
            <a:r>
              <a:rPr lang="en-US" sz="3200" b="1" dirty="0" smtClean="0"/>
              <a:t>Central Editing</a:t>
            </a:r>
            <a:r>
              <a:rPr lang="en-US" sz="4000" dirty="0" smtClean="0"/>
              <a:t> </a:t>
            </a:r>
          </a:p>
        </p:txBody>
      </p:sp>
      <p:sp>
        <p:nvSpPr>
          <p:cNvPr id="13316" name="Rectangle 17"/>
          <p:cNvSpPr>
            <a:spLocks noChangeArrowheads="1"/>
          </p:cNvSpPr>
          <p:nvPr/>
        </p:nvSpPr>
        <p:spPr bwMode="auto">
          <a:xfrm>
            <a:off x="609600" y="1219200"/>
            <a:ext cx="7696200" cy="3352800"/>
          </a:xfrm>
          <a:prstGeom prst="rect">
            <a:avLst/>
          </a:prstGeom>
          <a:noFill/>
          <a:ln w="9525">
            <a:noFill/>
            <a:miter lim="800000"/>
            <a:headEnd/>
            <a:tailEnd/>
          </a:ln>
        </p:spPr>
        <p:txBody>
          <a:bodyPr/>
          <a:lstStyle/>
          <a:p>
            <a:pPr algn="ctr"/>
            <a:endParaRPr lang="en-US" sz="2800" dirty="0"/>
          </a:p>
          <a:p>
            <a:pPr algn="ctr"/>
            <a:r>
              <a:rPr lang="en-US" sz="2800" b="1" dirty="0"/>
              <a:t>Fakery </a:t>
            </a:r>
            <a:r>
              <a:rPr lang="en-US" sz="2800" b="1" dirty="0">
                <a:sym typeface="Wingdings" pitchFamily="2" charset="2"/>
              </a:rPr>
              <a:t></a:t>
            </a:r>
            <a:r>
              <a:rPr lang="en-US" sz="2800" b="1" dirty="0"/>
              <a:t> Open-ended Questions</a:t>
            </a:r>
          </a:p>
          <a:p>
            <a:pPr algn="ctr"/>
            <a:endParaRPr lang="en-US" sz="2800" dirty="0"/>
          </a:p>
          <a:p>
            <a:pPr algn="just"/>
            <a:r>
              <a:rPr lang="en-US" b="1" dirty="0"/>
              <a:t>The editor can also detect instances of armchair interviewing, fake interviews, during this phase. This is easiest to spot with open-ended questions</a:t>
            </a:r>
            <a:r>
              <a:rPr lang="en-US" sz="2800" dirty="0"/>
              <a:t>. </a:t>
            </a:r>
          </a:p>
        </p:txBody>
      </p:sp>
    </p:spTree>
  </p:cSld>
  <p:clrMapOvr>
    <a:masterClrMapping/>
  </p:clrMapOvr>
  <p:transition>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34851" name="AutoShape 3"/>
          <p:cNvSpPr>
            <a:spLocks noChangeArrowheads="1"/>
          </p:cNvSpPr>
          <p:nvPr/>
        </p:nvSpPr>
        <p:spPr bwMode="auto">
          <a:xfrm>
            <a:off x="901700" y="2057400"/>
            <a:ext cx="7251700" cy="517525"/>
          </a:xfrm>
          <a:prstGeom prst="roundRect">
            <a:avLst>
              <a:gd name="adj" fmla="val 16667"/>
            </a:avLst>
          </a:prstGeom>
          <a:ln w="28575" algn="ctr">
            <a:solidFill>
              <a:schemeClr val="tx1"/>
            </a:solidFill>
            <a:round/>
            <a:headEnd/>
            <a:tailEnd/>
          </a:ln>
        </p:spPr>
        <p:txBody>
          <a:bodyPr wrap="none" anchor="ctr"/>
          <a:lstStyle/>
          <a:p>
            <a:pPr algn="ctr"/>
            <a:r>
              <a:rPr lang="en-US" sz="2000" b="1">
                <a:cs typeface="Times New Roman" pitchFamily="18" charset="0"/>
              </a:rPr>
              <a:t>Be familiar with instructions given to interviewers and coders</a:t>
            </a:r>
          </a:p>
        </p:txBody>
      </p:sp>
      <p:sp>
        <p:nvSpPr>
          <p:cNvPr id="334852" name="AutoShape 4"/>
          <p:cNvSpPr>
            <a:spLocks noChangeArrowheads="1"/>
          </p:cNvSpPr>
          <p:nvPr/>
        </p:nvSpPr>
        <p:spPr bwMode="auto">
          <a:xfrm>
            <a:off x="871538" y="3005138"/>
            <a:ext cx="7251700" cy="517525"/>
          </a:xfrm>
          <a:prstGeom prst="roundRect">
            <a:avLst>
              <a:gd name="adj" fmla="val 16667"/>
            </a:avLst>
          </a:prstGeom>
          <a:noFill/>
          <a:ln w="28575" algn="ctr">
            <a:solidFill>
              <a:schemeClr val="tx1"/>
            </a:solidFill>
            <a:round/>
            <a:headEnd/>
            <a:tailEnd/>
          </a:ln>
          <a:effectLst/>
        </p:spPr>
        <p:txBody>
          <a:bodyPr wrap="none" anchor="ctr"/>
          <a:lstStyle/>
          <a:p>
            <a:pPr algn="ctr">
              <a:defRPr/>
            </a:pPr>
            <a:r>
              <a:rPr lang="en-US" sz="2000" b="1" dirty="0">
                <a:cs typeface="Times New Roman" pitchFamily="18" charset="0"/>
              </a:rPr>
              <a:t>Do not destroy the original entry</a:t>
            </a:r>
          </a:p>
        </p:txBody>
      </p:sp>
      <p:sp>
        <p:nvSpPr>
          <p:cNvPr id="334853" name="AutoShape 5"/>
          <p:cNvSpPr>
            <a:spLocks noChangeArrowheads="1"/>
          </p:cNvSpPr>
          <p:nvPr/>
        </p:nvSpPr>
        <p:spPr bwMode="auto">
          <a:xfrm>
            <a:off x="873125" y="4003675"/>
            <a:ext cx="7250113" cy="528638"/>
          </a:xfrm>
          <a:prstGeom prst="roundRect">
            <a:avLst>
              <a:gd name="adj" fmla="val 16667"/>
            </a:avLst>
          </a:prstGeom>
          <a:noFill/>
          <a:ln w="28575" algn="ctr">
            <a:solidFill>
              <a:schemeClr val="tx1"/>
            </a:solidFill>
            <a:round/>
            <a:headEnd/>
            <a:tailEnd/>
          </a:ln>
          <a:effectLst/>
        </p:spPr>
        <p:txBody>
          <a:bodyPr wrap="none" anchor="ctr"/>
          <a:lstStyle/>
          <a:p>
            <a:pPr algn="ctr">
              <a:defRPr/>
            </a:pPr>
            <a:r>
              <a:rPr lang="en-US" sz="2000" b="1" dirty="0">
                <a:cs typeface="Times New Roman" pitchFamily="18" charset="0"/>
              </a:rPr>
              <a:t>Make all editing entries identifiable and in standardized form</a:t>
            </a:r>
          </a:p>
        </p:txBody>
      </p:sp>
      <p:sp>
        <p:nvSpPr>
          <p:cNvPr id="334854" name="AutoShape 6"/>
          <p:cNvSpPr>
            <a:spLocks noChangeArrowheads="1"/>
          </p:cNvSpPr>
          <p:nvPr/>
        </p:nvSpPr>
        <p:spPr bwMode="auto">
          <a:xfrm>
            <a:off x="873125" y="5029200"/>
            <a:ext cx="7250113" cy="517525"/>
          </a:xfrm>
          <a:prstGeom prst="roundRect">
            <a:avLst>
              <a:gd name="adj" fmla="val 16667"/>
            </a:avLst>
          </a:prstGeom>
          <a:noFill/>
          <a:ln w="28575" algn="ctr">
            <a:solidFill>
              <a:schemeClr val="tx1"/>
            </a:solidFill>
            <a:round/>
            <a:headEnd/>
            <a:tailEnd/>
          </a:ln>
          <a:effectLst/>
        </p:spPr>
        <p:txBody>
          <a:bodyPr wrap="none" anchor="ctr"/>
          <a:lstStyle/>
          <a:p>
            <a:pPr algn="ctr">
              <a:defRPr/>
            </a:pPr>
            <a:r>
              <a:rPr lang="en-US" sz="2000" b="1" dirty="0">
                <a:cs typeface="Times New Roman" pitchFamily="18" charset="0"/>
              </a:rPr>
              <a:t>Initial all answers changed or supplied</a:t>
            </a:r>
          </a:p>
        </p:txBody>
      </p:sp>
      <p:cxnSp>
        <p:nvCxnSpPr>
          <p:cNvPr id="334855" name="AutoShape 7"/>
          <p:cNvCxnSpPr>
            <a:cxnSpLocks noChangeShapeType="1"/>
            <a:stCxn id="334851" idx="1"/>
            <a:endCxn id="334852" idx="1"/>
          </p:cNvCxnSpPr>
          <p:nvPr/>
        </p:nvCxnSpPr>
        <p:spPr bwMode="auto">
          <a:xfrm rot="10800000" flipV="1">
            <a:off x="871538" y="2316163"/>
            <a:ext cx="30162" cy="947737"/>
          </a:xfrm>
          <a:prstGeom prst="curvedConnector3">
            <a:avLst>
              <a:gd name="adj1" fmla="val 857907"/>
            </a:avLst>
          </a:prstGeom>
          <a:noFill/>
          <a:ln w="9525">
            <a:solidFill>
              <a:schemeClr val="tx1"/>
            </a:solidFill>
            <a:round/>
            <a:headEnd/>
            <a:tailEnd type="triangle" w="med" len="med"/>
          </a:ln>
        </p:spPr>
      </p:cxnSp>
      <p:cxnSp>
        <p:nvCxnSpPr>
          <p:cNvPr id="334856" name="AutoShape 8"/>
          <p:cNvCxnSpPr>
            <a:cxnSpLocks noChangeShapeType="1"/>
            <a:stCxn id="334852" idx="1"/>
            <a:endCxn id="334853" idx="1"/>
          </p:cNvCxnSpPr>
          <p:nvPr/>
        </p:nvCxnSpPr>
        <p:spPr bwMode="auto">
          <a:xfrm rot="10800000" flipH="1" flipV="1">
            <a:off x="871538" y="3263900"/>
            <a:ext cx="1587" cy="1003300"/>
          </a:xfrm>
          <a:prstGeom prst="curvedConnector3">
            <a:avLst>
              <a:gd name="adj1" fmla="val -14404542"/>
            </a:avLst>
          </a:prstGeom>
          <a:noFill/>
          <a:ln w="9525">
            <a:solidFill>
              <a:schemeClr val="tx1"/>
            </a:solidFill>
            <a:round/>
            <a:headEnd/>
            <a:tailEnd type="triangle" w="med" len="med"/>
          </a:ln>
        </p:spPr>
      </p:cxnSp>
      <p:cxnSp>
        <p:nvCxnSpPr>
          <p:cNvPr id="334857" name="AutoShape 9"/>
          <p:cNvCxnSpPr>
            <a:cxnSpLocks noChangeShapeType="1"/>
            <a:stCxn id="334853" idx="1"/>
            <a:endCxn id="334854" idx="1"/>
          </p:cNvCxnSpPr>
          <p:nvPr/>
        </p:nvCxnSpPr>
        <p:spPr bwMode="auto">
          <a:xfrm rot="10800000" flipV="1">
            <a:off x="873125" y="4267200"/>
            <a:ext cx="12700" cy="1020763"/>
          </a:xfrm>
          <a:prstGeom prst="curvedConnector3">
            <a:avLst>
              <a:gd name="adj1" fmla="val 1800000"/>
            </a:avLst>
          </a:prstGeom>
          <a:noFill/>
          <a:ln w="9525">
            <a:solidFill>
              <a:schemeClr val="tx1"/>
            </a:solidFill>
            <a:round/>
            <a:headEnd/>
            <a:tailEnd type="triangle" w="med" len="med"/>
          </a:ln>
        </p:spPr>
      </p:cxnSp>
      <p:sp>
        <p:nvSpPr>
          <p:cNvPr id="334858" name="AutoShape 10"/>
          <p:cNvSpPr>
            <a:spLocks noChangeArrowheads="1"/>
          </p:cNvSpPr>
          <p:nvPr/>
        </p:nvSpPr>
        <p:spPr bwMode="auto">
          <a:xfrm>
            <a:off x="874713" y="5959475"/>
            <a:ext cx="7248525" cy="517525"/>
          </a:xfrm>
          <a:prstGeom prst="roundRect">
            <a:avLst>
              <a:gd name="adj" fmla="val 16667"/>
            </a:avLst>
          </a:prstGeom>
          <a:noFill/>
          <a:ln w="28575" algn="ctr">
            <a:solidFill>
              <a:schemeClr val="tx1"/>
            </a:solidFill>
            <a:round/>
            <a:headEnd/>
            <a:tailEnd/>
          </a:ln>
          <a:effectLst/>
        </p:spPr>
        <p:txBody>
          <a:bodyPr wrap="none" anchor="ctr"/>
          <a:lstStyle/>
          <a:p>
            <a:pPr algn="ctr">
              <a:defRPr/>
            </a:pPr>
            <a:r>
              <a:rPr lang="en-US" sz="2000" b="1" dirty="0">
                <a:cs typeface="Times New Roman" pitchFamily="18" charset="0"/>
              </a:rPr>
              <a:t>Place initials and date of editing on each instrument completed</a:t>
            </a:r>
          </a:p>
        </p:txBody>
      </p:sp>
      <p:cxnSp>
        <p:nvCxnSpPr>
          <p:cNvPr id="334859" name="AutoShape 11"/>
          <p:cNvCxnSpPr>
            <a:cxnSpLocks noChangeShapeType="1"/>
            <a:stCxn id="334854" idx="1"/>
            <a:endCxn id="334858" idx="1"/>
          </p:cNvCxnSpPr>
          <p:nvPr/>
        </p:nvCxnSpPr>
        <p:spPr bwMode="auto">
          <a:xfrm rot="10800000" flipH="1" flipV="1">
            <a:off x="873125" y="5287963"/>
            <a:ext cx="1588" cy="930275"/>
          </a:xfrm>
          <a:prstGeom prst="curvedConnector3">
            <a:avLst>
              <a:gd name="adj1" fmla="val -14395468"/>
            </a:avLst>
          </a:prstGeom>
          <a:noFill/>
          <a:ln w="9525">
            <a:solidFill>
              <a:schemeClr val="tx1"/>
            </a:solidFill>
            <a:round/>
            <a:headEnd/>
            <a:tailEnd type="triangle" w="med" len="med"/>
          </a:ln>
        </p:spPr>
      </p:cxnSp>
      <p:sp>
        <p:nvSpPr>
          <p:cNvPr id="14348" name="Rectangle 2"/>
          <p:cNvSpPr>
            <a:spLocks noGrp="1" noChangeArrowheads="1"/>
          </p:cNvSpPr>
          <p:nvPr>
            <p:ph type="title"/>
          </p:nvPr>
        </p:nvSpPr>
        <p:spPr>
          <a:xfrm>
            <a:off x="2133600" y="228600"/>
            <a:ext cx="4800600" cy="762000"/>
          </a:xfrm>
        </p:spPr>
        <p:txBody>
          <a:bodyPr/>
          <a:lstStyle/>
          <a:p>
            <a:pPr eaLnBrk="1" hangingPunct="1"/>
            <a:r>
              <a:rPr lang="en-US" sz="3200" b="1" dirty="0" smtClean="0"/>
              <a:t>Central Editing</a:t>
            </a:r>
            <a:endParaRPr lang="en-US" sz="4000" dirty="0" smtClean="0"/>
          </a:p>
        </p:txBody>
      </p:sp>
      <p:sp>
        <p:nvSpPr>
          <p:cNvPr id="14349" name="Rectangle 15"/>
          <p:cNvSpPr>
            <a:spLocks noChangeArrowheads="1"/>
          </p:cNvSpPr>
          <p:nvPr/>
        </p:nvSpPr>
        <p:spPr bwMode="auto">
          <a:xfrm>
            <a:off x="0" y="1219200"/>
            <a:ext cx="9144000" cy="584200"/>
          </a:xfrm>
          <a:prstGeom prst="rect">
            <a:avLst/>
          </a:prstGeom>
          <a:noFill/>
          <a:ln w="9525">
            <a:noFill/>
            <a:miter lim="800000"/>
            <a:headEnd/>
            <a:tailEnd/>
          </a:ln>
        </p:spPr>
        <p:txBody>
          <a:bodyPr>
            <a:spAutoFit/>
          </a:bodyPr>
          <a:lstStyle/>
          <a:p>
            <a:pPr algn="ctr"/>
            <a:r>
              <a:rPr lang="en-US" sz="3200" b="1" dirty="0">
                <a:solidFill>
                  <a:schemeClr val="accent1">
                    <a:lumMod val="75000"/>
                  </a:schemeClr>
                </a:solidFill>
              </a:rPr>
              <a:t>Guidelines for Editors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4851"/>
                                        </p:tgtEl>
                                        <p:attrNameLst>
                                          <p:attrName>style.visibility</p:attrName>
                                        </p:attrNameLst>
                                      </p:cBhvr>
                                      <p:to>
                                        <p:strVal val="visible"/>
                                      </p:to>
                                    </p:set>
                                    <p:animEffect transition="in" filter="blinds(horizontal)">
                                      <p:cBhvr>
                                        <p:cTn id="7" dur="500"/>
                                        <p:tgtEl>
                                          <p:spTgt spid="33485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4855"/>
                                        </p:tgtEl>
                                        <p:attrNameLst>
                                          <p:attrName>style.visibility</p:attrName>
                                        </p:attrNameLst>
                                      </p:cBhvr>
                                      <p:to>
                                        <p:strVal val="visible"/>
                                      </p:to>
                                    </p:set>
                                    <p:animEffect transition="in" filter="blinds(horizontal)">
                                      <p:cBhvr>
                                        <p:cTn id="12" dur="500"/>
                                        <p:tgtEl>
                                          <p:spTgt spid="33485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34852"/>
                                        </p:tgtEl>
                                        <p:attrNameLst>
                                          <p:attrName>style.visibility</p:attrName>
                                        </p:attrNameLst>
                                      </p:cBhvr>
                                      <p:to>
                                        <p:strVal val="visible"/>
                                      </p:to>
                                    </p:set>
                                    <p:animEffect transition="in" filter="blinds(horizontal)">
                                      <p:cBhvr>
                                        <p:cTn id="15" dur="500"/>
                                        <p:tgtEl>
                                          <p:spTgt spid="33485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34856"/>
                                        </p:tgtEl>
                                        <p:attrNameLst>
                                          <p:attrName>style.visibility</p:attrName>
                                        </p:attrNameLst>
                                      </p:cBhvr>
                                      <p:to>
                                        <p:strVal val="visible"/>
                                      </p:to>
                                    </p:set>
                                    <p:animEffect transition="in" filter="blinds(horizontal)">
                                      <p:cBhvr>
                                        <p:cTn id="20" dur="500"/>
                                        <p:tgtEl>
                                          <p:spTgt spid="334856"/>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34853"/>
                                        </p:tgtEl>
                                        <p:attrNameLst>
                                          <p:attrName>style.visibility</p:attrName>
                                        </p:attrNameLst>
                                      </p:cBhvr>
                                      <p:to>
                                        <p:strVal val="visible"/>
                                      </p:to>
                                    </p:set>
                                    <p:animEffect transition="in" filter="blinds(horizontal)">
                                      <p:cBhvr>
                                        <p:cTn id="23" dur="500"/>
                                        <p:tgtEl>
                                          <p:spTgt spid="334853"/>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34857"/>
                                        </p:tgtEl>
                                        <p:attrNameLst>
                                          <p:attrName>style.visibility</p:attrName>
                                        </p:attrNameLst>
                                      </p:cBhvr>
                                      <p:to>
                                        <p:strVal val="visible"/>
                                      </p:to>
                                    </p:set>
                                    <p:animEffect transition="in" filter="blinds(horizontal)">
                                      <p:cBhvr>
                                        <p:cTn id="28" dur="500"/>
                                        <p:tgtEl>
                                          <p:spTgt spid="334857"/>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34854"/>
                                        </p:tgtEl>
                                        <p:attrNameLst>
                                          <p:attrName>style.visibility</p:attrName>
                                        </p:attrNameLst>
                                      </p:cBhvr>
                                      <p:to>
                                        <p:strVal val="visible"/>
                                      </p:to>
                                    </p:set>
                                    <p:animEffect transition="in" filter="blinds(horizontal)">
                                      <p:cBhvr>
                                        <p:cTn id="31" dur="500"/>
                                        <p:tgtEl>
                                          <p:spTgt spid="334854"/>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334859"/>
                                        </p:tgtEl>
                                        <p:attrNameLst>
                                          <p:attrName>style.visibility</p:attrName>
                                        </p:attrNameLst>
                                      </p:cBhvr>
                                      <p:to>
                                        <p:strVal val="visible"/>
                                      </p:to>
                                    </p:set>
                                    <p:animEffect transition="in" filter="blinds(horizontal)">
                                      <p:cBhvr>
                                        <p:cTn id="36" dur="500"/>
                                        <p:tgtEl>
                                          <p:spTgt spid="334859"/>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34858"/>
                                        </p:tgtEl>
                                        <p:attrNameLst>
                                          <p:attrName>style.visibility</p:attrName>
                                        </p:attrNameLst>
                                      </p:cBhvr>
                                      <p:to>
                                        <p:strVal val="visible"/>
                                      </p:to>
                                    </p:set>
                                    <p:animEffect transition="in" filter="blinds(horizontal)">
                                      <p:cBhvr>
                                        <p:cTn id="39" dur="500"/>
                                        <p:tgtEl>
                                          <p:spTgt spid="334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851" grpId="0" animBg="1"/>
      <p:bldP spid="334852" grpId="0" animBg="1"/>
      <p:bldP spid="334853" grpId="0" animBg="1"/>
      <p:bldP spid="334854" grpId="0" animBg="1"/>
      <p:bldP spid="33485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2362200" y="304800"/>
            <a:ext cx="3276600" cy="685800"/>
          </a:xfrm>
        </p:spPr>
        <p:txBody>
          <a:bodyPr>
            <a:normAutofit/>
          </a:bodyPr>
          <a:lstStyle/>
          <a:p>
            <a:pPr eaLnBrk="1" hangingPunct="1"/>
            <a:r>
              <a:rPr lang="en-US" sz="3200" b="1" dirty="0" smtClean="0"/>
              <a:t>Codebook</a:t>
            </a:r>
          </a:p>
        </p:txBody>
      </p:sp>
      <p:sp>
        <p:nvSpPr>
          <p:cNvPr id="15364" name="Rectangle 10"/>
          <p:cNvSpPr>
            <a:spLocks noChangeArrowheads="1"/>
          </p:cNvSpPr>
          <p:nvPr/>
        </p:nvSpPr>
        <p:spPr bwMode="auto">
          <a:xfrm>
            <a:off x="457200" y="1219200"/>
            <a:ext cx="8153400" cy="3785652"/>
          </a:xfrm>
          <a:prstGeom prst="rect">
            <a:avLst/>
          </a:prstGeom>
          <a:noFill/>
          <a:ln w="9525">
            <a:noFill/>
            <a:miter lim="800000"/>
            <a:headEnd/>
            <a:tailEnd/>
          </a:ln>
        </p:spPr>
        <p:txBody>
          <a:bodyPr wrap="square">
            <a:spAutoFit/>
          </a:bodyPr>
          <a:lstStyle/>
          <a:p>
            <a:pPr algn="just"/>
            <a:r>
              <a:rPr lang="en-US" b="1" dirty="0" smtClean="0"/>
              <a:t>Coding </a:t>
            </a:r>
            <a:r>
              <a:rPr lang="en-US" b="1" dirty="0"/>
              <a:t>involves assigning numbers or other symbols to answers so that the responses can be grouped into a limited number of categories. </a:t>
            </a:r>
            <a:endParaRPr lang="en-US" b="1" dirty="0" smtClean="0"/>
          </a:p>
          <a:p>
            <a:pPr algn="just"/>
            <a:endParaRPr lang="en-US" b="1" dirty="0"/>
          </a:p>
          <a:p>
            <a:pPr algn="just"/>
            <a:r>
              <a:rPr lang="en-US" b="1" dirty="0" smtClean="0"/>
              <a:t>In </a:t>
            </a:r>
            <a:r>
              <a:rPr lang="en-US" b="1" dirty="0"/>
              <a:t>coding, categories are the partitions of a data set of a given variable. For instance, if the variable is gender, the categories are male and female. </a:t>
            </a:r>
            <a:endParaRPr lang="en-US" b="1" dirty="0" smtClean="0"/>
          </a:p>
          <a:p>
            <a:pPr algn="just"/>
            <a:endParaRPr lang="en-US" b="1" dirty="0"/>
          </a:p>
          <a:p>
            <a:pPr algn="just"/>
            <a:r>
              <a:rPr lang="en-US" b="1" dirty="0" smtClean="0"/>
              <a:t>Categorization </a:t>
            </a:r>
            <a:r>
              <a:rPr lang="en-US" b="1" dirty="0"/>
              <a:t>is the process of using rules to partition a body of data. Both closed and open questions must be coded.</a:t>
            </a:r>
          </a:p>
        </p:txBody>
      </p:sp>
    </p:spTree>
  </p:cSld>
  <p:clrMapOvr>
    <a:masterClrMapping/>
  </p:clrMapOvr>
  <p:transition>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1901</TotalTime>
  <Words>865</Words>
  <Application>Microsoft Office PowerPoint</Application>
  <PresentationFormat>On-screen Show (4:3)</PresentationFormat>
  <Paragraphs>131</Paragraphs>
  <Slides>18</Slides>
  <Notes>11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Data Preparation and Description</vt:lpstr>
      <vt:lpstr>Recap </vt:lpstr>
      <vt:lpstr>Recap </vt:lpstr>
      <vt:lpstr>Recap </vt:lpstr>
      <vt:lpstr>Designing Diagrams and Tables</vt:lpstr>
      <vt:lpstr>Data Preparation and Description</vt:lpstr>
      <vt:lpstr>Data Preparation and Description</vt:lpstr>
      <vt:lpstr>Data Editing</vt:lpstr>
      <vt:lpstr>Data Editing</vt:lpstr>
      <vt:lpstr>Field Editing</vt:lpstr>
      <vt:lpstr>Field Editing</vt:lpstr>
      <vt:lpstr>Field Editing</vt:lpstr>
      <vt:lpstr>Field Editing </vt:lpstr>
      <vt:lpstr>Central Editing</vt:lpstr>
      <vt:lpstr>Central Editing Cont.</vt:lpstr>
      <vt:lpstr>Central Editing </vt:lpstr>
      <vt:lpstr>Central Editing</vt:lpstr>
      <vt:lpstr>Codebook</vt:lpstr>
    </vt:vector>
  </TitlesOfParts>
  <Company>Allama Iqbal Open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Zahid Iqbal</dc:creator>
  <cp:lastModifiedBy>NTS</cp:lastModifiedBy>
  <cp:revision>115</cp:revision>
  <dcterms:created xsi:type="dcterms:W3CDTF">2003-08-29T18:02:52Z</dcterms:created>
  <dcterms:modified xsi:type="dcterms:W3CDTF">2013-06-03T05:29:00Z</dcterms:modified>
</cp:coreProperties>
</file>