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8" r:id="rId4"/>
    <p:sldId id="269" r:id="rId5"/>
    <p:sldId id="271" r:id="rId6"/>
    <p:sldId id="270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Faisal%20Abbas\Desktop\Faisal_Abbas\Academic%20_Folder\Data_Folder\DATA%20PHD_Secondary\SBP_Data_Pak(1947-2004)%20EXCEL\1.National_Income_Sav&amp;Inv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aisal%20Abbas\Desktop\Faisal_Abbas\Academic%20_Folder\Publication_Folder\Book_Chapters_2012\JMI_PAk_Remit_Book_2012\Remit_Paki_WriteUp_March_2012\Remit_Data_Paki_ME_72-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1"/>
          <c:order val="1"/>
          <c:tx>
            <c:strRef>
              <c:f>'[Remit_Data_Paki_ME_72-09.xlsx]Sheet2'!$C$1</c:f>
              <c:strCache>
                <c:ptCount val="1"/>
                <c:pt idx="0">
                  <c:v>WE Remit (Total)</c:v>
                </c:pt>
              </c:strCache>
            </c:strRef>
          </c:tx>
          <c:marker>
            <c:symbol val="none"/>
          </c:marker>
          <c:cat>
            <c:numRef>
              <c:f>'[Remit_Data_Paki_ME_72-09.xlsx]Sheet2'!$A$2:$A$40</c:f>
              <c:numCache>
                <c:formatCode>General</c:formatCode>
                <c:ptCount val="39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  <c:pt idx="30">
                  <c:v>2003</c:v>
                </c:pt>
                <c:pt idx="31">
                  <c:v>2004</c:v>
                </c:pt>
                <c:pt idx="32">
                  <c:v>2005</c:v>
                </c:pt>
                <c:pt idx="33">
                  <c:v>2006</c:v>
                </c:pt>
                <c:pt idx="34">
                  <c:v>2007</c:v>
                </c:pt>
                <c:pt idx="35">
                  <c:v>2008</c:v>
                </c:pt>
                <c:pt idx="36">
                  <c:v>2009</c:v>
                </c:pt>
                <c:pt idx="37">
                  <c:v>2010</c:v>
                </c:pt>
                <c:pt idx="38">
                  <c:v>2011</c:v>
                </c:pt>
              </c:numCache>
            </c:numRef>
          </c:cat>
          <c:val>
            <c:numRef>
              <c:f>'[Remit_Data_Paki_ME_72-09.xlsx]Sheet2'!$C$2:$C$40</c:f>
              <c:numCache>
                <c:formatCode>General</c:formatCode>
                <c:ptCount val="39"/>
                <c:pt idx="0">
                  <c:v>34.740000000000009</c:v>
                </c:pt>
                <c:pt idx="1">
                  <c:v>54.44</c:v>
                </c:pt>
                <c:pt idx="2">
                  <c:v>83.63</c:v>
                </c:pt>
                <c:pt idx="3">
                  <c:v>214.05</c:v>
                </c:pt>
                <c:pt idx="4">
                  <c:v>437.19999999999993</c:v>
                </c:pt>
                <c:pt idx="5">
                  <c:v>938.38999999999976</c:v>
                </c:pt>
                <c:pt idx="6">
                  <c:v>1100.9100000000001</c:v>
                </c:pt>
                <c:pt idx="7">
                  <c:v>1361.4500000000003</c:v>
                </c:pt>
                <c:pt idx="8">
                  <c:v>1610.44</c:v>
                </c:pt>
                <c:pt idx="9">
                  <c:v>1848.58</c:v>
                </c:pt>
                <c:pt idx="10">
                  <c:v>2408.44</c:v>
                </c:pt>
                <c:pt idx="11">
                  <c:v>2344.2800000000007</c:v>
                </c:pt>
                <c:pt idx="12">
                  <c:v>2069.29</c:v>
                </c:pt>
                <c:pt idx="13">
                  <c:v>2021.51</c:v>
                </c:pt>
                <c:pt idx="14">
                  <c:v>1659.3</c:v>
                </c:pt>
                <c:pt idx="15">
                  <c:v>1418.51</c:v>
                </c:pt>
                <c:pt idx="16">
                  <c:v>1356.51</c:v>
                </c:pt>
                <c:pt idx="17">
                  <c:v>1322.5600000000002</c:v>
                </c:pt>
                <c:pt idx="18" formatCode="0.00">
                  <c:v>1005.5700000000005</c:v>
                </c:pt>
                <c:pt idx="19" formatCode="0.00">
                  <c:v>766.43999999999949</c:v>
                </c:pt>
                <c:pt idx="20" formatCode="0.00">
                  <c:v>771.92</c:v>
                </c:pt>
                <c:pt idx="21" formatCode="0.00">
                  <c:v>718.23</c:v>
                </c:pt>
                <c:pt idx="22" formatCode="0.00">
                  <c:v>891.8900000000001</c:v>
                </c:pt>
                <c:pt idx="23" formatCode="0.00">
                  <c:v>819.52000000000021</c:v>
                </c:pt>
                <c:pt idx="24" formatCode="0.00">
                  <c:v>702.65</c:v>
                </c:pt>
                <c:pt idx="25" formatCode="0.00">
                  <c:v>840.39</c:v>
                </c:pt>
                <c:pt idx="26" formatCode="0.00">
                  <c:v>639.10000000000014</c:v>
                </c:pt>
                <c:pt idx="27" formatCode="0.00">
                  <c:v>681.31</c:v>
                </c:pt>
                <c:pt idx="28" formatCode="0.00">
                  <c:v>693.19</c:v>
                </c:pt>
                <c:pt idx="29" formatCode="0.00">
                  <c:v>1069.8699999999999</c:v>
                </c:pt>
                <c:pt idx="30" formatCode="0.00">
                  <c:v>1890.84</c:v>
                </c:pt>
                <c:pt idx="31" formatCode="0.00">
                  <c:v>1613.85</c:v>
                </c:pt>
                <c:pt idx="32" formatCode="0.00">
                  <c:v>1850.94</c:v>
                </c:pt>
                <c:pt idx="33" formatCode="0.00">
                  <c:v>2061.9</c:v>
                </c:pt>
                <c:pt idx="34" formatCode="0.00">
                  <c:v>2645.7500000000005</c:v>
                </c:pt>
                <c:pt idx="35" formatCode="0.00">
                  <c:v>3323.3300000000022</c:v>
                </c:pt>
                <c:pt idx="36" formatCode="0.00">
                  <c:v>4449.87</c:v>
                </c:pt>
                <c:pt idx="37" formatCode="0.00">
                  <c:v>5191.9800000000005</c:v>
                </c:pt>
                <c:pt idx="38" formatCode="0.00">
                  <c:v>6569.9900000000016</c:v>
                </c:pt>
              </c:numCache>
            </c:numRef>
          </c:val>
        </c:ser>
        <c:marker val="1"/>
        <c:axId val="76763904"/>
        <c:axId val="76765824"/>
      </c:lineChart>
      <c:lineChart>
        <c:grouping val="standard"/>
        <c:ser>
          <c:idx val="0"/>
          <c:order val="0"/>
          <c:tx>
            <c:strRef>
              <c:f>'[Remit_Data_Paki_ME_72-09.xlsx]Sheet2'!$B$1</c:f>
              <c:strCache>
                <c:ptCount val="1"/>
                <c:pt idx="0">
                  <c:v>GDPGrowth% (Factor Cost)</c:v>
                </c:pt>
              </c:strCache>
            </c:strRef>
          </c:tx>
          <c:marker>
            <c:symbol val="none"/>
          </c:marker>
          <c:cat>
            <c:numRef>
              <c:f>'[Remit_Data_Paki_ME_72-09.xlsx]Sheet2'!$A$2:$A$40</c:f>
              <c:numCache>
                <c:formatCode>General</c:formatCode>
                <c:ptCount val="39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  <c:pt idx="30">
                  <c:v>2003</c:v>
                </c:pt>
                <c:pt idx="31">
                  <c:v>2004</c:v>
                </c:pt>
                <c:pt idx="32">
                  <c:v>2005</c:v>
                </c:pt>
                <c:pt idx="33">
                  <c:v>2006</c:v>
                </c:pt>
                <c:pt idx="34">
                  <c:v>2007</c:v>
                </c:pt>
                <c:pt idx="35">
                  <c:v>2008</c:v>
                </c:pt>
                <c:pt idx="36">
                  <c:v>2009</c:v>
                </c:pt>
                <c:pt idx="37">
                  <c:v>2010</c:v>
                </c:pt>
                <c:pt idx="38">
                  <c:v>2011</c:v>
                </c:pt>
              </c:numCache>
            </c:numRef>
          </c:cat>
          <c:val>
            <c:numRef>
              <c:f>'[Remit_Data_Paki_ME_72-09.xlsx]Sheet2'!$B$2:$B$40</c:f>
              <c:numCache>
                <c:formatCode>General</c:formatCode>
                <c:ptCount val="39"/>
                <c:pt idx="0">
                  <c:v>6.8</c:v>
                </c:pt>
                <c:pt idx="1">
                  <c:v>7.5</c:v>
                </c:pt>
                <c:pt idx="2">
                  <c:v>3.9</c:v>
                </c:pt>
                <c:pt idx="3">
                  <c:v>3.3</c:v>
                </c:pt>
                <c:pt idx="4">
                  <c:v>2.8</c:v>
                </c:pt>
                <c:pt idx="5">
                  <c:v>7.7</c:v>
                </c:pt>
                <c:pt idx="6">
                  <c:v>5.5</c:v>
                </c:pt>
                <c:pt idx="7">
                  <c:v>7.3</c:v>
                </c:pt>
                <c:pt idx="8">
                  <c:v>6.4</c:v>
                </c:pt>
                <c:pt idx="9">
                  <c:v>7.6</c:v>
                </c:pt>
                <c:pt idx="10">
                  <c:v>6.8</c:v>
                </c:pt>
                <c:pt idx="11">
                  <c:v>4</c:v>
                </c:pt>
                <c:pt idx="12">
                  <c:v>8.7000000000000011</c:v>
                </c:pt>
                <c:pt idx="13">
                  <c:v>6.4</c:v>
                </c:pt>
                <c:pt idx="14">
                  <c:v>5.8</c:v>
                </c:pt>
                <c:pt idx="15">
                  <c:v>6.4</c:v>
                </c:pt>
                <c:pt idx="16">
                  <c:v>4.8</c:v>
                </c:pt>
                <c:pt idx="17">
                  <c:v>4.5999999999999996</c:v>
                </c:pt>
                <c:pt idx="18">
                  <c:v>5.6</c:v>
                </c:pt>
                <c:pt idx="19">
                  <c:v>7.7</c:v>
                </c:pt>
                <c:pt idx="20">
                  <c:v>2.2999999999999998</c:v>
                </c:pt>
                <c:pt idx="21">
                  <c:v>4.5</c:v>
                </c:pt>
                <c:pt idx="22">
                  <c:v>4.0999999999999996</c:v>
                </c:pt>
                <c:pt idx="23">
                  <c:v>6.6</c:v>
                </c:pt>
                <c:pt idx="24">
                  <c:v>1.7</c:v>
                </c:pt>
                <c:pt idx="25">
                  <c:v>3.5</c:v>
                </c:pt>
                <c:pt idx="26">
                  <c:v>4.2</c:v>
                </c:pt>
                <c:pt idx="27">
                  <c:v>3.9</c:v>
                </c:pt>
                <c:pt idx="28">
                  <c:v>1.8</c:v>
                </c:pt>
                <c:pt idx="29">
                  <c:v>3.1</c:v>
                </c:pt>
                <c:pt idx="30">
                  <c:v>4.8</c:v>
                </c:pt>
                <c:pt idx="31">
                  <c:v>7.5</c:v>
                </c:pt>
                <c:pt idx="32">
                  <c:v>9</c:v>
                </c:pt>
                <c:pt idx="33">
                  <c:v>5.8</c:v>
                </c:pt>
                <c:pt idx="34">
                  <c:v>6.8</c:v>
                </c:pt>
                <c:pt idx="35">
                  <c:v>3.7</c:v>
                </c:pt>
                <c:pt idx="36">
                  <c:v>1.7</c:v>
                </c:pt>
                <c:pt idx="37">
                  <c:v>3.1</c:v>
                </c:pt>
                <c:pt idx="38">
                  <c:v>3</c:v>
                </c:pt>
              </c:numCache>
            </c:numRef>
          </c:val>
        </c:ser>
        <c:marker val="1"/>
        <c:axId val="76790400"/>
        <c:axId val="76788480"/>
      </c:lineChart>
      <c:catAx>
        <c:axId val="767639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Years </a:t>
                </a:r>
              </a:p>
            </c:rich>
          </c:tx>
          <c:layout/>
        </c:title>
        <c:numFmt formatCode="General" sourceLinked="1"/>
        <c:tickLblPos val="nextTo"/>
        <c:crossAx val="76765824"/>
        <c:crosses val="autoZero"/>
        <c:auto val="1"/>
        <c:lblAlgn val="ctr"/>
        <c:lblOffset val="100"/>
      </c:catAx>
      <c:valAx>
        <c:axId val="767658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Remittances in US Dollar Million</a:t>
                </a:r>
              </a:p>
            </c:rich>
          </c:tx>
          <c:layout/>
        </c:title>
        <c:numFmt formatCode="General" sourceLinked="1"/>
        <c:tickLblPos val="nextTo"/>
        <c:crossAx val="76763904"/>
        <c:crosses val="autoZero"/>
        <c:crossBetween val="between"/>
      </c:valAx>
      <c:valAx>
        <c:axId val="76788480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GDP Grwoth in Percentage</a:t>
                </a:r>
              </a:p>
            </c:rich>
          </c:tx>
          <c:layout/>
        </c:title>
        <c:numFmt formatCode="General" sourceLinked="1"/>
        <c:tickLblPos val="nextTo"/>
        <c:crossAx val="76790400"/>
        <c:crosses val="max"/>
        <c:crossBetween val="between"/>
      </c:valAx>
      <c:catAx>
        <c:axId val="76790400"/>
        <c:scaling>
          <c:orientation val="minMax"/>
        </c:scaling>
        <c:delete val="1"/>
        <c:axPos val="b"/>
        <c:numFmt formatCode="General" sourceLinked="1"/>
        <c:tickLblPos val="none"/>
        <c:crossAx val="76788480"/>
        <c:crosses val="autoZero"/>
        <c:auto val="1"/>
        <c:lblAlgn val="ctr"/>
        <c:lblOffset val="100"/>
      </c:catAx>
    </c:plotArea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'us $ million'!$B$1</c:f>
              <c:strCache>
                <c:ptCount val="1"/>
                <c:pt idx="0">
                  <c:v>West Asia</c:v>
                </c:pt>
              </c:strCache>
            </c:strRef>
          </c:tx>
          <c:marker>
            <c:symbol val="none"/>
          </c:marker>
          <c:cat>
            <c:numRef>
              <c:f>'us $ million'!$A$2:$A$40</c:f>
              <c:numCache>
                <c:formatCode>General</c:formatCode>
                <c:ptCount val="39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  <c:pt idx="30">
                  <c:v>2003</c:v>
                </c:pt>
                <c:pt idx="31">
                  <c:v>2004</c:v>
                </c:pt>
                <c:pt idx="32">
                  <c:v>2005</c:v>
                </c:pt>
                <c:pt idx="33">
                  <c:v>2006</c:v>
                </c:pt>
                <c:pt idx="34">
                  <c:v>2007</c:v>
                </c:pt>
                <c:pt idx="35">
                  <c:v>2008</c:v>
                </c:pt>
                <c:pt idx="36">
                  <c:v>2009</c:v>
                </c:pt>
                <c:pt idx="37">
                  <c:v>2010</c:v>
                </c:pt>
                <c:pt idx="38">
                  <c:v>2011</c:v>
                </c:pt>
              </c:numCache>
            </c:numRef>
          </c:cat>
          <c:val>
            <c:numRef>
              <c:f>'us $ million'!$B$2:$B$40</c:f>
              <c:numCache>
                <c:formatCode>General</c:formatCode>
                <c:ptCount val="39"/>
                <c:pt idx="0">
                  <c:v>34.740000000000009</c:v>
                </c:pt>
                <c:pt idx="1">
                  <c:v>54.44</c:v>
                </c:pt>
                <c:pt idx="2">
                  <c:v>83.63</c:v>
                </c:pt>
                <c:pt idx="3">
                  <c:v>214.05</c:v>
                </c:pt>
                <c:pt idx="4">
                  <c:v>437.19999999999993</c:v>
                </c:pt>
                <c:pt idx="5">
                  <c:v>938.38999999999976</c:v>
                </c:pt>
                <c:pt idx="6">
                  <c:v>1100.9100000000001</c:v>
                </c:pt>
                <c:pt idx="7">
                  <c:v>1361.4500000000003</c:v>
                </c:pt>
                <c:pt idx="8">
                  <c:v>1610.44</c:v>
                </c:pt>
                <c:pt idx="9">
                  <c:v>1848.58</c:v>
                </c:pt>
                <c:pt idx="10">
                  <c:v>2408.44</c:v>
                </c:pt>
                <c:pt idx="11">
                  <c:v>2344.2800000000007</c:v>
                </c:pt>
                <c:pt idx="12">
                  <c:v>2069.29</c:v>
                </c:pt>
                <c:pt idx="13">
                  <c:v>2021.51</c:v>
                </c:pt>
                <c:pt idx="14">
                  <c:v>1659.3</c:v>
                </c:pt>
                <c:pt idx="15">
                  <c:v>1418.51</c:v>
                </c:pt>
                <c:pt idx="16">
                  <c:v>1356.51</c:v>
                </c:pt>
                <c:pt idx="17">
                  <c:v>1322.5600000000002</c:v>
                </c:pt>
                <c:pt idx="18" formatCode="0.00">
                  <c:v>1005.5700000000005</c:v>
                </c:pt>
                <c:pt idx="19" formatCode="0.00">
                  <c:v>766.43999999999949</c:v>
                </c:pt>
                <c:pt idx="20" formatCode="0.00">
                  <c:v>771.92</c:v>
                </c:pt>
                <c:pt idx="21" formatCode="0.00">
                  <c:v>718.23</c:v>
                </c:pt>
                <c:pt idx="22" formatCode="0.00">
                  <c:v>891.8900000000001</c:v>
                </c:pt>
                <c:pt idx="23" formatCode="0.00">
                  <c:v>819.52000000000021</c:v>
                </c:pt>
                <c:pt idx="24" formatCode="0.00">
                  <c:v>702.65</c:v>
                </c:pt>
                <c:pt idx="25" formatCode="0.00">
                  <c:v>840.39</c:v>
                </c:pt>
                <c:pt idx="26" formatCode="0.00">
                  <c:v>639.10000000000014</c:v>
                </c:pt>
                <c:pt idx="27" formatCode="0.00">
                  <c:v>681.31</c:v>
                </c:pt>
                <c:pt idx="28" formatCode="0.00">
                  <c:v>693.19</c:v>
                </c:pt>
                <c:pt idx="29" formatCode="0.00">
                  <c:v>1069.8699999999999</c:v>
                </c:pt>
                <c:pt idx="30" formatCode="0.00">
                  <c:v>1890.84</c:v>
                </c:pt>
                <c:pt idx="31" formatCode="0.00">
                  <c:v>1613.85</c:v>
                </c:pt>
                <c:pt idx="32" formatCode="0.00">
                  <c:v>1850.94</c:v>
                </c:pt>
                <c:pt idx="33" formatCode="0.00">
                  <c:v>2061.9</c:v>
                </c:pt>
                <c:pt idx="34" formatCode="0.00">
                  <c:v>2645.7500000000005</c:v>
                </c:pt>
                <c:pt idx="35" formatCode="0.00">
                  <c:v>3323.3300000000022</c:v>
                </c:pt>
                <c:pt idx="36" formatCode="0.00">
                  <c:v>4449.87</c:v>
                </c:pt>
                <c:pt idx="37" formatCode="0.00">
                  <c:v>5191.9800000000005</c:v>
                </c:pt>
                <c:pt idx="38" formatCode="0.00">
                  <c:v>6569.9900000000016</c:v>
                </c:pt>
              </c:numCache>
            </c:numRef>
          </c:val>
        </c:ser>
        <c:ser>
          <c:idx val="1"/>
          <c:order val="1"/>
          <c:tx>
            <c:strRef>
              <c:f>'us $ million'!$L$1</c:f>
              <c:strCache>
                <c:ptCount val="1"/>
                <c:pt idx="0">
                  <c:v>USA</c:v>
                </c:pt>
              </c:strCache>
            </c:strRef>
          </c:tx>
          <c:marker>
            <c:symbol val="none"/>
          </c:marker>
          <c:cat>
            <c:numRef>
              <c:f>'us $ million'!$A$2:$A$40</c:f>
              <c:numCache>
                <c:formatCode>General</c:formatCode>
                <c:ptCount val="39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  <c:pt idx="30">
                  <c:v>2003</c:v>
                </c:pt>
                <c:pt idx="31">
                  <c:v>2004</c:v>
                </c:pt>
                <c:pt idx="32">
                  <c:v>2005</c:v>
                </c:pt>
                <c:pt idx="33">
                  <c:v>2006</c:v>
                </c:pt>
                <c:pt idx="34">
                  <c:v>2007</c:v>
                </c:pt>
                <c:pt idx="35">
                  <c:v>2008</c:v>
                </c:pt>
                <c:pt idx="36">
                  <c:v>2009</c:v>
                </c:pt>
                <c:pt idx="37">
                  <c:v>2010</c:v>
                </c:pt>
                <c:pt idx="38">
                  <c:v>2011</c:v>
                </c:pt>
              </c:numCache>
            </c:numRef>
          </c:cat>
          <c:val>
            <c:numRef>
              <c:f>'us $ million'!$L$2:$L$40</c:f>
              <c:numCache>
                <c:formatCode>General</c:formatCode>
                <c:ptCount val="39"/>
                <c:pt idx="0">
                  <c:v>9.98</c:v>
                </c:pt>
                <c:pt idx="1">
                  <c:v>14.41</c:v>
                </c:pt>
                <c:pt idx="2">
                  <c:v>19.18</c:v>
                </c:pt>
                <c:pt idx="3">
                  <c:v>25.77</c:v>
                </c:pt>
                <c:pt idx="4">
                  <c:v>29.32</c:v>
                </c:pt>
                <c:pt idx="5">
                  <c:v>51.53</c:v>
                </c:pt>
                <c:pt idx="6">
                  <c:v>53.64</c:v>
                </c:pt>
                <c:pt idx="7">
                  <c:v>61.47</c:v>
                </c:pt>
                <c:pt idx="8">
                  <c:v>70.97</c:v>
                </c:pt>
                <c:pt idx="9">
                  <c:v>72.11</c:v>
                </c:pt>
                <c:pt idx="10">
                  <c:v>133.52000000000001</c:v>
                </c:pt>
                <c:pt idx="11">
                  <c:v>105.82</c:v>
                </c:pt>
                <c:pt idx="12">
                  <c:v>105.35</c:v>
                </c:pt>
                <c:pt idx="13">
                  <c:v>194.46</c:v>
                </c:pt>
                <c:pt idx="14">
                  <c:v>191.94</c:v>
                </c:pt>
                <c:pt idx="15">
                  <c:v>178.33</c:v>
                </c:pt>
                <c:pt idx="16">
                  <c:v>178.78</c:v>
                </c:pt>
                <c:pt idx="17">
                  <c:v>209.23999999999998</c:v>
                </c:pt>
                <c:pt idx="18">
                  <c:v>190.23</c:v>
                </c:pt>
                <c:pt idx="19">
                  <c:v>150.34</c:v>
                </c:pt>
                <c:pt idx="20">
                  <c:v>157.80000000000001</c:v>
                </c:pt>
                <c:pt idx="21">
                  <c:v>122.49000000000002</c:v>
                </c:pt>
                <c:pt idx="22">
                  <c:v>141.09</c:v>
                </c:pt>
                <c:pt idx="23">
                  <c:v>141.91999999999999</c:v>
                </c:pt>
                <c:pt idx="24">
                  <c:v>146.25</c:v>
                </c:pt>
                <c:pt idx="25">
                  <c:v>166.29</c:v>
                </c:pt>
                <c:pt idx="26">
                  <c:v>81.95</c:v>
                </c:pt>
                <c:pt idx="27">
                  <c:v>79.959999999999994</c:v>
                </c:pt>
                <c:pt idx="28">
                  <c:v>134.81</c:v>
                </c:pt>
                <c:pt idx="29">
                  <c:v>778.98</c:v>
                </c:pt>
                <c:pt idx="30" formatCode="0.00_ ;\-0.00\ ">
                  <c:v>1237.52</c:v>
                </c:pt>
                <c:pt idx="31" formatCode="0.00_ ;\-0.00\ ">
                  <c:v>1225.0899999999999</c:v>
                </c:pt>
                <c:pt idx="32" formatCode="0.00_ ;\-0.00\ ">
                  <c:v>1294.08</c:v>
                </c:pt>
                <c:pt idx="33" formatCode="0.00_ ;\-0.00\ ">
                  <c:v>1242.49</c:v>
                </c:pt>
                <c:pt idx="34" formatCode="0.00_ ;\-0.00\ ">
                  <c:v>1459.6399999999999</c:v>
                </c:pt>
                <c:pt idx="35" formatCode="0.00">
                  <c:v>1762.03</c:v>
                </c:pt>
                <c:pt idx="36" formatCode="0.00">
                  <c:v>1735.87</c:v>
                </c:pt>
                <c:pt idx="37">
                  <c:v>1771.1899999999998</c:v>
                </c:pt>
                <c:pt idx="38">
                  <c:v>2068.67</c:v>
                </c:pt>
              </c:numCache>
            </c:numRef>
          </c:val>
        </c:ser>
        <c:ser>
          <c:idx val="2"/>
          <c:order val="2"/>
          <c:tx>
            <c:strRef>
              <c:f>'us $ million'!$M$1</c:f>
              <c:strCache>
                <c:ptCount val="1"/>
                <c:pt idx="0">
                  <c:v>Total </c:v>
                </c:pt>
              </c:strCache>
            </c:strRef>
          </c:tx>
          <c:marker>
            <c:symbol val="none"/>
          </c:marker>
          <c:cat>
            <c:numRef>
              <c:f>'us $ million'!$A$2:$A$40</c:f>
              <c:numCache>
                <c:formatCode>General</c:formatCode>
                <c:ptCount val="39"/>
                <c:pt idx="0">
                  <c:v>1973</c:v>
                </c:pt>
                <c:pt idx="1">
                  <c:v>1974</c:v>
                </c:pt>
                <c:pt idx="2">
                  <c:v>1975</c:v>
                </c:pt>
                <c:pt idx="3">
                  <c:v>1976</c:v>
                </c:pt>
                <c:pt idx="4">
                  <c:v>1977</c:v>
                </c:pt>
                <c:pt idx="5">
                  <c:v>1978</c:v>
                </c:pt>
                <c:pt idx="6">
                  <c:v>1979</c:v>
                </c:pt>
                <c:pt idx="7">
                  <c:v>1980</c:v>
                </c:pt>
                <c:pt idx="8">
                  <c:v>1981</c:v>
                </c:pt>
                <c:pt idx="9">
                  <c:v>1982</c:v>
                </c:pt>
                <c:pt idx="10">
                  <c:v>1983</c:v>
                </c:pt>
                <c:pt idx="11">
                  <c:v>1984</c:v>
                </c:pt>
                <c:pt idx="12">
                  <c:v>1985</c:v>
                </c:pt>
                <c:pt idx="13">
                  <c:v>1986</c:v>
                </c:pt>
                <c:pt idx="14">
                  <c:v>1987</c:v>
                </c:pt>
                <c:pt idx="15">
                  <c:v>1988</c:v>
                </c:pt>
                <c:pt idx="16">
                  <c:v>1989</c:v>
                </c:pt>
                <c:pt idx="17">
                  <c:v>1990</c:v>
                </c:pt>
                <c:pt idx="18">
                  <c:v>1991</c:v>
                </c:pt>
                <c:pt idx="19">
                  <c:v>1992</c:v>
                </c:pt>
                <c:pt idx="20">
                  <c:v>1993</c:v>
                </c:pt>
                <c:pt idx="21">
                  <c:v>1994</c:v>
                </c:pt>
                <c:pt idx="22">
                  <c:v>1995</c:v>
                </c:pt>
                <c:pt idx="23">
                  <c:v>1996</c:v>
                </c:pt>
                <c:pt idx="24">
                  <c:v>1997</c:v>
                </c:pt>
                <c:pt idx="25">
                  <c:v>1998</c:v>
                </c:pt>
                <c:pt idx="26">
                  <c:v>1999</c:v>
                </c:pt>
                <c:pt idx="27">
                  <c:v>2000</c:v>
                </c:pt>
                <c:pt idx="28">
                  <c:v>2001</c:v>
                </c:pt>
                <c:pt idx="29">
                  <c:v>2002</c:v>
                </c:pt>
                <c:pt idx="30">
                  <c:v>2003</c:v>
                </c:pt>
                <c:pt idx="31">
                  <c:v>2004</c:v>
                </c:pt>
                <c:pt idx="32">
                  <c:v>2005</c:v>
                </c:pt>
                <c:pt idx="33">
                  <c:v>2006</c:v>
                </c:pt>
                <c:pt idx="34">
                  <c:v>2007</c:v>
                </c:pt>
                <c:pt idx="35">
                  <c:v>2008</c:v>
                </c:pt>
                <c:pt idx="36">
                  <c:v>2009</c:v>
                </c:pt>
                <c:pt idx="37">
                  <c:v>2010</c:v>
                </c:pt>
                <c:pt idx="38">
                  <c:v>2011</c:v>
                </c:pt>
              </c:numCache>
            </c:numRef>
          </c:cat>
          <c:val>
            <c:numRef>
              <c:f>'us $ million'!$M$2:$M$40</c:f>
              <c:numCache>
                <c:formatCode>General</c:formatCode>
                <c:ptCount val="39"/>
                <c:pt idx="0">
                  <c:v>136</c:v>
                </c:pt>
                <c:pt idx="1">
                  <c:v>139.13999999999999</c:v>
                </c:pt>
                <c:pt idx="2">
                  <c:v>211.1</c:v>
                </c:pt>
                <c:pt idx="3">
                  <c:v>339.02</c:v>
                </c:pt>
                <c:pt idx="4">
                  <c:v>577.72</c:v>
                </c:pt>
                <c:pt idx="5">
                  <c:v>1156.33</c:v>
                </c:pt>
                <c:pt idx="6">
                  <c:v>1397.93</c:v>
                </c:pt>
                <c:pt idx="7">
                  <c:v>1744.1399999999999</c:v>
                </c:pt>
                <c:pt idx="8">
                  <c:v>2115.88</c:v>
                </c:pt>
                <c:pt idx="9" formatCode="0.00">
                  <c:v>2224.8900000000012</c:v>
                </c:pt>
                <c:pt idx="10">
                  <c:v>2885.67</c:v>
                </c:pt>
                <c:pt idx="11">
                  <c:v>2737.44</c:v>
                </c:pt>
                <c:pt idx="12">
                  <c:v>2445.92</c:v>
                </c:pt>
                <c:pt idx="13">
                  <c:v>2595.3100000000022</c:v>
                </c:pt>
                <c:pt idx="14">
                  <c:v>2278.56</c:v>
                </c:pt>
                <c:pt idx="15">
                  <c:v>2012.6</c:v>
                </c:pt>
                <c:pt idx="16">
                  <c:v>1896.99</c:v>
                </c:pt>
                <c:pt idx="17">
                  <c:v>1942.35</c:v>
                </c:pt>
                <c:pt idx="18">
                  <c:v>1848.29</c:v>
                </c:pt>
                <c:pt idx="19">
                  <c:v>1467.48</c:v>
                </c:pt>
                <c:pt idx="20">
                  <c:v>1562.24</c:v>
                </c:pt>
                <c:pt idx="21">
                  <c:v>1445.56</c:v>
                </c:pt>
                <c:pt idx="22">
                  <c:v>1866.1</c:v>
                </c:pt>
                <c:pt idx="23">
                  <c:v>1461.1699999999998</c:v>
                </c:pt>
                <c:pt idx="24">
                  <c:v>1409.47</c:v>
                </c:pt>
                <c:pt idx="25">
                  <c:v>1489.55</c:v>
                </c:pt>
                <c:pt idx="26">
                  <c:v>1060.1899999999998</c:v>
                </c:pt>
                <c:pt idx="27">
                  <c:v>983.73</c:v>
                </c:pt>
                <c:pt idx="28">
                  <c:v>1086.57</c:v>
                </c:pt>
                <c:pt idx="29">
                  <c:v>2389.0500000000002</c:v>
                </c:pt>
                <c:pt idx="30">
                  <c:v>4236.8500000000004</c:v>
                </c:pt>
                <c:pt idx="31">
                  <c:v>3871.58</c:v>
                </c:pt>
                <c:pt idx="32">
                  <c:v>4168.79</c:v>
                </c:pt>
                <c:pt idx="33">
                  <c:v>4600.1200000000044</c:v>
                </c:pt>
                <c:pt idx="34">
                  <c:v>5493.6500000000024</c:v>
                </c:pt>
                <c:pt idx="35">
                  <c:v>6451.24</c:v>
                </c:pt>
                <c:pt idx="36">
                  <c:v>7811.4299999999994</c:v>
                </c:pt>
                <c:pt idx="37">
                  <c:v>8905.9499999999898</c:v>
                </c:pt>
                <c:pt idx="38">
                  <c:v>11200.97</c:v>
                </c:pt>
              </c:numCache>
            </c:numRef>
          </c:val>
        </c:ser>
        <c:marker val="1"/>
        <c:axId val="76806784"/>
        <c:axId val="76554624"/>
      </c:lineChart>
      <c:catAx>
        <c:axId val="76806784"/>
        <c:scaling>
          <c:orientation val="minMax"/>
        </c:scaling>
        <c:axPos val="b"/>
        <c:numFmt formatCode="General" sourceLinked="1"/>
        <c:tickLblPos val="nextTo"/>
        <c:crossAx val="76554624"/>
        <c:crosses val="autoZero"/>
        <c:auto val="1"/>
        <c:lblAlgn val="ctr"/>
        <c:lblOffset val="100"/>
      </c:catAx>
      <c:valAx>
        <c:axId val="765546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US Million Dollars </a:t>
                </a:r>
              </a:p>
            </c:rich>
          </c:tx>
          <c:layout/>
        </c:title>
        <c:numFmt formatCode="General" sourceLinked="1"/>
        <c:tickLblPos val="nextTo"/>
        <c:crossAx val="76806784"/>
        <c:crosses val="autoZero"/>
        <c:crossBetween val="between"/>
      </c:valAx>
    </c:plotArea>
    <c:legend>
      <c:legendPos val="b"/>
      <c:layout/>
    </c:legend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0.47917</cdr:x>
      <cdr:y>0.11632</cdr:y>
    </cdr:from>
    <cdr:to>
      <cdr:x>0.72083</cdr:x>
      <cdr:y>0.21354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90750" y="319088"/>
          <a:ext cx="1104900" cy="2666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100">
              <a:solidFill>
                <a:srgbClr val="0070C0"/>
              </a:solidFill>
            </a:rPr>
            <a:t>GDP Growth(%)</a:t>
          </a:r>
        </a:p>
      </cdr:txBody>
    </cdr:sp>
  </cdr:relSizeAnchor>
  <cdr:relSizeAnchor xmlns:cdr="http://schemas.openxmlformats.org/drawingml/2006/chartDrawing">
    <cdr:from>
      <cdr:x>0.32394</cdr:x>
      <cdr:y>0.70014</cdr:y>
    </cdr:from>
    <cdr:to>
      <cdr:x>0.69542</cdr:x>
      <cdr:y>0.78501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52601" y="2357210"/>
          <a:ext cx="2009774" cy="285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IN" sz="1100">
              <a:solidFill>
                <a:srgbClr val="C00000"/>
              </a:solidFill>
            </a:rPr>
            <a:t>Remittances from West Asia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F1143-3BB7-461E-AABF-5F0465E6C26C}" type="datetimeFigureOut">
              <a:rPr lang="en-US" smtClean="0"/>
              <a:pPr/>
              <a:t>6/1/2013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03592-6104-42F5-976E-67DF7158EA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06997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Quantitative Data Analysis 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23</a:t>
            </a:r>
            <a:r>
              <a:rPr lang="en-US" baseline="30000" dirty="0" smtClean="0"/>
              <a:t>rd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Example of Figure </a:t>
            </a:r>
            <a:endParaRPr lang="en-US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Example of Figure: Comparison 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762000"/>
          <a:ext cx="82296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Health System of Pakistan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762000"/>
            <a:ext cx="6096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eft Brace 5"/>
          <p:cNvSpPr/>
          <p:nvPr/>
        </p:nvSpPr>
        <p:spPr>
          <a:xfrm>
            <a:off x="1295400" y="1371600"/>
            <a:ext cx="228600" cy="1447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600" y="1752600"/>
            <a:ext cx="990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Primary </a:t>
            </a:r>
            <a:endParaRPr lang="en-US" sz="1600" dirty="0"/>
          </a:p>
        </p:txBody>
      </p:sp>
      <p:sp>
        <p:nvSpPr>
          <p:cNvPr id="8" name="Left Brace 7"/>
          <p:cNvSpPr/>
          <p:nvPr/>
        </p:nvSpPr>
        <p:spPr>
          <a:xfrm>
            <a:off x="1295400" y="3200400"/>
            <a:ext cx="228600" cy="1828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8600" y="36576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Secondary </a:t>
            </a:r>
            <a:endParaRPr lang="en-US" sz="1200" b="1" dirty="0"/>
          </a:p>
        </p:txBody>
      </p:sp>
      <p:sp>
        <p:nvSpPr>
          <p:cNvPr id="10" name="Left Brace 9"/>
          <p:cNvSpPr/>
          <p:nvPr/>
        </p:nvSpPr>
        <p:spPr>
          <a:xfrm>
            <a:off x="1295400" y="5105400"/>
            <a:ext cx="228600" cy="1371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5410200"/>
            <a:ext cx="1066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Tertiary </a:t>
            </a:r>
            <a:endParaRPr lang="en-US" sz="1200" b="1" dirty="0"/>
          </a:p>
        </p:txBody>
      </p:sp>
      <p:sp>
        <p:nvSpPr>
          <p:cNvPr id="12" name="Right Brace 11"/>
          <p:cNvSpPr/>
          <p:nvPr/>
        </p:nvSpPr>
        <p:spPr>
          <a:xfrm>
            <a:off x="7696200" y="1219200"/>
            <a:ext cx="533400" cy="1905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>
            <a:off x="7848600" y="3276600"/>
            <a:ext cx="304800" cy="2057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7924800" y="5486400"/>
            <a:ext cx="304800" cy="1143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377535" y="1676400"/>
            <a:ext cx="461665" cy="12954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Tier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301335" y="3505200"/>
            <a:ext cx="461665" cy="1143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01335" y="5562600"/>
            <a:ext cx="461665" cy="9144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Tier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Example of Table: Summary Statistics </a:t>
            </a:r>
            <a:endParaRPr lang="en-US" sz="24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8763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b="1" u="sng" dirty="0"/>
              <a:t>For </a:t>
            </a:r>
            <a:r>
              <a:rPr lang="en-US" sz="3800" b="1" u="sng" dirty="0" smtClean="0"/>
              <a:t>diagrams</a:t>
            </a:r>
          </a:p>
          <a:p>
            <a:pPr>
              <a:buNone/>
            </a:pPr>
            <a:endParaRPr lang="en-US" sz="1700" b="1" dirty="0"/>
          </a:p>
          <a:p>
            <a:pPr algn="just"/>
            <a:r>
              <a:rPr lang="en-US" sz="2600" b="1" dirty="0" smtClean="0"/>
              <a:t>Does </a:t>
            </a:r>
            <a:r>
              <a:rPr lang="en-US" sz="2600" b="1" dirty="0"/>
              <a:t>it have clear axis labels</a:t>
            </a:r>
            <a:r>
              <a:rPr lang="en-US" sz="2600" b="1" dirty="0" smtClean="0"/>
              <a:t>?</a:t>
            </a:r>
          </a:p>
          <a:p>
            <a:pPr algn="just"/>
            <a:endParaRPr lang="en-US" sz="2600" b="1" dirty="0"/>
          </a:p>
          <a:p>
            <a:pPr algn="just"/>
            <a:r>
              <a:rPr lang="en-US" sz="2600" b="1" dirty="0" smtClean="0"/>
              <a:t>Are </a:t>
            </a:r>
            <a:r>
              <a:rPr lang="en-US" sz="2600" b="1" dirty="0"/>
              <a:t>bars and their components in the same </a:t>
            </a:r>
            <a:r>
              <a:rPr lang="en-US" sz="2600" b="1" dirty="0" smtClean="0"/>
              <a:t>logical sequence?</a:t>
            </a:r>
          </a:p>
          <a:p>
            <a:pPr algn="just"/>
            <a:endParaRPr lang="en-US" sz="2600" b="1" dirty="0"/>
          </a:p>
          <a:p>
            <a:pPr algn="just"/>
            <a:r>
              <a:rPr lang="en-US" sz="2600" b="1" dirty="0" smtClean="0"/>
              <a:t>Is </a:t>
            </a:r>
            <a:r>
              <a:rPr lang="en-US" sz="2600" b="1" dirty="0"/>
              <a:t>more dense shading used for smaller areas</a:t>
            </a:r>
            <a:r>
              <a:rPr lang="en-US" sz="2600" b="1" dirty="0" smtClean="0"/>
              <a:t>?</a:t>
            </a:r>
          </a:p>
          <a:p>
            <a:pPr algn="just"/>
            <a:endParaRPr lang="en-US" sz="2600" b="1" dirty="0"/>
          </a:p>
          <a:p>
            <a:pPr algn="just"/>
            <a:r>
              <a:rPr lang="en-US" sz="2600" b="1" dirty="0" smtClean="0"/>
              <a:t>Have </a:t>
            </a:r>
            <a:r>
              <a:rPr lang="en-US" sz="2600" b="1" dirty="0"/>
              <a:t>you avoided misrepresenting or </a:t>
            </a:r>
            <a:r>
              <a:rPr lang="en-US" sz="2600" b="1" dirty="0" smtClean="0"/>
              <a:t>distorting the data Is </a:t>
            </a:r>
            <a:r>
              <a:rPr lang="en-US" sz="2600" b="1" dirty="0"/>
              <a:t>a key or legend included (where necessary)?</a:t>
            </a:r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For tables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sz="2800" b="1" dirty="0" smtClean="0"/>
              <a:t>Does it have clear column and row headings?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Are columns and rows in a logical sequence?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1148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/>
              <a:t>It </a:t>
            </a:r>
            <a:r>
              <a:rPr lang="en-US" sz="2400" b="1" dirty="0"/>
              <a:t>best to begin exploratory analysis by looking at individual </a:t>
            </a:r>
            <a:r>
              <a:rPr lang="en-US" sz="2400" b="1" dirty="0" smtClean="0"/>
              <a:t>variables and </a:t>
            </a:r>
            <a:r>
              <a:rPr lang="en-US" sz="2400" b="1" dirty="0"/>
              <a:t>their components. </a:t>
            </a:r>
            <a:endParaRPr lang="en-US" sz="2400" b="1" dirty="0" smtClean="0"/>
          </a:p>
          <a:p>
            <a:pPr algn="just"/>
            <a:endParaRPr lang="en-US" sz="1200" b="1" dirty="0"/>
          </a:p>
          <a:p>
            <a:pPr algn="just"/>
            <a:r>
              <a:rPr lang="en-US" sz="2400" b="1" dirty="0" smtClean="0"/>
              <a:t>The </a:t>
            </a:r>
            <a:r>
              <a:rPr lang="en-US" sz="2400" b="1" dirty="0"/>
              <a:t>key aspects you may need to consider will be guided by </a:t>
            </a:r>
            <a:r>
              <a:rPr lang="en-US" sz="2400" b="1" dirty="0" smtClean="0"/>
              <a:t>your research </a:t>
            </a:r>
            <a:r>
              <a:rPr lang="en-US" sz="2400" b="1" dirty="0"/>
              <a:t>question(s) and objectives, and are likely to include (Sparrow 1989</a:t>
            </a:r>
            <a:r>
              <a:rPr lang="en-US" sz="2400" b="1" dirty="0" smtClean="0"/>
              <a:t>):</a:t>
            </a:r>
          </a:p>
          <a:p>
            <a:pPr algn="just"/>
            <a:endParaRPr lang="en-US" sz="1200" b="1" dirty="0"/>
          </a:p>
          <a:p>
            <a:pPr algn="just"/>
            <a:r>
              <a:rPr lang="en-US" sz="2400" b="1" dirty="0" smtClean="0"/>
              <a:t>specific </a:t>
            </a:r>
            <a:r>
              <a:rPr lang="en-US" sz="2400" b="1" dirty="0"/>
              <a:t>values</a:t>
            </a:r>
            <a:r>
              <a:rPr lang="en-US" sz="2400" b="1" dirty="0" smtClean="0"/>
              <a:t>; highest </a:t>
            </a:r>
            <a:r>
              <a:rPr lang="en-US" sz="2400" b="1" dirty="0"/>
              <a:t>and lowest values</a:t>
            </a:r>
            <a:r>
              <a:rPr lang="en-US" sz="2400" b="1" dirty="0" smtClean="0"/>
              <a:t>; trends </a:t>
            </a:r>
            <a:r>
              <a:rPr lang="en-US" sz="2400" b="1" dirty="0"/>
              <a:t>over </a:t>
            </a:r>
            <a:r>
              <a:rPr lang="en-US" sz="2400" b="1" dirty="0" smtClean="0"/>
              <a:t>time; proportions; distributions.</a:t>
            </a:r>
          </a:p>
          <a:p>
            <a:pPr algn="just"/>
            <a:endParaRPr lang="en-US" sz="1100" b="1" dirty="0"/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Once you have explored these, you can then begin to compare and look for relationships between variables, considering in addition (Sparrow 1989):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conjunctions (the point where values for two or more variables intersect);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totals; 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interdependence and relationships.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Summary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/>
              <a:t>• </a:t>
            </a:r>
            <a:r>
              <a:rPr lang="en-US" sz="2400" b="1" dirty="0"/>
              <a:t>Data for quantitative analysis can be collected and subsequently coded at different scales </a:t>
            </a:r>
            <a:r>
              <a:rPr lang="en-US" sz="2400" b="1" dirty="0" smtClean="0"/>
              <a:t>of measurement</a:t>
            </a:r>
            <a:r>
              <a:rPr lang="en-US" sz="2400" b="1" dirty="0"/>
              <a:t>. </a:t>
            </a:r>
            <a:endParaRPr lang="en-US" sz="2400" b="1" dirty="0" smtClean="0"/>
          </a:p>
          <a:p>
            <a:pPr algn="just">
              <a:buNone/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The </a:t>
            </a:r>
            <a:r>
              <a:rPr lang="en-US" sz="2400" b="1" dirty="0"/>
              <a:t>data type (precision of measurement) will constrain the data presentation</a:t>
            </a:r>
            <a:r>
              <a:rPr lang="en-US" sz="2400" b="1" dirty="0" smtClean="0"/>
              <a:t>, summary </a:t>
            </a:r>
            <a:r>
              <a:rPr lang="en-US" sz="2400" b="1" dirty="0"/>
              <a:t>and analysis techniques you can use</a:t>
            </a:r>
            <a:r>
              <a:rPr lang="en-US" sz="2400" b="1" dirty="0" smtClean="0"/>
              <a:t>.</a:t>
            </a:r>
          </a:p>
          <a:p>
            <a:pPr algn="just"/>
            <a:endParaRPr lang="en-US" sz="2400" b="1" dirty="0"/>
          </a:p>
          <a:p>
            <a:pPr algn="just">
              <a:buNone/>
            </a:pPr>
            <a:r>
              <a:rPr lang="en-US" sz="2400" b="1" dirty="0"/>
              <a:t>• </a:t>
            </a:r>
            <a:r>
              <a:rPr lang="en-US" sz="2400" b="1" dirty="0" smtClean="0"/>
              <a:t> Data </a:t>
            </a:r>
            <a:r>
              <a:rPr lang="en-US" sz="2400" b="1" dirty="0"/>
              <a:t>are entered for computer analysis as a data matrix in which each column usually </a:t>
            </a:r>
            <a:r>
              <a:rPr lang="en-US" sz="2400" b="1" dirty="0" smtClean="0"/>
              <a:t>represents a </a:t>
            </a:r>
            <a:r>
              <a:rPr lang="en-US" sz="2400" b="1" dirty="0"/>
              <a:t>variable and each row a case. </a:t>
            </a:r>
            <a:endParaRPr lang="en-US" sz="2400" b="1" dirty="0" smtClean="0"/>
          </a:p>
          <a:p>
            <a:pPr algn="just">
              <a:buNone/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Your </a:t>
            </a:r>
            <a:r>
              <a:rPr lang="en-US" sz="2400" b="1" dirty="0"/>
              <a:t>first variable should be a unique identifier to </a:t>
            </a:r>
            <a:r>
              <a:rPr lang="en-US" sz="2400" b="1" dirty="0" smtClean="0"/>
              <a:t>facilitate error </a:t>
            </a:r>
            <a:r>
              <a:rPr lang="en-US" sz="2400" b="1" dirty="0"/>
              <a:t>checking</a:t>
            </a:r>
            <a:r>
              <a:rPr lang="en-US" sz="2400" b="1" dirty="0" smtClean="0"/>
              <a:t>.</a:t>
            </a:r>
          </a:p>
          <a:p>
            <a:pPr algn="just">
              <a:buNone/>
            </a:pPr>
            <a:endParaRPr lang="en-US" sz="4000" dirty="0"/>
          </a:p>
          <a:p>
            <a:pPr algn="just">
              <a:buNone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Summary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3600" dirty="0" smtClean="0"/>
              <a:t> </a:t>
            </a:r>
            <a:r>
              <a:rPr lang="en-US" sz="4400" b="1" dirty="0"/>
              <a:t>Your data matrix must be checked for errors</a:t>
            </a:r>
            <a:r>
              <a:rPr lang="en-US" sz="4400" b="1" dirty="0" smtClean="0"/>
              <a:t>.</a:t>
            </a:r>
          </a:p>
          <a:p>
            <a:pPr algn="just"/>
            <a:endParaRPr lang="en-US" sz="4400" b="1" dirty="0"/>
          </a:p>
          <a:p>
            <a:pPr algn="just"/>
            <a:r>
              <a:rPr lang="en-US" sz="4400" b="1" dirty="0" smtClean="0"/>
              <a:t>Your </a:t>
            </a:r>
            <a:r>
              <a:rPr lang="en-US" sz="4400" b="1" dirty="0"/>
              <a:t>initial analysis should explore data using both tables and diagrams. </a:t>
            </a:r>
            <a:endParaRPr lang="en-US" sz="4400" b="1" dirty="0" smtClean="0"/>
          </a:p>
          <a:p>
            <a:pPr algn="just"/>
            <a:endParaRPr lang="en-US" sz="4400" b="1" dirty="0" smtClean="0"/>
          </a:p>
          <a:p>
            <a:pPr algn="just"/>
            <a:r>
              <a:rPr lang="en-US" sz="4400" b="1" dirty="0" smtClean="0"/>
              <a:t>Your </a:t>
            </a:r>
            <a:r>
              <a:rPr lang="en-US" sz="4400" b="1" dirty="0"/>
              <a:t>choice of </a:t>
            </a:r>
            <a:r>
              <a:rPr lang="en-US" sz="4400" b="1" dirty="0" smtClean="0"/>
              <a:t>table or </a:t>
            </a:r>
            <a:r>
              <a:rPr lang="en-US" sz="4400" b="1" dirty="0"/>
              <a:t>diagram will be influenced by your research question(s) and objectives, the aspects of </a:t>
            </a:r>
            <a:r>
              <a:rPr lang="en-US" sz="4400" b="1" dirty="0" smtClean="0"/>
              <a:t>the data </a:t>
            </a:r>
            <a:r>
              <a:rPr lang="en-US" sz="4400" b="1" dirty="0"/>
              <a:t>you wish to </a:t>
            </a:r>
            <a:r>
              <a:rPr lang="en-US" sz="4400" b="1" dirty="0" smtClean="0"/>
              <a:t>emphasize, </a:t>
            </a:r>
            <a:r>
              <a:rPr lang="en-US" sz="4400" b="1" dirty="0"/>
              <a:t>and the scale of measurement at which the data were recorded</a:t>
            </a:r>
            <a:r>
              <a:rPr lang="en-US" sz="4400" b="1" dirty="0" smtClean="0"/>
              <a:t>.</a:t>
            </a:r>
          </a:p>
          <a:p>
            <a:pPr algn="just"/>
            <a:endParaRPr lang="en-US" sz="4400" b="1" dirty="0"/>
          </a:p>
          <a:p>
            <a:pPr algn="just">
              <a:buNone/>
            </a:pPr>
            <a:r>
              <a:rPr lang="en-US" sz="4400" b="1" dirty="0"/>
              <a:t>This may involve using</a:t>
            </a:r>
            <a:r>
              <a:rPr lang="en-US" sz="4400" b="1" dirty="0" smtClean="0"/>
              <a:t>:</a:t>
            </a:r>
          </a:p>
          <a:p>
            <a:pPr algn="just">
              <a:buNone/>
            </a:pPr>
            <a:endParaRPr lang="en-US" sz="4400" b="1" dirty="0"/>
          </a:p>
          <a:p>
            <a:pPr algn="just">
              <a:buNone/>
            </a:pPr>
            <a:r>
              <a:rPr lang="en-US" sz="4400" b="1" dirty="0"/>
              <a:t>– tables to show specific values</a:t>
            </a:r>
            <a:r>
              <a:rPr lang="en-US" sz="4400" b="1" dirty="0" smtClean="0"/>
              <a:t>;</a:t>
            </a:r>
          </a:p>
          <a:p>
            <a:pPr algn="just">
              <a:buNone/>
            </a:pPr>
            <a:endParaRPr lang="en-US" sz="4400" b="1" dirty="0"/>
          </a:p>
          <a:p>
            <a:pPr algn="just">
              <a:buNone/>
            </a:pPr>
            <a:r>
              <a:rPr lang="en-US" sz="4400" b="1" dirty="0"/>
              <a:t>– bar charts, multiple bar charts</a:t>
            </a:r>
            <a:r>
              <a:rPr lang="en-US" sz="4400" b="1" dirty="0" smtClean="0"/>
              <a:t>, histograms </a:t>
            </a:r>
            <a:r>
              <a:rPr lang="en-US" sz="4400" b="1" dirty="0"/>
              <a:t>and, </a:t>
            </a:r>
            <a:endParaRPr lang="en-US" sz="4400" b="1" dirty="0" smtClean="0"/>
          </a:p>
          <a:p>
            <a:pPr algn="just">
              <a:buNone/>
            </a:pPr>
            <a:endParaRPr lang="en-US" sz="4400" b="1" dirty="0" smtClean="0"/>
          </a:p>
          <a:p>
            <a:pPr algn="just">
              <a:buNone/>
            </a:pPr>
            <a:r>
              <a:rPr lang="en-US" sz="4400" b="1" dirty="0" smtClean="0"/>
              <a:t>- occasionally </a:t>
            </a:r>
            <a:r>
              <a:rPr lang="en-US" sz="4400" b="1" dirty="0"/>
              <a:t>pictograms to show </a:t>
            </a:r>
            <a:r>
              <a:rPr lang="en-US" sz="4400" b="1" dirty="0" smtClean="0"/>
              <a:t>highest and the lowest values</a:t>
            </a:r>
          </a:p>
          <a:p>
            <a:pPr algn="just">
              <a:buNone/>
            </a:pPr>
            <a:endParaRPr lang="en-US" sz="3600" dirty="0"/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Summary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– </a:t>
            </a:r>
            <a:r>
              <a:rPr lang="en-US" sz="2400" b="1" dirty="0" smtClean="0"/>
              <a:t>line graphs to show trends;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– pie charts and percentage component bar charts to show proportions;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– box plots to show distributions;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– scatter graphs to show relationships between variables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Summary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/>
              <a:t>All data should, with few exceptions, be recorded using numerical codes to facilitate analyses.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• Where possible, you should use existing coding schemes to enable comparisons.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• For primary data you should include pre-set codes on the data collection form to minimize coding after collection. 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/>
            <a:r>
              <a:rPr lang="en-US" sz="2400" b="1" dirty="0" smtClean="0"/>
              <a:t>For variables where responses are not known, you will</a:t>
            </a:r>
          </a:p>
          <a:p>
            <a:pPr algn="just">
              <a:buNone/>
            </a:pPr>
            <a:r>
              <a:rPr lang="en-US" sz="2400" b="1" dirty="0" smtClean="0"/>
              <a:t>need to develop a codebook after data have been collected</a:t>
            </a:r>
          </a:p>
          <a:p>
            <a:pPr algn="just">
              <a:buNone/>
            </a:pPr>
            <a:r>
              <a:rPr lang="en-US" sz="2400" b="1" dirty="0" smtClean="0"/>
              <a:t>for the first 50 to 100 cases.</a:t>
            </a:r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528</Words>
  <Application>Microsoft Office PowerPoint</Application>
  <PresentationFormat>On-screen Show (4:3)</PresentationFormat>
  <Paragraphs>89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Quantitative Data Analysis </vt:lpstr>
      <vt:lpstr>RECAP</vt:lpstr>
      <vt:lpstr>Example of Figure </vt:lpstr>
      <vt:lpstr>Example of Figure: Comparison </vt:lpstr>
      <vt:lpstr>Health System of Pakistan</vt:lpstr>
      <vt:lpstr>Example of Table: Summary Statistics </vt:lpstr>
      <vt:lpstr>Designing Diagrams and Tables</vt:lpstr>
      <vt:lpstr>Designing Diagrams and Tables</vt:lpstr>
      <vt:lpstr>Designing Diagrams and Tables</vt:lpstr>
      <vt:lpstr>Designing Diagrams and Tables</vt:lpstr>
      <vt:lpstr>Summary </vt:lpstr>
      <vt:lpstr>Summary </vt:lpstr>
      <vt:lpstr>Summary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Data Analysis </dc:title>
  <dc:creator>faisal</dc:creator>
  <cp:lastModifiedBy>NTS</cp:lastModifiedBy>
  <cp:revision>14</cp:revision>
  <dcterms:created xsi:type="dcterms:W3CDTF">2013-06-01T05:56:23Z</dcterms:created>
  <dcterms:modified xsi:type="dcterms:W3CDTF">2013-06-01T10:06:01Z</dcterms:modified>
</cp:coreProperties>
</file>