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66" r:id="rId7"/>
    <p:sldId id="267" r:id="rId8"/>
    <p:sldId id="268" r:id="rId9"/>
    <p:sldId id="269" r:id="rId10"/>
    <p:sldId id="270" r:id="rId11"/>
    <p:sldId id="272" r:id="rId12"/>
    <p:sldId id="273" r:id="rId13"/>
    <p:sldId id="274" r:id="rId14"/>
    <p:sldId id="271" r:id="rId15"/>
    <p:sldId id="275" r:id="rId16"/>
    <p:sldId id="281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BAE22-6A4C-4659-817D-D9A5BE767885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964EE-463F-44B4-8AA4-7B4B14A155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993775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Analyzing Quantitative Data 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914400"/>
          </a:xfrm>
        </p:spPr>
        <p:txBody>
          <a:bodyPr/>
          <a:lstStyle/>
          <a:p>
            <a:r>
              <a:rPr lang="en-US" dirty="0" smtClean="0"/>
              <a:t>Lecture 21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Recap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95400"/>
            <a:ext cx="8259763" cy="4800600"/>
          </a:xfrm>
        </p:spPr>
        <p:txBody>
          <a:bodyPr/>
          <a:lstStyle/>
          <a:p>
            <a:pPr marL="387350" indent="-387350" algn="just" eaLnBrk="1" hangingPunct="1"/>
            <a:r>
              <a:rPr lang="en-GB" sz="2600" dirty="0" smtClean="0">
                <a:latin typeface="Arial" charset="0"/>
              </a:rPr>
              <a:t>Questionnaires are often used to collect descriptive and explanatory data</a:t>
            </a:r>
          </a:p>
          <a:p>
            <a:pPr marL="387350" indent="-387350" algn="just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387350" indent="-387350" algn="just" eaLnBrk="1" hangingPunct="1"/>
            <a:r>
              <a:rPr lang="en-GB" sz="2600" dirty="0" smtClean="0">
                <a:latin typeface="Arial" charset="0"/>
              </a:rPr>
              <a:t>Five main types of questionnaire are Internet- or intra-net mediated, postal, delivery and collection, telephone and interview schedule</a:t>
            </a:r>
          </a:p>
          <a:p>
            <a:pPr marL="387350" indent="-387350" algn="just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387350" indent="-387350" algn="just" eaLnBrk="1" hangingPunct="1"/>
            <a:r>
              <a:rPr lang="en-GB" sz="2600" dirty="0" smtClean="0">
                <a:latin typeface="Arial" charset="0"/>
              </a:rPr>
              <a:t>Precise data that meet the research objectives can be produced by using a data requirements table </a:t>
            </a:r>
          </a:p>
          <a:p>
            <a:pPr marL="387350" indent="-387350"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r>
              <a:rPr lang="en-GB" sz="3200" b="1" dirty="0" smtClean="0">
                <a:latin typeface="Arial" charset="0"/>
              </a:rPr>
              <a:t>Recap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8259763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Data validity and reliability and response rate depend on design, structure and rigorous pilot testing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Wording and order of questions and question types are important considerations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Closed questions should be pre-coded to facilitate data input and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r>
              <a:rPr lang="en-GB" sz="3200" b="1" dirty="0" smtClean="0">
                <a:latin typeface="Arial" charset="0"/>
              </a:rPr>
              <a:t>Recap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219200"/>
            <a:ext cx="8264525" cy="4876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/>
            <a:r>
              <a:rPr lang="en-GB" sz="2600" dirty="0" smtClean="0">
                <a:latin typeface="Arial" charset="0"/>
              </a:rPr>
              <a:t>Important design features are a clear layout, a logical order and flow of questions and easily completed responses</a:t>
            </a:r>
          </a:p>
          <a:p>
            <a:pPr algn="just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/>
            <a:r>
              <a:rPr lang="en-GB" sz="2600" dirty="0" smtClean="0">
                <a:latin typeface="Arial" charset="0"/>
              </a:rPr>
              <a:t>Questionnaires should be carefully introduced and pilot tested prior to administration</a:t>
            </a:r>
          </a:p>
          <a:p>
            <a:pPr algn="just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/>
            <a:r>
              <a:rPr lang="en-GB" sz="2600" dirty="0" smtClean="0">
                <a:latin typeface="Arial" charset="0"/>
              </a:rPr>
              <a:t>Administration needs to be appropriate to the type of questionnaire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993775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Analyzing Quantitative Data 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914400"/>
          </a:xfrm>
        </p:spPr>
        <p:txBody>
          <a:bodyPr/>
          <a:lstStyle/>
          <a:p>
            <a:r>
              <a:rPr lang="en-US" dirty="0" smtClean="0"/>
              <a:t>Lecture 21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/>
              <a:t>Preparing, inputting and checking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If you intend to undertake quantitative analysis </a:t>
            </a:r>
            <a:r>
              <a:rPr lang="en-US" dirty="0" smtClean="0"/>
              <a:t>consider the following: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type </a:t>
            </a:r>
            <a:r>
              <a:rPr lang="en-US" dirty="0"/>
              <a:t>of data (scale of measurement</a:t>
            </a:r>
            <a:r>
              <a:rPr lang="en-US" dirty="0" smtClean="0"/>
              <a:t>);</a:t>
            </a:r>
          </a:p>
          <a:p>
            <a:endParaRPr lang="en-US" dirty="0"/>
          </a:p>
          <a:p>
            <a:r>
              <a:rPr lang="en-US" dirty="0" smtClean="0"/>
              <a:t>format </a:t>
            </a:r>
            <a:r>
              <a:rPr lang="en-US" dirty="0"/>
              <a:t>in which your data will be input to the analysis software</a:t>
            </a:r>
            <a:r>
              <a:rPr lang="en-US" dirty="0" smtClean="0"/>
              <a:t>; </a:t>
            </a:r>
            <a:r>
              <a:rPr lang="en-US" b="1" i="1" dirty="0" smtClean="0">
                <a:solidFill>
                  <a:srgbClr val="FF0000"/>
                </a:solidFill>
              </a:rPr>
              <a:t>SPSS, EVIEWS, STATA, NVIVO.</a:t>
            </a:r>
          </a:p>
          <a:p>
            <a:endParaRPr lang="en-US" dirty="0"/>
          </a:p>
          <a:p>
            <a:r>
              <a:rPr lang="en-US" dirty="0" smtClean="0"/>
              <a:t>impact </a:t>
            </a:r>
            <a:r>
              <a:rPr lang="en-US" dirty="0"/>
              <a:t>of data coding on subsequent analyses (for different data types</a:t>
            </a:r>
            <a:r>
              <a:rPr lang="en-US" dirty="0" smtClean="0"/>
              <a:t>);</a:t>
            </a:r>
          </a:p>
          <a:p>
            <a:endParaRPr lang="en-US" dirty="0"/>
          </a:p>
          <a:p>
            <a:r>
              <a:rPr lang="en-US" dirty="0" smtClean="0"/>
              <a:t>methods </a:t>
            </a:r>
            <a:r>
              <a:rPr lang="en-US" dirty="0"/>
              <a:t>you intend to use to check data for errors.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/>
              <a:t>Quantitative data can be divided into two distinct groups: categorical and </a:t>
            </a:r>
            <a:r>
              <a:rPr lang="en-US" sz="2400" b="1" dirty="0" smtClean="0"/>
              <a:t>numerical.</a:t>
            </a:r>
          </a:p>
          <a:p>
            <a:endParaRPr lang="en-US" dirty="0"/>
          </a:p>
          <a:p>
            <a:pPr algn="just"/>
            <a:r>
              <a:rPr lang="en-US" sz="2400" b="1" dirty="0"/>
              <a:t>Categorical data refer to data whose values cannot be measured </a:t>
            </a:r>
            <a:r>
              <a:rPr lang="en-US" sz="2400" b="1" dirty="0" smtClean="0"/>
              <a:t>numerically but </a:t>
            </a:r>
            <a:r>
              <a:rPr lang="en-US" sz="2400" b="1" dirty="0"/>
              <a:t>can be either classified into sets (categories) according to the characteristics that </a:t>
            </a:r>
            <a:r>
              <a:rPr lang="en-US" sz="2400" b="1" dirty="0" smtClean="0"/>
              <a:t>identify or </a:t>
            </a:r>
            <a:r>
              <a:rPr lang="en-US" sz="2400" b="1" dirty="0"/>
              <a:t>describe the variable or placed in rank order (Berman Brown and Saunders 2008).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They can be further sub-divided into descriptive and ranked.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A </a:t>
            </a:r>
            <a:r>
              <a:rPr lang="en-US" dirty="0"/>
              <a:t>car manufacturer </a:t>
            </a:r>
            <a:r>
              <a:rPr lang="en-US" dirty="0" smtClean="0"/>
              <a:t>might </a:t>
            </a:r>
            <a:r>
              <a:rPr lang="en-US" dirty="0" err="1" smtClean="0"/>
              <a:t>categorise</a:t>
            </a:r>
            <a:r>
              <a:rPr lang="en-US" dirty="0" smtClean="0"/>
              <a:t> </a:t>
            </a:r>
            <a:r>
              <a:rPr lang="en-US" dirty="0"/>
              <a:t>the types of cars it produces as hatchback, saloon and estate. These are known </a:t>
            </a:r>
            <a:r>
              <a:rPr lang="en-US" dirty="0" smtClean="0"/>
              <a:t>as d</a:t>
            </a:r>
            <a:r>
              <a:rPr lang="en-US" b="1" dirty="0" smtClean="0"/>
              <a:t>escriptive </a:t>
            </a:r>
            <a:r>
              <a:rPr lang="en-US" b="1" dirty="0"/>
              <a:t>data or nominal data as it is impossible to define the category numerically </a:t>
            </a:r>
            <a:r>
              <a:rPr lang="en-US" b="1" dirty="0" smtClean="0"/>
              <a:t>or </a:t>
            </a:r>
            <a:r>
              <a:rPr lang="en-US" dirty="0" smtClean="0"/>
              <a:t>to </a:t>
            </a:r>
            <a:r>
              <a:rPr lang="en-US" dirty="0"/>
              <a:t>rank it.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Rather </a:t>
            </a:r>
            <a:r>
              <a:rPr lang="en-US" dirty="0"/>
              <a:t>these data simply count the number of occurrences in each category of </a:t>
            </a:r>
            <a:r>
              <a:rPr lang="en-US" dirty="0" smtClean="0"/>
              <a:t>a variable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For </a:t>
            </a:r>
            <a:r>
              <a:rPr lang="en-US" dirty="0"/>
              <a:t>virtually all analyses the categories should be unambiguous and discrete; </a:t>
            </a:r>
            <a:r>
              <a:rPr lang="en-US" dirty="0" smtClean="0"/>
              <a:t>in other </a:t>
            </a:r>
            <a:r>
              <a:rPr lang="en-US" dirty="0"/>
              <a:t>words, having one particular feature, such as a car being a hatchback, excludes </a:t>
            </a:r>
            <a:r>
              <a:rPr lang="en-US" dirty="0" smtClean="0"/>
              <a:t>all other </a:t>
            </a:r>
            <a:r>
              <a:rPr lang="en-US" dirty="0"/>
              <a:t>features for that variable. This prevents questions </a:t>
            </a:r>
            <a:r>
              <a:rPr lang="en-US" dirty="0" smtClean="0"/>
              <a:t> arising </a:t>
            </a:r>
            <a:r>
              <a:rPr lang="en-US" dirty="0"/>
              <a:t>as to which category </a:t>
            </a:r>
            <a:r>
              <a:rPr lang="en-US" dirty="0" smtClean="0"/>
              <a:t>an individual </a:t>
            </a:r>
            <a:r>
              <a:rPr lang="en-US" dirty="0"/>
              <a:t>case belongs. </a:t>
            </a:r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Although, these data are purely descriptive, you can count them to establish which category has the most and whether cases are spread evenly between categories (Morris 2003).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Some statisticians (and statistics) also separate descriptive data where there are only two categories. These are known as </a:t>
            </a:r>
            <a:r>
              <a:rPr lang="en-US" b="1" dirty="0" smtClean="0"/>
              <a:t>dichotomous data, as the variable is </a:t>
            </a:r>
            <a:r>
              <a:rPr lang="en-US" dirty="0" smtClean="0"/>
              <a:t>divided into two categories, such as the variable gender being divided into female and male.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Ranked (or ordinal) data are a more precise form of categorical data.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/>
              <a:t>Numerical data, which are sometimes termed </a:t>
            </a:r>
            <a:r>
              <a:rPr lang="en-US" sz="2400" b="1" dirty="0" smtClean="0"/>
              <a:t>quantifiable</a:t>
            </a:r>
            <a:r>
              <a:rPr lang="en-US" sz="2400" b="1" dirty="0"/>
              <a:t>’, are those whose values </a:t>
            </a:r>
            <a:r>
              <a:rPr lang="en-US" sz="2400" b="1" dirty="0" smtClean="0"/>
              <a:t>are measured </a:t>
            </a:r>
            <a:r>
              <a:rPr lang="en-US" sz="2400" b="1" dirty="0"/>
              <a:t>or counted numerically as quantities (Berman Brown and Saunders 2008).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This means </a:t>
            </a:r>
            <a:r>
              <a:rPr lang="en-US" sz="2400" b="1" dirty="0"/>
              <a:t>that numerical data are more precise than categorical as you can assign each </a:t>
            </a:r>
            <a:r>
              <a:rPr lang="en-US" sz="2400" b="1" dirty="0" smtClean="0"/>
              <a:t>data value </a:t>
            </a:r>
            <a:r>
              <a:rPr lang="en-US" sz="2400" b="1" dirty="0"/>
              <a:t>a position on a numerical scale. It also means that you can analyse these data </a:t>
            </a:r>
            <a:r>
              <a:rPr lang="en-US" sz="2400" b="1" dirty="0" smtClean="0"/>
              <a:t>using a </a:t>
            </a:r>
            <a:r>
              <a:rPr lang="en-US" sz="2400" b="1" dirty="0"/>
              <a:t>far wider range of statistics. </a:t>
            </a:r>
            <a:endParaRPr lang="en-US" sz="2400" b="1" dirty="0" smtClean="0"/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There </a:t>
            </a:r>
            <a:r>
              <a:rPr lang="en-US" sz="2400" b="1" dirty="0"/>
              <a:t>are two possible ways of sub-dividing numerical </a:t>
            </a:r>
            <a:r>
              <a:rPr lang="en-US" sz="2400" b="1" dirty="0" smtClean="0"/>
              <a:t>data: into </a:t>
            </a:r>
            <a:r>
              <a:rPr lang="en-US" sz="2400" b="1" dirty="0"/>
              <a:t>interval or ratio data and, alternatively, into continuous or discrete </a:t>
            </a:r>
            <a:r>
              <a:rPr lang="en-US" sz="2400" b="1" dirty="0" smtClean="0"/>
              <a:t>data.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1054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/>
              <a:t>If you have interval data you can state the difference or ‘interval’ between any two </a:t>
            </a:r>
            <a:r>
              <a:rPr lang="en-US" sz="2400" b="1" dirty="0" smtClean="0"/>
              <a:t>data values </a:t>
            </a:r>
            <a:r>
              <a:rPr lang="en-US" sz="2400" b="1" dirty="0"/>
              <a:t>for a particular variable, but you cannot state the relative difference</a:t>
            </a:r>
            <a:r>
              <a:rPr lang="en-US" sz="2400" b="1" dirty="0" smtClean="0"/>
              <a:t>.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This means that </a:t>
            </a:r>
            <a:r>
              <a:rPr lang="en-US" sz="2400" b="1" dirty="0"/>
              <a:t>values on an interval scale can meaningfully be added and subtracted, but not </a:t>
            </a:r>
            <a:r>
              <a:rPr lang="en-US" sz="2400" b="1" dirty="0" smtClean="0"/>
              <a:t>multiplied and </a:t>
            </a:r>
            <a:r>
              <a:rPr lang="en-US" sz="2400" b="1" dirty="0"/>
              <a:t>divided.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The </a:t>
            </a:r>
            <a:r>
              <a:rPr lang="en-US" sz="2400" b="1" dirty="0"/>
              <a:t>Celsius temperature scale is a good example of an interval scale</a:t>
            </a:r>
            <a:r>
              <a:rPr lang="en-US" sz="2400" b="1" dirty="0" smtClean="0"/>
              <a:t>.</a:t>
            </a:r>
          </a:p>
          <a:p>
            <a:pPr algn="just">
              <a:buNone/>
            </a:pPr>
            <a:endParaRPr lang="en-US" sz="2400" b="1" dirty="0"/>
          </a:p>
          <a:p>
            <a:pPr algn="just"/>
            <a:r>
              <a:rPr lang="en-US" sz="2400" b="1" dirty="0"/>
              <a:t>Although the difference between, say, 20°C and 30°C is 10°C it does not mean that </a:t>
            </a:r>
            <a:r>
              <a:rPr lang="en-US" sz="2400" b="1" dirty="0" smtClean="0"/>
              <a:t>30°C is </a:t>
            </a:r>
            <a:r>
              <a:rPr lang="en-US" sz="2400" b="1" dirty="0"/>
              <a:t>one and a half times as warm.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/>
              <a:t>In contrast, for </a:t>
            </a:r>
            <a:r>
              <a:rPr lang="en-US" sz="2400" b="1" dirty="0" smtClean="0"/>
              <a:t>ratio data</a:t>
            </a:r>
            <a:r>
              <a:rPr lang="en-US" sz="2400" b="1" dirty="0"/>
              <a:t>, you can also calculate the relative difference or ratio between any two data values </a:t>
            </a:r>
            <a:r>
              <a:rPr lang="en-US" sz="2400" b="1" dirty="0" smtClean="0"/>
              <a:t>for a </a:t>
            </a:r>
            <a:r>
              <a:rPr lang="en-US" sz="2400" b="1" dirty="0"/>
              <a:t>variable.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Consequently</a:t>
            </a:r>
            <a:r>
              <a:rPr lang="en-US" sz="2400" b="1" dirty="0"/>
              <a:t>, if a multinational company makes a profit of $300 000 000 in </a:t>
            </a:r>
            <a:r>
              <a:rPr lang="en-US" sz="2400" b="1" dirty="0" smtClean="0"/>
              <a:t>one year </a:t>
            </a:r>
            <a:r>
              <a:rPr lang="en-US" sz="2400" b="1" dirty="0"/>
              <a:t>and $600 000 000 the following year, we can say that profits have doubled.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/>
              <a:t>Continuous data are those whose values can theoretically take any value (</a:t>
            </a:r>
            <a:r>
              <a:rPr lang="en-US" sz="2400" b="1" dirty="0" smtClean="0"/>
              <a:t>sometimes within </a:t>
            </a:r>
            <a:r>
              <a:rPr lang="en-US" sz="2400" b="1" dirty="0"/>
              <a:t>a restricted range) provided that you can measure them accurately </a:t>
            </a:r>
            <a:r>
              <a:rPr lang="en-US" sz="2400" b="1" dirty="0" smtClean="0"/>
              <a:t>enough (</a:t>
            </a:r>
            <a:r>
              <a:rPr lang="en-US" sz="2400" b="1" dirty="0" err="1"/>
              <a:t>Dancey</a:t>
            </a:r>
            <a:r>
              <a:rPr lang="en-US" sz="2400" b="1" dirty="0"/>
              <a:t> and </a:t>
            </a:r>
            <a:r>
              <a:rPr lang="en-US" sz="2400" b="1" dirty="0" err="1"/>
              <a:t>Reidy</a:t>
            </a:r>
            <a:r>
              <a:rPr lang="en-US" sz="2400" b="1" dirty="0"/>
              <a:t> 2008).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Data </a:t>
            </a:r>
            <a:r>
              <a:rPr lang="en-US" sz="2400" b="1" dirty="0"/>
              <a:t>such as furnace temperature, delivery distance </a:t>
            </a:r>
            <a:r>
              <a:rPr lang="en-US" sz="2400" b="1" dirty="0" smtClean="0"/>
              <a:t>and length </a:t>
            </a:r>
            <a:r>
              <a:rPr lang="en-US" sz="2400" b="1" dirty="0"/>
              <a:t>of service are therefore continuous </a:t>
            </a:r>
            <a:r>
              <a:rPr lang="en-US" sz="2400" b="1" dirty="0" smtClean="0"/>
              <a:t>data.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Discrete </a:t>
            </a:r>
            <a:r>
              <a:rPr lang="en-US" sz="2400" b="1" dirty="0"/>
              <a:t>data can, by contrast, be </a:t>
            </a:r>
            <a:r>
              <a:rPr lang="en-US" sz="2400" b="1" dirty="0" smtClean="0"/>
              <a:t>measured precisely.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Each </a:t>
            </a:r>
            <a:r>
              <a:rPr lang="en-US" sz="2400" b="1" dirty="0"/>
              <a:t>case takes one of a finite number of values from a scale that </a:t>
            </a:r>
            <a:r>
              <a:rPr lang="en-US" sz="2400" b="1" dirty="0" smtClean="0"/>
              <a:t>measures changes </a:t>
            </a:r>
            <a:r>
              <a:rPr lang="en-US" sz="2400" b="1" dirty="0"/>
              <a:t>in discrete units.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/>
              <a:t>Understanding differences between types of data is extremely important </a:t>
            </a:r>
            <a:r>
              <a:rPr lang="en-US" sz="2400" b="1" dirty="0" smtClean="0"/>
              <a:t>when analysing </a:t>
            </a:r>
            <a:r>
              <a:rPr lang="en-US" sz="2400" b="1" dirty="0"/>
              <a:t>your data quantitatively, for two reasons.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Firstly</a:t>
            </a:r>
            <a:r>
              <a:rPr lang="en-US" sz="2400" b="1" dirty="0"/>
              <a:t>, it is extremely easy </a:t>
            </a:r>
            <a:r>
              <a:rPr lang="en-US" sz="2400" b="1" dirty="0" smtClean="0"/>
              <a:t>with analysis </a:t>
            </a:r>
            <a:r>
              <a:rPr lang="en-US" sz="2400" b="1" dirty="0"/>
              <a:t>software to generate statistics from your data that are inappropriate for the </a:t>
            </a:r>
            <a:r>
              <a:rPr lang="en-US" sz="2400" b="1" dirty="0" smtClean="0"/>
              <a:t>data type </a:t>
            </a:r>
            <a:r>
              <a:rPr lang="en-US" sz="2400" b="1" dirty="0"/>
              <a:t>and are consequently of little </a:t>
            </a:r>
            <a:r>
              <a:rPr lang="en-US" sz="2400" b="1" dirty="0" smtClean="0"/>
              <a:t>value.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/>
              <a:t>Secondly, the more </a:t>
            </a:r>
            <a:r>
              <a:rPr lang="en-US" sz="2400" b="1" dirty="0" smtClean="0"/>
              <a:t>precise the </a:t>
            </a:r>
            <a:r>
              <a:rPr lang="en-US" sz="2400" b="1" dirty="0"/>
              <a:t>scale of measurement, </a:t>
            </a:r>
            <a:r>
              <a:rPr lang="en-US" sz="2400" b="1" dirty="0" smtClean="0"/>
              <a:t>the greater </a:t>
            </a:r>
            <a:r>
              <a:rPr lang="en-US" sz="2400" b="1" dirty="0"/>
              <a:t>the range of analytical techniques available to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Quantitative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/>
              <a:t>Data that have been collected and coded using a precise numerical scale of </a:t>
            </a:r>
            <a:r>
              <a:rPr lang="en-US" sz="2400" b="1" dirty="0" smtClean="0"/>
              <a:t>measurement can </a:t>
            </a:r>
            <a:r>
              <a:rPr lang="en-US" sz="2400" b="1" dirty="0"/>
              <a:t>also be regrouped to a less precise level where they can also be </a:t>
            </a:r>
            <a:r>
              <a:rPr lang="en-US" sz="2400" b="1" dirty="0" smtClean="0"/>
              <a:t>analyzed.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/>
              <a:t>For example, a student’s score in a test could be recorded as the actual mark (</a:t>
            </a:r>
            <a:r>
              <a:rPr lang="en-US" sz="2400" b="1" dirty="0" smtClean="0"/>
              <a:t>discrete data</a:t>
            </a:r>
            <a:r>
              <a:rPr lang="en-US" sz="2400" b="1" dirty="0"/>
              <a:t>) or as the position in their class (ranked data).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33400"/>
            <a:ext cx="8001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948</Words>
  <Application>Microsoft Office PowerPoint</Application>
  <PresentationFormat>On-screen Show (4:3)</PresentationFormat>
  <Paragraphs>89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Analyzing Quantitative Data </vt:lpstr>
      <vt:lpstr>Recap</vt:lpstr>
      <vt:lpstr>Recap</vt:lpstr>
      <vt:lpstr>Recap</vt:lpstr>
      <vt:lpstr>Analyzing Quantitative Data </vt:lpstr>
      <vt:lpstr>Preparing, inputting and checking data</vt:lpstr>
      <vt:lpstr>Quantitative Data </vt:lpstr>
      <vt:lpstr>Quantitative Data </vt:lpstr>
      <vt:lpstr>Quantitative Data </vt:lpstr>
      <vt:lpstr>Quantitative Data </vt:lpstr>
      <vt:lpstr>Quantitative Data </vt:lpstr>
      <vt:lpstr>Quantitative Data </vt:lpstr>
      <vt:lpstr>Quantitative Data </vt:lpstr>
      <vt:lpstr>Quantitative Data </vt:lpstr>
      <vt:lpstr>Quantitative Data </vt:lpstr>
      <vt:lpstr>Slide 16</vt:lpstr>
      <vt:lpstr>Quantitative Data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Analyzing Quantitative Data</dc:title>
  <dc:creator>faisal</dc:creator>
  <cp:lastModifiedBy>NTS</cp:lastModifiedBy>
  <cp:revision>15</cp:revision>
  <dcterms:created xsi:type="dcterms:W3CDTF">2013-05-30T18:24:38Z</dcterms:created>
  <dcterms:modified xsi:type="dcterms:W3CDTF">2013-05-31T05:51:34Z</dcterms:modified>
</cp:coreProperties>
</file>