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74" r:id="rId4"/>
    <p:sldId id="257" r:id="rId5"/>
    <p:sldId id="258" r:id="rId6"/>
    <p:sldId id="265" r:id="rId7"/>
    <p:sldId id="266" r:id="rId8"/>
    <p:sldId id="268" r:id="rId9"/>
    <p:sldId id="269" r:id="rId10"/>
    <p:sldId id="267" r:id="rId11"/>
    <p:sldId id="259" r:id="rId12"/>
    <p:sldId id="270" r:id="rId13"/>
    <p:sldId id="271" r:id="rId14"/>
    <p:sldId id="260" r:id="rId15"/>
    <p:sldId id="261" r:id="rId16"/>
    <p:sldId id="262" r:id="rId17"/>
    <p:sldId id="263" r:id="rId18"/>
    <p:sldId id="26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620"/>
    <p:restoredTop sz="94660"/>
  </p:normalViewPr>
  <p:slideViewPr>
    <p:cSldViewPr>
      <p:cViewPr varScale="1">
        <p:scale>
          <a:sx n="61" d="100"/>
          <a:sy n="61" d="100"/>
        </p:scale>
        <p:origin x="-130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6EC72DA-766A-498F-A24D-6A30D96790EE}" type="datetimeFigureOut">
              <a:rPr lang="en-US" smtClean="0"/>
              <a:pPr/>
              <a:t>5/30/2013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DDD8FB-AA8E-4C56-84BB-44D560BE114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EC72DA-766A-498F-A24D-6A30D96790EE}" type="datetimeFigureOut">
              <a:rPr lang="en-US" smtClean="0"/>
              <a:pPr/>
              <a:t>5/30/2013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DDD8FB-AA8E-4C56-84BB-44D560BE11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EC72DA-766A-498F-A24D-6A30D96790EE}" type="datetimeFigureOut">
              <a:rPr lang="en-US" smtClean="0"/>
              <a:pPr/>
              <a:t>5/30/2013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DDD8FB-AA8E-4C56-84BB-44D560BE114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6EC72DA-766A-498F-A24D-6A30D96790EE}" type="datetimeFigureOut">
              <a:rPr lang="en-US" smtClean="0"/>
              <a:pPr/>
              <a:t>5/30/2013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DDD8FB-AA8E-4C56-84BB-44D560BE114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6EC72DA-766A-498F-A24D-6A30D96790EE}" type="datetimeFigureOut">
              <a:rPr lang="en-US" smtClean="0"/>
              <a:pPr/>
              <a:t>5/30/2013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DDD8FB-AA8E-4C56-84BB-44D560BE114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6EC72DA-766A-498F-A24D-6A30D96790EE}" type="datetimeFigureOut">
              <a:rPr lang="en-US" smtClean="0"/>
              <a:pPr/>
              <a:t>5/30/2013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DDD8FB-AA8E-4C56-84BB-44D560BE114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EC72DA-766A-498F-A24D-6A30D96790EE}" type="datetimeFigureOut">
              <a:rPr lang="en-US" smtClean="0"/>
              <a:pPr/>
              <a:t>5/30/2013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DDD8FB-AA8E-4C56-84BB-44D560BE114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EC72DA-766A-498F-A24D-6A30D96790EE}" type="datetimeFigureOut">
              <a:rPr lang="en-US" smtClean="0"/>
              <a:pPr/>
              <a:t>5/30/2013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DDD8FB-AA8E-4C56-84BB-44D560BE114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EC72DA-766A-498F-A24D-6A30D96790EE}" type="datetimeFigureOut">
              <a:rPr lang="en-US" smtClean="0"/>
              <a:pPr/>
              <a:t>5/30/2013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DDD8FB-AA8E-4C56-84BB-44D560BE114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EC72DA-766A-498F-A24D-6A30D96790EE}" type="datetimeFigureOut">
              <a:rPr lang="en-US" smtClean="0"/>
              <a:pPr/>
              <a:t>5/30/2013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DDD8FB-AA8E-4C56-84BB-44D560BE11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EC72DA-766A-498F-A24D-6A30D96790EE}" type="datetimeFigureOut">
              <a:rPr lang="en-US" smtClean="0"/>
              <a:pPr/>
              <a:t>5/30/2013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DDD8FB-AA8E-4C56-84BB-44D560BE114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C72DA-766A-498F-A24D-6A30D96790EE}" type="datetimeFigureOut">
              <a:rPr lang="en-US" smtClean="0"/>
              <a:pPr/>
              <a:t>5/30/2013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DDD8FB-AA8E-4C56-84BB-44D560BE114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p:spPr>
        <p:txBody>
          <a:bodyPr/>
          <a:lstStyle/>
          <a:p>
            <a:r>
              <a:rPr lang="en-GB" b="1" dirty="0" smtClean="0">
                <a:latin typeface="Arial" charset="0"/>
              </a:rPr>
              <a:t>Collecting primary data: use of  questionnaires</a:t>
            </a:r>
            <a:endParaRPr lang="en-US" dirty="0"/>
          </a:p>
        </p:txBody>
      </p:sp>
      <p:sp>
        <p:nvSpPr>
          <p:cNvPr id="3" name="Subtitle 2"/>
          <p:cNvSpPr>
            <a:spLocks noGrp="1"/>
          </p:cNvSpPr>
          <p:nvPr>
            <p:ph type="subTitle" idx="1"/>
          </p:nvPr>
        </p:nvSpPr>
        <p:spPr/>
        <p:txBody>
          <a:bodyPr/>
          <a:lstStyle/>
          <a:p>
            <a:r>
              <a:rPr lang="en-US" dirty="0" smtClean="0"/>
              <a:t>Lecture 20</a:t>
            </a:r>
            <a:r>
              <a:rPr lang="en-US" baseline="30000" dirty="0" smtClean="0"/>
              <a:t>th</a:t>
            </a:r>
            <a:r>
              <a:rPr lang="en-US" dirty="0" smtClean="0"/>
              <a:t>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n-GB" sz="3200" b="1" dirty="0" smtClean="0">
                <a:latin typeface="Arial" charset="0"/>
              </a:rPr>
              <a:t>Recap </a:t>
            </a:r>
            <a:endParaRPr lang="en-US" sz="3200" dirty="0"/>
          </a:p>
        </p:txBody>
      </p:sp>
      <p:sp>
        <p:nvSpPr>
          <p:cNvPr id="3" name="Content Placeholder 2"/>
          <p:cNvSpPr>
            <a:spLocks noGrp="1"/>
          </p:cNvSpPr>
          <p:nvPr>
            <p:ph idx="1"/>
          </p:nvPr>
        </p:nvSpPr>
        <p:spPr>
          <a:xfrm>
            <a:off x="457200" y="1196752"/>
            <a:ext cx="8229600" cy="4929411"/>
          </a:xfrm>
        </p:spPr>
        <p:txBody>
          <a:bodyPr>
            <a:normAutofit/>
          </a:bodyPr>
          <a:lstStyle/>
          <a:p>
            <a:pPr>
              <a:buNone/>
            </a:pPr>
            <a:r>
              <a:rPr lang="en-GB" sz="2400" b="1" dirty="0" smtClean="0">
                <a:latin typeface="Arial" charset="0"/>
              </a:rPr>
              <a:t>When to use questionnaires?</a:t>
            </a:r>
          </a:p>
          <a:p>
            <a:pPr>
              <a:buNone/>
            </a:pPr>
            <a:endParaRPr lang="en-GB" sz="2400" b="1" dirty="0" smtClean="0">
              <a:latin typeface="Arial" charset="0"/>
            </a:endParaRPr>
          </a:p>
          <a:p>
            <a:r>
              <a:rPr lang="en-GB" sz="2400" b="1" dirty="0" smtClean="0">
                <a:latin typeface="Arial" charset="0"/>
              </a:rPr>
              <a:t>For explanatory or descriptive research.</a:t>
            </a:r>
          </a:p>
          <a:p>
            <a:pPr>
              <a:buNone/>
            </a:pPr>
            <a:endParaRPr lang="en-GB" sz="2400" b="1" dirty="0" smtClean="0">
              <a:latin typeface="Arial" charset="0"/>
            </a:endParaRPr>
          </a:p>
          <a:p>
            <a:r>
              <a:rPr lang="en-GB" sz="2400" b="1" dirty="0" smtClean="0">
                <a:latin typeface="Arial" charset="0"/>
              </a:rPr>
              <a:t>Linked with other methods in a multiple-methods research design.</a:t>
            </a:r>
          </a:p>
          <a:p>
            <a:pPr>
              <a:buNone/>
            </a:pPr>
            <a:endParaRPr lang="en-GB" sz="2400" b="1" dirty="0" smtClean="0">
              <a:latin typeface="Arial" charset="0"/>
            </a:endParaRPr>
          </a:p>
          <a:p>
            <a:r>
              <a:rPr lang="en-GB" sz="2400" b="1" dirty="0" smtClean="0">
                <a:latin typeface="Arial" charset="0"/>
              </a:rPr>
              <a:t>To collect responses from a large sample prior to quantitative analysis.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40160"/>
          </a:xfrm>
        </p:spPr>
        <p:txBody>
          <a:bodyPr>
            <a:normAutofit fontScale="90000"/>
          </a:bodyPr>
          <a:lstStyle/>
          <a:p>
            <a:r>
              <a:rPr lang="en-US" dirty="0" smtClean="0"/>
              <a:t>Recap</a:t>
            </a:r>
            <a:br>
              <a:rPr lang="en-US" dirty="0" smtClean="0"/>
            </a:br>
            <a:r>
              <a:rPr lang="en-US" dirty="0" smtClean="0"/>
              <a:t/>
            </a:r>
            <a:br>
              <a:rPr lang="en-US" dirty="0" smtClean="0"/>
            </a:br>
            <a:r>
              <a:rPr lang="en-US" sz="3100" b="1" dirty="0" smtClean="0"/>
              <a:t>Type of Questionnaire </a:t>
            </a:r>
            <a:endParaRPr lang="en-US" sz="3100" b="1" dirty="0"/>
          </a:p>
        </p:txBody>
      </p:sp>
      <p:pic>
        <p:nvPicPr>
          <p:cNvPr id="4" name="Picture 4" descr="M11NF001"/>
          <p:cNvPicPr>
            <a:picLocks noGrp="1" noChangeAspect="1" noChangeArrowheads="1"/>
          </p:cNvPicPr>
          <p:nvPr>
            <p:ph idx="1"/>
          </p:nvPr>
        </p:nvPicPr>
        <p:blipFill>
          <a:blip r:embed="rId2" cstate="print"/>
          <a:srcRect/>
          <a:stretch>
            <a:fillRect/>
          </a:stretch>
        </p:blipFill>
        <p:spPr bwMode="auto">
          <a:xfrm>
            <a:off x="457200" y="1700808"/>
            <a:ext cx="8229600" cy="46805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239713"/>
            <a:ext cx="7772400" cy="685800"/>
          </a:xfrm>
        </p:spPr>
        <p:txBody>
          <a:bodyPr/>
          <a:lstStyle/>
          <a:p>
            <a:pPr eaLnBrk="1" hangingPunct="1"/>
            <a:r>
              <a:rPr lang="en-GB" sz="3200" b="1" dirty="0" smtClean="0">
                <a:latin typeface="Arial" charset="0"/>
              </a:rPr>
              <a:t>Designing individual questions</a:t>
            </a:r>
            <a:endParaRPr lang="en-GB" sz="3200" dirty="0" smtClean="0">
              <a:latin typeface="Arial" charset="0"/>
            </a:endParaRPr>
          </a:p>
        </p:txBody>
      </p:sp>
      <p:sp>
        <p:nvSpPr>
          <p:cNvPr id="20483" name="Rectangle 3"/>
          <p:cNvSpPr>
            <a:spLocks noGrp="1" noChangeArrowheads="1"/>
          </p:cNvSpPr>
          <p:nvPr>
            <p:ph idx="1"/>
          </p:nvPr>
        </p:nvSpPr>
        <p:spPr>
          <a:xfrm>
            <a:off x="501650" y="1371600"/>
            <a:ext cx="8247063" cy="4724400"/>
          </a:xfrm>
        </p:spPr>
        <p:txBody>
          <a:bodyPr>
            <a:normAutofit/>
          </a:bodyPr>
          <a:lstStyle/>
          <a:p>
            <a:pPr marL="0" indent="0" eaLnBrk="1" hangingPunct="1">
              <a:buFontTx/>
              <a:buNone/>
            </a:pPr>
            <a:r>
              <a:rPr lang="en-GB" sz="2400" b="1" dirty="0" smtClean="0">
                <a:latin typeface="Arial" charset="0"/>
              </a:rPr>
              <a:t>Some of the important considerations are as follows; </a:t>
            </a:r>
          </a:p>
          <a:p>
            <a:pPr eaLnBrk="1" hangingPunct="1">
              <a:buFontTx/>
              <a:buNone/>
            </a:pPr>
            <a:endParaRPr lang="en-GB" sz="2400" dirty="0" smtClean="0">
              <a:latin typeface="Arial" charset="0"/>
            </a:endParaRPr>
          </a:p>
          <a:p>
            <a:pPr eaLnBrk="1" hangingPunct="1"/>
            <a:r>
              <a:rPr lang="en-GB" sz="2400" b="1" dirty="0" smtClean="0">
                <a:latin typeface="Arial" charset="0"/>
              </a:rPr>
              <a:t>Adopting or adapting existing questions – remember to check copyright</a:t>
            </a:r>
          </a:p>
          <a:p>
            <a:pPr eaLnBrk="1" hangingPunct="1">
              <a:buFontTx/>
              <a:buNone/>
            </a:pPr>
            <a:endParaRPr lang="en-GB" sz="2400" b="1" dirty="0" smtClean="0">
              <a:latin typeface="Arial" charset="0"/>
            </a:endParaRPr>
          </a:p>
          <a:p>
            <a:pPr eaLnBrk="1" hangingPunct="1"/>
            <a:r>
              <a:rPr lang="en-GB" sz="2400" b="1" dirty="0" smtClean="0">
                <a:latin typeface="Arial" charset="0"/>
              </a:rPr>
              <a:t>Question wording</a:t>
            </a:r>
          </a:p>
          <a:p>
            <a:pPr eaLnBrk="1" hangingPunct="1">
              <a:buFontTx/>
              <a:buNone/>
            </a:pPr>
            <a:endParaRPr lang="en-GB" sz="2400" b="1" dirty="0" smtClean="0">
              <a:latin typeface="Arial" charset="0"/>
            </a:endParaRPr>
          </a:p>
          <a:p>
            <a:pPr eaLnBrk="1" hangingPunct="1"/>
            <a:r>
              <a:rPr lang="en-GB" sz="2400" b="1" dirty="0" smtClean="0">
                <a:latin typeface="Arial" charset="0"/>
              </a:rPr>
              <a:t>Translating questions into other languages</a:t>
            </a:r>
          </a:p>
          <a:p>
            <a:pPr eaLnBrk="1" hangingPunct="1"/>
            <a:endParaRPr lang="en-GB" sz="2400" b="1" dirty="0" smtClean="0">
              <a:latin typeface="Arial" charset="0"/>
            </a:endParaRPr>
          </a:p>
          <a:p>
            <a:pPr eaLnBrk="1" hangingPunct="1"/>
            <a:r>
              <a:rPr lang="en-GB" sz="2400" b="1" dirty="0" smtClean="0">
                <a:latin typeface="Arial" charset="0"/>
              </a:rPr>
              <a:t>Question coding</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152400"/>
            <a:ext cx="7772400" cy="609600"/>
          </a:xfrm>
        </p:spPr>
        <p:txBody>
          <a:bodyPr/>
          <a:lstStyle/>
          <a:p>
            <a:pPr eaLnBrk="1" hangingPunct="1"/>
            <a:r>
              <a:rPr lang="en-GB" sz="3200" dirty="0" smtClean="0">
                <a:latin typeface="Arial" charset="0"/>
              </a:rPr>
              <a:t>Designing individual questions</a:t>
            </a:r>
          </a:p>
        </p:txBody>
      </p:sp>
      <p:sp>
        <p:nvSpPr>
          <p:cNvPr id="21507" name="Rectangle 3"/>
          <p:cNvSpPr>
            <a:spLocks noGrp="1" noChangeArrowheads="1"/>
          </p:cNvSpPr>
          <p:nvPr>
            <p:ph idx="1"/>
          </p:nvPr>
        </p:nvSpPr>
        <p:spPr>
          <a:xfrm>
            <a:off x="685800" y="838200"/>
            <a:ext cx="7772400" cy="5791200"/>
          </a:xfrm>
        </p:spPr>
        <p:txBody>
          <a:bodyPr>
            <a:normAutofit fontScale="62500" lnSpcReduction="20000"/>
          </a:bodyPr>
          <a:lstStyle/>
          <a:p>
            <a:pPr algn="just"/>
            <a:r>
              <a:rPr lang="en-US" b="1" dirty="0"/>
              <a:t>Does your question collect data at the right </a:t>
            </a:r>
            <a:r>
              <a:rPr lang="en-US" b="1" dirty="0" smtClean="0"/>
              <a:t>level of </a:t>
            </a:r>
            <a:r>
              <a:rPr lang="en-US" b="1" dirty="0"/>
              <a:t>detail to answer your investigative question </a:t>
            </a:r>
            <a:r>
              <a:rPr lang="en-US" b="1" dirty="0" smtClean="0"/>
              <a:t>as specified </a:t>
            </a:r>
            <a:r>
              <a:rPr lang="en-US" b="1" dirty="0"/>
              <a:t>in your data requirements table</a:t>
            </a:r>
            <a:r>
              <a:rPr lang="en-US" b="1" dirty="0" smtClean="0"/>
              <a:t>?</a:t>
            </a:r>
          </a:p>
          <a:p>
            <a:pPr algn="just"/>
            <a:endParaRPr lang="en-US" b="1" dirty="0"/>
          </a:p>
          <a:p>
            <a:pPr algn="just"/>
            <a:r>
              <a:rPr lang="en-US" b="1" dirty="0" smtClean="0"/>
              <a:t>Will </a:t>
            </a:r>
            <a:r>
              <a:rPr lang="en-US" b="1" dirty="0"/>
              <a:t>respondents have the necessary </a:t>
            </a:r>
            <a:r>
              <a:rPr lang="en-US" b="1" dirty="0" smtClean="0"/>
              <a:t>knowledge to </a:t>
            </a:r>
            <a:r>
              <a:rPr lang="en-US" b="1" dirty="0"/>
              <a:t>answer your question? A question on </a:t>
            </a:r>
            <a:r>
              <a:rPr lang="en-US" b="1" dirty="0" smtClean="0"/>
              <a:t>the implications </a:t>
            </a:r>
            <a:r>
              <a:rPr lang="en-US" b="1" dirty="0"/>
              <a:t>of a piece of European Union </a:t>
            </a:r>
            <a:r>
              <a:rPr lang="en-US" b="1" dirty="0" smtClean="0"/>
              <a:t>legislation would </a:t>
            </a:r>
            <a:r>
              <a:rPr lang="en-US" b="1" dirty="0"/>
              <a:t>yield meaningless answers from </a:t>
            </a:r>
            <a:r>
              <a:rPr lang="en-US" b="1" dirty="0" smtClean="0"/>
              <a:t>those who </a:t>
            </a:r>
            <a:r>
              <a:rPr lang="en-US" b="1" dirty="0"/>
              <a:t>were unaware of that legislation</a:t>
            </a:r>
            <a:r>
              <a:rPr lang="en-US" b="1" dirty="0" smtClean="0"/>
              <a:t>.</a:t>
            </a:r>
          </a:p>
          <a:p>
            <a:pPr algn="just"/>
            <a:endParaRPr lang="en-US" b="1" dirty="0"/>
          </a:p>
          <a:p>
            <a:pPr algn="just"/>
            <a:r>
              <a:rPr lang="en-US" b="1" dirty="0" smtClean="0"/>
              <a:t>Does </a:t>
            </a:r>
            <a:r>
              <a:rPr lang="en-US" b="1" dirty="0"/>
              <a:t>your question talk down to respondents? </a:t>
            </a:r>
            <a:r>
              <a:rPr lang="en-US" b="1" dirty="0" smtClean="0"/>
              <a:t>It should </a:t>
            </a:r>
            <a:r>
              <a:rPr lang="en-US" b="1" dirty="0"/>
              <a:t>not</a:t>
            </a:r>
            <a:r>
              <a:rPr lang="en-US" b="1" dirty="0" smtClean="0"/>
              <a:t>! </a:t>
            </a:r>
          </a:p>
          <a:p>
            <a:pPr algn="just"/>
            <a:endParaRPr lang="en-US" b="1" dirty="0"/>
          </a:p>
          <a:p>
            <a:pPr algn="just"/>
            <a:r>
              <a:rPr lang="en-US" b="1" dirty="0" smtClean="0"/>
              <a:t>Are </a:t>
            </a:r>
            <a:r>
              <a:rPr lang="en-US" b="1" dirty="0"/>
              <a:t>the words used in your question familiar, </a:t>
            </a:r>
            <a:r>
              <a:rPr lang="en-US" b="1" dirty="0" smtClean="0"/>
              <a:t>and will </a:t>
            </a:r>
            <a:r>
              <a:rPr lang="en-US" b="1" dirty="0"/>
              <a:t>all respondents understand them in the </a:t>
            </a:r>
            <a:r>
              <a:rPr lang="en-US" b="1" dirty="0" smtClean="0"/>
              <a:t>same way</a:t>
            </a:r>
            <a:r>
              <a:rPr lang="en-US" b="1" dirty="0"/>
              <a:t>? In particular, you should use simple words </a:t>
            </a:r>
            <a:r>
              <a:rPr lang="en-US" b="1" dirty="0" smtClean="0"/>
              <a:t>and avoid </a:t>
            </a:r>
            <a:r>
              <a:rPr lang="en-US" b="1" dirty="0"/>
              <a:t>jargon, abbreviations and colloquialisms</a:t>
            </a:r>
            <a:r>
              <a:rPr lang="en-US" b="1" dirty="0" smtClean="0"/>
              <a:t>.</a:t>
            </a:r>
          </a:p>
          <a:p>
            <a:pPr algn="just"/>
            <a:endParaRPr lang="en-US" b="1" dirty="0"/>
          </a:p>
          <a:p>
            <a:pPr algn="just"/>
            <a:r>
              <a:rPr lang="en-US" b="1" dirty="0" smtClean="0"/>
              <a:t>Are </a:t>
            </a:r>
            <a:r>
              <a:rPr lang="en-US" b="1" dirty="0"/>
              <a:t>there any words that sound similar and </a:t>
            </a:r>
            <a:r>
              <a:rPr lang="en-US" b="1" dirty="0" smtClean="0"/>
              <a:t>might be </a:t>
            </a:r>
            <a:r>
              <a:rPr lang="en-US" b="1" dirty="0"/>
              <a:t>confused with those used in your question</a:t>
            </a:r>
            <a:r>
              <a:rPr lang="en-US" b="1" dirty="0" smtClean="0"/>
              <a:t>? This </a:t>
            </a:r>
            <a:r>
              <a:rPr lang="en-US" b="1" dirty="0"/>
              <a:t>is a particular problem with </a:t>
            </a:r>
            <a:r>
              <a:rPr lang="en-US" b="1" dirty="0" smtClean="0"/>
              <a:t>interviewer administered</a:t>
            </a:r>
            <a:endParaRPr lang="en-US" b="1" dirty="0"/>
          </a:p>
          <a:p>
            <a:pPr algn="just"/>
            <a:r>
              <a:rPr lang="en-US" b="1" dirty="0"/>
              <a:t>questionnaires.</a:t>
            </a:r>
            <a:endParaRPr lang="en-GB" b="1" dirty="0" smtClean="0">
              <a:latin typeface="Arial" charset="0"/>
            </a:endParaRPr>
          </a:p>
          <a:p>
            <a:pPr eaLnBrk="1" hangingPunct="1">
              <a:buFontTx/>
              <a:buNone/>
            </a:pPr>
            <a:endParaRPr lang="en-GB" sz="2400" dirty="0" smtClean="0">
              <a:latin typeface="Arial" charset="0"/>
            </a:endParaRPr>
          </a:p>
          <a:p>
            <a:pPr algn="ctr" eaLnBrk="1" hangingPunct="1">
              <a:buFontTx/>
              <a:buNone/>
            </a:pPr>
            <a:endParaRPr lang="en-GB" sz="2800" dirty="0" smtClean="0">
              <a:latin typeface="Arial" charset="0"/>
            </a:endParaRPr>
          </a:p>
          <a:p>
            <a:pPr algn="r" eaLnBrk="1" hangingPunct="1">
              <a:buFontTx/>
              <a:buNone/>
            </a:pPr>
            <a:endParaRPr lang="en-GB" sz="2800" dirty="0" smtClean="0">
              <a:latin typeface="Arial" charset="0"/>
            </a:endParaRPr>
          </a:p>
          <a:p>
            <a:pPr algn="r" eaLnBrk="1" hangingPunct="1">
              <a:buFontTx/>
              <a:buNone/>
            </a:pPr>
            <a:endParaRPr lang="en-GB" sz="1800" dirty="0" smtClean="0">
              <a:latin typeface="Arial" charset="0"/>
            </a:endParaRPr>
          </a:p>
          <a:p>
            <a:pPr algn="r" eaLnBrk="1" hangingPunct="1">
              <a:buFontTx/>
              <a:buNone/>
            </a:pPr>
            <a:endParaRPr lang="en-GB" sz="1800" dirty="0" smtClean="0">
              <a:latin typeface="Arial" charset="0"/>
            </a:endParaRPr>
          </a:p>
          <a:p>
            <a:pPr algn="r" eaLnBrk="1" hangingPunct="1">
              <a:buFontTx/>
              <a:buNone/>
            </a:pPr>
            <a:endParaRPr lang="en-GB" sz="1800" dirty="0" smtClean="0">
              <a:latin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GB" sz="3200" b="1" dirty="0" smtClean="0">
                <a:latin typeface="Arial" charset="0"/>
              </a:rPr>
              <a:t>Designing individual questions</a:t>
            </a:r>
            <a:endParaRPr lang="en-US" sz="3200" b="1" dirty="0"/>
          </a:p>
        </p:txBody>
      </p:sp>
      <p:sp>
        <p:nvSpPr>
          <p:cNvPr id="3" name="Content Placeholder 2"/>
          <p:cNvSpPr>
            <a:spLocks noGrp="1"/>
          </p:cNvSpPr>
          <p:nvPr>
            <p:ph idx="1"/>
          </p:nvPr>
        </p:nvSpPr>
        <p:spPr>
          <a:xfrm>
            <a:off x="457200" y="1143000"/>
            <a:ext cx="8229600" cy="5486400"/>
          </a:xfrm>
        </p:spPr>
        <p:txBody>
          <a:bodyPr>
            <a:noAutofit/>
          </a:bodyPr>
          <a:lstStyle/>
          <a:p>
            <a:pPr algn="just"/>
            <a:r>
              <a:rPr lang="en-US" sz="2400" b="1" dirty="0"/>
              <a:t>Are there any words that look similar and </a:t>
            </a:r>
            <a:r>
              <a:rPr lang="en-US" sz="2400" b="1" dirty="0" smtClean="0"/>
              <a:t>might be </a:t>
            </a:r>
            <a:r>
              <a:rPr lang="en-US" sz="2400" b="1" dirty="0"/>
              <a:t>confused if your question is read quickly? </a:t>
            </a:r>
            <a:r>
              <a:rPr lang="en-US" sz="2400" b="1" dirty="0" smtClean="0"/>
              <a:t>This is </a:t>
            </a:r>
            <a:r>
              <a:rPr lang="en-US" sz="2400" b="1" dirty="0"/>
              <a:t>particularly important for </a:t>
            </a:r>
            <a:r>
              <a:rPr lang="en-US" sz="2400" b="1" dirty="0" smtClean="0"/>
              <a:t>self-administered questionnaires.</a:t>
            </a:r>
          </a:p>
          <a:p>
            <a:pPr algn="just"/>
            <a:endParaRPr lang="en-US" sz="2400" b="1" dirty="0"/>
          </a:p>
          <a:p>
            <a:pPr algn="just"/>
            <a:r>
              <a:rPr lang="en-US" sz="2400" b="1" dirty="0" smtClean="0"/>
              <a:t>Are </a:t>
            </a:r>
            <a:r>
              <a:rPr lang="en-US" sz="2400" b="1" dirty="0"/>
              <a:t>there any words in your question that </a:t>
            </a:r>
            <a:r>
              <a:rPr lang="en-US" sz="2400" b="1" dirty="0" smtClean="0"/>
              <a:t>might cause </a:t>
            </a:r>
            <a:r>
              <a:rPr lang="en-US" sz="2400" b="1" dirty="0"/>
              <a:t>offence? These might result in </a:t>
            </a:r>
            <a:r>
              <a:rPr lang="en-US" sz="2400" b="1" dirty="0" smtClean="0"/>
              <a:t>biased responses </a:t>
            </a:r>
            <a:r>
              <a:rPr lang="en-US" sz="2400" b="1" dirty="0"/>
              <a:t>or a lower response rate</a:t>
            </a:r>
            <a:r>
              <a:rPr lang="en-US" sz="2400" b="1" dirty="0" smtClean="0"/>
              <a:t>.</a:t>
            </a:r>
          </a:p>
          <a:p>
            <a:pPr algn="just"/>
            <a:endParaRPr lang="en-US" sz="2400" b="1" dirty="0"/>
          </a:p>
          <a:p>
            <a:pPr algn="just"/>
            <a:r>
              <a:rPr lang="en-US" sz="2400" b="1" dirty="0" smtClean="0"/>
              <a:t>Can </a:t>
            </a:r>
            <a:r>
              <a:rPr lang="en-US" sz="2400" b="1" dirty="0"/>
              <a:t>your question be shortened? Long </a:t>
            </a:r>
            <a:r>
              <a:rPr lang="en-US" sz="2400" b="1" dirty="0" smtClean="0"/>
              <a:t>questions are </a:t>
            </a:r>
            <a:r>
              <a:rPr lang="en-US" sz="2400" b="1" dirty="0"/>
              <a:t>often difficult to understand, especially </a:t>
            </a:r>
            <a:r>
              <a:rPr lang="en-US" sz="2400" b="1" dirty="0" smtClean="0"/>
              <a:t>in interviewer-administered </a:t>
            </a:r>
            <a:r>
              <a:rPr lang="en-US" sz="2400" b="1" dirty="0"/>
              <a:t>questionnaires, as </a:t>
            </a:r>
            <a:r>
              <a:rPr lang="en-US" sz="2400" b="1" dirty="0" smtClean="0"/>
              <a:t>the respondent </a:t>
            </a:r>
            <a:r>
              <a:rPr lang="en-US" sz="2400" b="1" dirty="0"/>
              <a:t>needs to remember the </a:t>
            </a:r>
            <a:r>
              <a:rPr lang="en-US" sz="2400" b="1" dirty="0" smtClean="0"/>
              <a:t>whole question</a:t>
            </a:r>
            <a:r>
              <a:rPr lang="en-US" sz="2400" b="1" dirty="0"/>
              <a:t>. Consequently, they often result </a:t>
            </a:r>
            <a:r>
              <a:rPr lang="en-US" sz="2400" b="1" dirty="0" smtClean="0"/>
              <a:t>in no </a:t>
            </a:r>
            <a:r>
              <a:rPr lang="en-US" sz="2400" b="1" dirty="0"/>
              <a:t>response at all</a:t>
            </a:r>
            <a:r>
              <a:rPr lang="en-US" sz="2400" b="1" dirty="0" smtClean="0"/>
              <a:t>.</a:t>
            </a:r>
          </a:p>
          <a:p>
            <a:pPr algn="just"/>
            <a:endParaRPr lang="en-US" sz="24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GB" sz="3200" b="1" dirty="0" smtClean="0">
                <a:latin typeface="Arial" charset="0"/>
              </a:rPr>
              <a:t>Designing individual questions</a:t>
            </a:r>
            <a:endParaRPr lang="en-US" sz="3200" dirty="0"/>
          </a:p>
        </p:txBody>
      </p:sp>
      <p:sp>
        <p:nvSpPr>
          <p:cNvPr id="3" name="Content Placeholder 2"/>
          <p:cNvSpPr>
            <a:spLocks noGrp="1"/>
          </p:cNvSpPr>
          <p:nvPr>
            <p:ph idx="1"/>
          </p:nvPr>
        </p:nvSpPr>
        <p:spPr>
          <a:xfrm>
            <a:off x="457200" y="990600"/>
            <a:ext cx="8229600" cy="5638800"/>
          </a:xfrm>
        </p:spPr>
        <p:txBody>
          <a:bodyPr>
            <a:normAutofit fontScale="92500" lnSpcReduction="10000"/>
          </a:bodyPr>
          <a:lstStyle/>
          <a:p>
            <a:pPr algn="just"/>
            <a:r>
              <a:rPr lang="en-US" sz="2400" b="1" dirty="0" smtClean="0"/>
              <a:t>Are you asking more than one question at the same time? The question ‘How often do you visit your mother and father?’ contains two separate questions, one about each parent, so responses would probably be impossible to interpret.</a:t>
            </a:r>
          </a:p>
          <a:p>
            <a:pPr algn="just"/>
            <a:endParaRPr lang="en-US" sz="2400" b="1" dirty="0" smtClean="0"/>
          </a:p>
          <a:p>
            <a:pPr algn="just"/>
            <a:r>
              <a:rPr lang="en-US" sz="2400" b="1" dirty="0" smtClean="0"/>
              <a:t>Does your question include a negative or double negative? Questions that include the word ‘not’ are sometimes difficult to understand. The question ‘Would you rather not use a non-medicated shampoo</a:t>
            </a:r>
            <a:r>
              <a:rPr lang="en-US" sz="2400" b="1" dirty="0"/>
              <a:t>?’ is far easier to understand </a:t>
            </a:r>
            <a:r>
              <a:rPr lang="en-US" sz="2400" b="1" dirty="0" smtClean="0"/>
              <a:t>when rephrased </a:t>
            </a:r>
            <a:r>
              <a:rPr lang="en-US" sz="2400" b="1" dirty="0"/>
              <a:t>as: ‘Would you rather use a </a:t>
            </a:r>
            <a:r>
              <a:rPr lang="en-US" sz="2400" b="1" dirty="0" smtClean="0"/>
              <a:t>medicated shampoo?’</a:t>
            </a:r>
          </a:p>
          <a:p>
            <a:pPr algn="just"/>
            <a:endParaRPr lang="en-US" sz="2400" b="1" dirty="0"/>
          </a:p>
          <a:p>
            <a:pPr algn="just"/>
            <a:r>
              <a:rPr lang="en-US" sz="2400" b="1" dirty="0" smtClean="0"/>
              <a:t>Is </a:t>
            </a:r>
            <a:r>
              <a:rPr lang="en-US" sz="2400" b="1" dirty="0"/>
              <a:t>your question unambiguous? This can </a:t>
            </a:r>
            <a:r>
              <a:rPr lang="en-US" sz="2400" b="1" dirty="0" smtClean="0"/>
              <a:t>arise from </a:t>
            </a:r>
            <a:r>
              <a:rPr lang="en-US" sz="2400" b="1" dirty="0"/>
              <a:t>poor sentence structure, using words </a:t>
            </a:r>
            <a:r>
              <a:rPr lang="en-US" sz="2400" b="1" dirty="0" smtClean="0"/>
              <a:t>with several </a:t>
            </a:r>
            <a:r>
              <a:rPr lang="en-US" sz="2400" b="1" dirty="0"/>
              <a:t>different meanings or having an </a:t>
            </a:r>
            <a:r>
              <a:rPr lang="en-US" sz="2400" b="1" dirty="0" smtClean="0"/>
              <a:t>unclear investigative </a:t>
            </a:r>
            <a:r>
              <a:rPr lang="en-US" sz="2400" b="1" dirty="0"/>
              <a:t>question. If you ask ‘When did </a:t>
            </a:r>
            <a:r>
              <a:rPr lang="en-US" sz="2400" b="1" dirty="0" smtClean="0"/>
              <a:t>you leave </a:t>
            </a:r>
            <a:r>
              <a:rPr lang="en-US" sz="2400" b="1" dirty="0"/>
              <a:t>school?’ some respondents might state </a:t>
            </a:r>
            <a:r>
              <a:rPr lang="en-US" sz="2400" b="1" dirty="0" smtClean="0"/>
              <a:t>the year</a:t>
            </a:r>
            <a:r>
              <a:rPr lang="en-US" sz="2400" b="1" dirty="0"/>
              <a:t>, others might give their age, while those </a:t>
            </a:r>
            <a:r>
              <a:rPr lang="en-US" sz="2400" b="1" dirty="0" smtClean="0"/>
              <a:t>still in </a:t>
            </a:r>
            <a:r>
              <a:rPr lang="en-US" sz="2400" b="1" dirty="0"/>
              <a:t>education might give the time of day!</a:t>
            </a:r>
            <a:endParaRPr lang="en-US" sz="2400" b="1"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3200" b="1" dirty="0" smtClean="0"/>
              <a:t>Translating Questionnaire </a:t>
            </a:r>
            <a:endParaRPr lang="en-US" sz="3200" dirty="0"/>
          </a:p>
        </p:txBody>
      </p:sp>
      <p:sp>
        <p:nvSpPr>
          <p:cNvPr id="3" name="Content Placeholder 2"/>
          <p:cNvSpPr>
            <a:spLocks noGrp="1"/>
          </p:cNvSpPr>
          <p:nvPr>
            <p:ph idx="1"/>
          </p:nvPr>
        </p:nvSpPr>
        <p:spPr>
          <a:xfrm>
            <a:off x="457200" y="990600"/>
            <a:ext cx="8229600" cy="5135563"/>
          </a:xfrm>
        </p:spPr>
        <p:txBody>
          <a:bodyPr>
            <a:noAutofit/>
          </a:bodyPr>
          <a:lstStyle/>
          <a:p>
            <a:pPr algn="just"/>
            <a:r>
              <a:rPr lang="en-US" sz="2400" b="1" dirty="0" smtClean="0"/>
              <a:t>When </a:t>
            </a:r>
            <a:r>
              <a:rPr lang="en-US" sz="2400" b="1" dirty="0"/>
              <a:t>translating the source questionnaire attention should be paid to:</a:t>
            </a:r>
          </a:p>
          <a:p>
            <a:pPr algn="just">
              <a:buNone/>
            </a:pPr>
            <a:endParaRPr lang="en-US" sz="2400" b="1" dirty="0" smtClean="0"/>
          </a:p>
          <a:p>
            <a:pPr algn="just">
              <a:buNone/>
            </a:pPr>
            <a:r>
              <a:rPr lang="en-US" sz="2400" b="1" dirty="0" smtClean="0"/>
              <a:t>• </a:t>
            </a:r>
            <a:r>
              <a:rPr lang="en-US" sz="2400" b="1" dirty="0"/>
              <a:t>lexical meaning – the precise meaning of individual words (e.g. the French word </a:t>
            </a:r>
            <a:r>
              <a:rPr lang="en-US" sz="2400" b="1" i="1" dirty="0" err="1" smtClean="0"/>
              <a:t>chaud</a:t>
            </a:r>
            <a:r>
              <a:rPr lang="en-US" sz="2400" b="1" i="1" dirty="0" smtClean="0"/>
              <a:t> </a:t>
            </a:r>
            <a:r>
              <a:rPr lang="en-US" sz="2400" b="1" dirty="0" smtClean="0"/>
              <a:t>can </a:t>
            </a:r>
            <a:r>
              <a:rPr lang="en-US" sz="2400" b="1" dirty="0"/>
              <a:t>be translated into two concepts in English and German, ‘warm’ and ‘hot</a:t>
            </a:r>
            <a:r>
              <a:rPr lang="en-US" sz="2400" b="1" dirty="0" smtClean="0"/>
              <a:t>’);</a:t>
            </a:r>
          </a:p>
          <a:p>
            <a:pPr algn="just">
              <a:buNone/>
            </a:pPr>
            <a:endParaRPr lang="en-US" sz="2400" b="1" dirty="0"/>
          </a:p>
          <a:p>
            <a:pPr algn="just">
              <a:buNone/>
            </a:pPr>
            <a:r>
              <a:rPr lang="en-US" sz="2400" b="1" dirty="0"/>
              <a:t>• idiomatic meaning – the meanings of a group of words that are natural to a </a:t>
            </a:r>
            <a:r>
              <a:rPr lang="en-US" sz="2400" b="1" dirty="0" smtClean="0"/>
              <a:t>native speaker </a:t>
            </a:r>
            <a:r>
              <a:rPr lang="en-US" sz="2400" b="1" dirty="0"/>
              <a:t>and not deducible from those of the individual words (e.g. the English </a:t>
            </a:r>
            <a:r>
              <a:rPr lang="en-US" sz="2400" b="1" dirty="0" smtClean="0"/>
              <a:t>expression for </a:t>
            </a:r>
            <a:r>
              <a:rPr lang="en-US" sz="2400" b="1" dirty="0"/>
              <a:t>informal communication, ‘grapevine’, has a similar idiomatic meaning as the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b="1" dirty="0" smtClean="0"/>
              <a:t>Translating Questionnaire </a:t>
            </a:r>
            <a:endParaRPr lang="en-US" sz="3200" dirty="0"/>
          </a:p>
        </p:txBody>
      </p:sp>
      <p:sp>
        <p:nvSpPr>
          <p:cNvPr id="3" name="Content Placeholder 2"/>
          <p:cNvSpPr>
            <a:spLocks noGrp="1"/>
          </p:cNvSpPr>
          <p:nvPr>
            <p:ph idx="1"/>
          </p:nvPr>
        </p:nvSpPr>
        <p:spPr>
          <a:xfrm>
            <a:off x="457200" y="808037"/>
            <a:ext cx="8229600" cy="5821363"/>
          </a:xfrm>
        </p:spPr>
        <p:txBody>
          <a:bodyPr>
            <a:noAutofit/>
          </a:bodyPr>
          <a:lstStyle/>
          <a:p>
            <a:pPr algn="just"/>
            <a:r>
              <a:rPr lang="en-US" sz="2400" b="1" dirty="0"/>
              <a:t>French expression </a:t>
            </a:r>
            <a:r>
              <a:rPr lang="en-US" sz="2400" b="1" i="1" dirty="0" err="1"/>
              <a:t>téléphone</a:t>
            </a:r>
            <a:r>
              <a:rPr lang="en-US" sz="2400" b="1" i="1" dirty="0"/>
              <a:t> </a:t>
            </a:r>
            <a:r>
              <a:rPr lang="en-US" sz="2400" b="1" i="1" dirty="0" err="1"/>
              <a:t>arabe</a:t>
            </a:r>
            <a:r>
              <a:rPr lang="en-US" sz="2400" b="1" i="1" dirty="0"/>
              <a:t>, meaning literally ‘</a:t>
            </a:r>
            <a:r>
              <a:rPr lang="en-US" sz="2400" b="1" i="1" dirty="0" err="1"/>
              <a:t>arab</a:t>
            </a:r>
            <a:r>
              <a:rPr lang="en-US" sz="2400" b="1" i="1" dirty="0"/>
              <a:t> telephone’ and the </a:t>
            </a:r>
            <a:r>
              <a:rPr lang="en-US" sz="2400" b="1" i="1" dirty="0" smtClean="0"/>
              <a:t>German </a:t>
            </a:r>
            <a:r>
              <a:rPr lang="en-US" sz="2400" b="1" dirty="0" smtClean="0"/>
              <a:t>expression </a:t>
            </a:r>
            <a:r>
              <a:rPr lang="en-US" sz="2400" b="1" i="1" dirty="0" err="1"/>
              <a:t>Mundpropaganda</a:t>
            </a:r>
            <a:r>
              <a:rPr lang="en-US" sz="2400" b="1" i="1" dirty="0"/>
              <a:t>, meaning literally ‘mouth propaganda</a:t>
            </a:r>
            <a:r>
              <a:rPr lang="en-US" sz="2400" b="1" i="1" dirty="0" smtClean="0"/>
              <a:t>’);</a:t>
            </a:r>
          </a:p>
          <a:p>
            <a:pPr algn="just"/>
            <a:endParaRPr lang="en-US" sz="2400" b="1" i="1" dirty="0"/>
          </a:p>
          <a:p>
            <a:pPr algn="just">
              <a:buNone/>
            </a:pPr>
            <a:r>
              <a:rPr lang="en-US" sz="2400" b="1" dirty="0"/>
              <a:t>• </a:t>
            </a:r>
            <a:r>
              <a:rPr lang="en-US" sz="2400" b="1" dirty="0" smtClean="0"/>
              <a:t>  Experiential </a:t>
            </a:r>
            <a:r>
              <a:rPr lang="en-US" sz="2400" b="1" dirty="0"/>
              <a:t>meaning – the equivalence of meanings of words and sentences for </a:t>
            </a:r>
            <a:r>
              <a:rPr lang="en-US" sz="2400" b="1" dirty="0" smtClean="0"/>
              <a:t>people in </a:t>
            </a:r>
            <a:r>
              <a:rPr lang="en-US" sz="2400" b="1" dirty="0"/>
              <a:t>their everyday experiences (e.g. terms that are familiar in the source </a:t>
            </a:r>
            <a:r>
              <a:rPr lang="en-US" sz="2400" b="1" dirty="0" smtClean="0"/>
              <a:t>questionnaire’s context </a:t>
            </a:r>
            <a:r>
              <a:rPr lang="en-US" sz="2400" b="1" dirty="0"/>
              <a:t>such as ‘dual career household’ may be unfamiliar in the target </a:t>
            </a:r>
            <a:r>
              <a:rPr lang="en-US" sz="2400" b="1" dirty="0" smtClean="0"/>
              <a:t>questionnaire’s context);</a:t>
            </a:r>
          </a:p>
          <a:p>
            <a:pPr algn="just"/>
            <a:endParaRPr lang="en-US" sz="2400" b="1" dirty="0"/>
          </a:p>
          <a:p>
            <a:pPr algn="just">
              <a:buNone/>
            </a:pPr>
            <a:r>
              <a:rPr lang="en-US" sz="2400" b="1" dirty="0"/>
              <a:t>• grammar and syntax – the correct use of language, including the ordering of words </a:t>
            </a:r>
            <a:r>
              <a:rPr lang="en-US" sz="2400" b="1" dirty="0" smtClean="0"/>
              <a:t>and phrases </a:t>
            </a:r>
            <a:r>
              <a:rPr lang="en-US" sz="2400" b="1" dirty="0"/>
              <a:t>to create well-formed sentences (e.g. in Japanese the ordering is quite </a:t>
            </a:r>
            <a:r>
              <a:rPr lang="en-US" sz="2400" b="1" dirty="0" smtClean="0"/>
              <a:t>different from </a:t>
            </a:r>
            <a:r>
              <a:rPr lang="en-US" sz="2400" b="1" dirty="0"/>
              <a:t>English or Dutch, as verbs are at the end of sentences).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39762"/>
          </a:xfrm>
        </p:spPr>
        <p:txBody>
          <a:bodyPr>
            <a:normAutofit/>
          </a:bodyPr>
          <a:lstStyle/>
          <a:p>
            <a:r>
              <a:rPr lang="en-US" sz="3200" b="1" dirty="0" smtClean="0"/>
              <a:t>Translating Questionnaire </a:t>
            </a:r>
            <a:endParaRPr lang="en-US" sz="3200" b="1"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304800" y="685800"/>
            <a:ext cx="8610600" cy="601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209550"/>
            <a:ext cx="7772400" cy="762000"/>
          </a:xfrm>
        </p:spPr>
        <p:txBody>
          <a:bodyPr/>
          <a:lstStyle/>
          <a:p>
            <a:pPr eaLnBrk="1" hangingPunct="1"/>
            <a:r>
              <a:rPr lang="en-GB" sz="3200" b="1" dirty="0" smtClean="0">
                <a:latin typeface="Arial" charset="0"/>
              </a:rPr>
              <a:t>Constructing the questionnaire</a:t>
            </a:r>
          </a:p>
        </p:txBody>
      </p:sp>
      <p:sp>
        <p:nvSpPr>
          <p:cNvPr id="22531" name="Rectangle 3"/>
          <p:cNvSpPr>
            <a:spLocks noGrp="1" noChangeArrowheads="1"/>
          </p:cNvSpPr>
          <p:nvPr>
            <p:ph idx="1"/>
          </p:nvPr>
        </p:nvSpPr>
        <p:spPr>
          <a:xfrm>
            <a:off x="488950" y="1676400"/>
            <a:ext cx="8259763" cy="4038600"/>
          </a:xfrm>
        </p:spPr>
        <p:txBody>
          <a:bodyPr/>
          <a:lstStyle/>
          <a:p>
            <a:pPr algn="ctr" eaLnBrk="1" hangingPunct="1">
              <a:buFontTx/>
              <a:buNone/>
            </a:pPr>
            <a:r>
              <a:rPr lang="en-GB" sz="2800" b="1" smtClean="0">
                <a:latin typeface="Arial" charset="0"/>
              </a:rPr>
              <a:t>Main considerations</a:t>
            </a:r>
          </a:p>
          <a:p>
            <a:pPr eaLnBrk="1" hangingPunct="1"/>
            <a:endParaRPr lang="en-GB" sz="2800" smtClean="0">
              <a:latin typeface="Arial" charset="0"/>
            </a:endParaRPr>
          </a:p>
          <a:p>
            <a:pPr eaLnBrk="1" hangingPunct="1"/>
            <a:r>
              <a:rPr lang="en-GB" sz="2800" smtClean="0">
                <a:latin typeface="Arial" charset="0"/>
              </a:rPr>
              <a:t>Order and flow of questions</a:t>
            </a:r>
          </a:p>
          <a:p>
            <a:pPr eaLnBrk="1" hangingPunct="1"/>
            <a:endParaRPr lang="en-GB" sz="2800" smtClean="0">
              <a:latin typeface="Arial" charset="0"/>
            </a:endParaRPr>
          </a:p>
          <a:p>
            <a:pPr eaLnBrk="1" hangingPunct="1">
              <a:buFontTx/>
              <a:buNone/>
            </a:pPr>
            <a:endParaRPr lang="en-GB" sz="2800" smtClean="0">
              <a:latin typeface="Arial" charset="0"/>
            </a:endParaRPr>
          </a:p>
          <a:p>
            <a:pPr eaLnBrk="1" hangingPunct="1"/>
            <a:r>
              <a:rPr lang="en-GB" sz="2800" smtClean="0">
                <a:latin typeface="Arial" charset="0"/>
              </a:rPr>
              <a:t>Questionnaire layout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a:bodyPr>
          <a:lstStyle/>
          <a:p>
            <a:r>
              <a:rPr lang="en-US" sz="3200" b="1" dirty="0" smtClean="0"/>
              <a:t>Order of Questions</a:t>
            </a:r>
            <a:endParaRPr lang="en-US" sz="3200" b="1" dirty="0"/>
          </a:p>
        </p:txBody>
      </p:sp>
      <p:sp>
        <p:nvSpPr>
          <p:cNvPr id="3" name="Content Placeholder 2"/>
          <p:cNvSpPr>
            <a:spLocks noGrp="1"/>
          </p:cNvSpPr>
          <p:nvPr>
            <p:ph idx="1"/>
          </p:nvPr>
        </p:nvSpPr>
        <p:spPr>
          <a:xfrm>
            <a:off x="457200" y="990600"/>
            <a:ext cx="8229600" cy="5638800"/>
          </a:xfrm>
        </p:spPr>
        <p:txBody>
          <a:bodyPr>
            <a:noAutofit/>
          </a:bodyPr>
          <a:lstStyle/>
          <a:p>
            <a:pPr algn="just"/>
            <a:r>
              <a:rPr lang="en-US" sz="2200" b="1" dirty="0"/>
              <a:t>Are questions at the beginning of your </a:t>
            </a:r>
            <a:r>
              <a:rPr lang="en-US" sz="2200" b="1" dirty="0" smtClean="0"/>
              <a:t>questionnaire more </a:t>
            </a:r>
            <a:r>
              <a:rPr lang="en-US" sz="2200" b="1" dirty="0"/>
              <a:t>straightforward and ones the </a:t>
            </a:r>
            <a:r>
              <a:rPr lang="en-US" sz="2200" b="1" dirty="0" smtClean="0"/>
              <a:t>respondent will </a:t>
            </a:r>
            <a:r>
              <a:rPr lang="en-US" sz="2200" b="1" dirty="0"/>
              <a:t>enjoy answering? Questions </a:t>
            </a:r>
            <a:r>
              <a:rPr lang="en-US" sz="2200" b="1" dirty="0" smtClean="0"/>
              <a:t>about attributes </a:t>
            </a:r>
            <a:r>
              <a:rPr lang="en-US" sz="2200" b="1" dirty="0"/>
              <a:t>and </a:t>
            </a:r>
            <a:r>
              <a:rPr lang="en-US" sz="2200" b="1" dirty="0" smtClean="0"/>
              <a:t>behaviors </a:t>
            </a:r>
            <a:r>
              <a:rPr lang="en-US" sz="2200" b="1" dirty="0"/>
              <a:t>are usually </a:t>
            </a:r>
            <a:r>
              <a:rPr lang="en-US" sz="2200" b="1" dirty="0" smtClean="0"/>
              <a:t>more straightforward </a:t>
            </a:r>
            <a:r>
              <a:rPr lang="en-US" sz="2200" b="1" dirty="0"/>
              <a:t>to answer than those </a:t>
            </a:r>
            <a:r>
              <a:rPr lang="en-US" sz="2200" b="1" dirty="0" smtClean="0"/>
              <a:t>collecting data </a:t>
            </a:r>
            <a:r>
              <a:rPr lang="en-US" sz="2200" b="1" dirty="0"/>
              <a:t>on opinions</a:t>
            </a:r>
            <a:r>
              <a:rPr lang="en-US" sz="2200" b="1" dirty="0" smtClean="0"/>
              <a:t>.</a:t>
            </a:r>
          </a:p>
          <a:p>
            <a:pPr algn="just"/>
            <a:endParaRPr lang="en-US" sz="2200" b="1" dirty="0"/>
          </a:p>
          <a:p>
            <a:pPr algn="just"/>
            <a:r>
              <a:rPr lang="en-US" sz="2200" b="1" dirty="0" smtClean="0"/>
              <a:t>Are </a:t>
            </a:r>
            <a:r>
              <a:rPr lang="en-US" sz="2200" b="1" dirty="0"/>
              <a:t>questions at the beginning of your </a:t>
            </a:r>
            <a:r>
              <a:rPr lang="en-US" sz="2200" b="1" dirty="0" smtClean="0"/>
              <a:t>questionnaire obviously </a:t>
            </a:r>
            <a:r>
              <a:rPr lang="en-US" sz="2200" b="1" dirty="0"/>
              <a:t>relevant to the stated purpose </a:t>
            </a:r>
            <a:r>
              <a:rPr lang="en-US" sz="2200" b="1" dirty="0" smtClean="0"/>
              <a:t>of </a:t>
            </a:r>
            <a:r>
              <a:rPr lang="fr-FR" sz="2200" b="1" dirty="0" err="1" smtClean="0"/>
              <a:t>your</a:t>
            </a:r>
            <a:r>
              <a:rPr lang="fr-FR" sz="2200" b="1" dirty="0" smtClean="0"/>
              <a:t> </a:t>
            </a:r>
            <a:r>
              <a:rPr lang="fr-FR" sz="2200" b="1" dirty="0"/>
              <a:t>questionnaire? For example, </a:t>
            </a:r>
            <a:r>
              <a:rPr lang="fr-FR" sz="2200" b="1" dirty="0" smtClean="0"/>
              <a:t>questions </a:t>
            </a:r>
            <a:r>
              <a:rPr lang="en-US" sz="2200" b="1" dirty="0" smtClean="0"/>
              <a:t>requesting </a:t>
            </a:r>
            <a:r>
              <a:rPr lang="en-US" sz="2200" b="1" dirty="0"/>
              <a:t>contextual information may </a:t>
            </a:r>
            <a:r>
              <a:rPr lang="en-US" sz="2200" b="1" dirty="0" smtClean="0"/>
              <a:t>appear irrelevant.</a:t>
            </a:r>
          </a:p>
          <a:p>
            <a:pPr algn="just"/>
            <a:endParaRPr lang="en-US" sz="2200" b="1" dirty="0"/>
          </a:p>
          <a:p>
            <a:pPr algn="just"/>
            <a:r>
              <a:rPr lang="en-US" sz="2200" b="1" dirty="0" smtClean="0"/>
              <a:t>Are </a:t>
            </a:r>
            <a:r>
              <a:rPr lang="en-US" sz="2200" b="1" dirty="0"/>
              <a:t>questions and topics that are more </a:t>
            </a:r>
            <a:r>
              <a:rPr lang="en-US" sz="2200" b="1" dirty="0" smtClean="0"/>
              <a:t>complex placed </a:t>
            </a:r>
            <a:r>
              <a:rPr lang="en-US" sz="2200" b="1" dirty="0"/>
              <a:t>towards the middle of your questionnaire</a:t>
            </a:r>
            <a:r>
              <a:rPr lang="en-US" sz="2200" b="1" dirty="0" smtClean="0"/>
              <a:t>? By </a:t>
            </a:r>
            <a:r>
              <a:rPr lang="en-US" sz="2200" b="1" dirty="0"/>
              <a:t>this stage most respondents should </a:t>
            </a:r>
            <a:r>
              <a:rPr lang="en-US" sz="2200" b="1" dirty="0" smtClean="0"/>
              <a:t>be completing </a:t>
            </a:r>
            <a:r>
              <a:rPr lang="en-US" sz="2200" b="1" dirty="0"/>
              <a:t>the survey with confidence but </a:t>
            </a:r>
            <a:r>
              <a:rPr lang="en-US" sz="2200" b="1" dirty="0" smtClean="0"/>
              <a:t>should not </a:t>
            </a:r>
            <a:r>
              <a:rPr lang="en-US" sz="2200" b="1" dirty="0"/>
              <a:t>yet be bored or tired.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b="1" dirty="0" smtClean="0"/>
              <a:t>Order of Questions</a:t>
            </a:r>
            <a:endParaRPr lang="en-US" sz="3200" dirty="0"/>
          </a:p>
        </p:txBody>
      </p:sp>
      <p:sp>
        <p:nvSpPr>
          <p:cNvPr id="3" name="Content Placeholder 2"/>
          <p:cNvSpPr>
            <a:spLocks noGrp="1"/>
          </p:cNvSpPr>
          <p:nvPr>
            <p:ph idx="1"/>
          </p:nvPr>
        </p:nvSpPr>
        <p:spPr>
          <a:xfrm>
            <a:off x="457200" y="1143000"/>
            <a:ext cx="8229600" cy="4525963"/>
          </a:xfrm>
        </p:spPr>
        <p:txBody>
          <a:bodyPr>
            <a:normAutofit/>
          </a:bodyPr>
          <a:lstStyle/>
          <a:p>
            <a:pPr algn="just"/>
            <a:r>
              <a:rPr lang="en-US" sz="2400" b="1" dirty="0"/>
              <a:t>Are filter questions and routing instructions </a:t>
            </a:r>
            <a:r>
              <a:rPr lang="en-US" sz="2400" b="1" dirty="0" smtClean="0"/>
              <a:t>easy to </a:t>
            </a:r>
            <a:r>
              <a:rPr lang="en-US" sz="2400" b="1" dirty="0"/>
              <a:t>follow so that there is a clear route through </a:t>
            </a:r>
            <a:r>
              <a:rPr lang="en-US" sz="2400" b="1" dirty="0" smtClean="0"/>
              <a:t>the questionnaire? (</a:t>
            </a:r>
            <a:r>
              <a:rPr lang="en-US" sz="2400" b="1" dirty="0"/>
              <a:t>For interviewer-administered questionnaires) </a:t>
            </a:r>
            <a:r>
              <a:rPr lang="en-US" sz="2400" b="1" dirty="0" smtClean="0"/>
              <a:t>Are instructions </a:t>
            </a:r>
            <a:r>
              <a:rPr lang="en-US" sz="2400" b="1" dirty="0"/>
              <a:t>to the interviewer easy to follow</a:t>
            </a:r>
            <a:r>
              <a:rPr lang="en-US" sz="2400" b="1" dirty="0" smtClean="0"/>
              <a:t>?</a:t>
            </a:r>
          </a:p>
          <a:p>
            <a:pPr algn="just"/>
            <a:endParaRPr lang="en-US" sz="2400" b="1" dirty="0"/>
          </a:p>
          <a:p>
            <a:pPr algn="just"/>
            <a:r>
              <a:rPr lang="en-US" sz="2400" b="1" dirty="0" smtClean="0"/>
              <a:t>Are </a:t>
            </a:r>
            <a:r>
              <a:rPr lang="en-US" sz="2400" b="1" dirty="0"/>
              <a:t>questions grouped into obvious sections </a:t>
            </a:r>
            <a:r>
              <a:rPr lang="en-US" sz="2400" b="1" dirty="0" smtClean="0"/>
              <a:t>that will </a:t>
            </a:r>
            <a:r>
              <a:rPr lang="en-US" sz="2400" b="1" dirty="0"/>
              <a:t>make sense to the respondent</a:t>
            </a:r>
            <a:r>
              <a:rPr lang="en-US" sz="2400" b="1" dirty="0" smtClean="0"/>
              <a:t>?</a:t>
            </a:r>
          </a:p>
          <a:p>
            <a:pPr algn="just"/>
            <a:endParaRPr lang="en-US" sz="2400" b="1" dirty="0"/>
          </a:p>
          <a:p>
            <a:pPr algn="just"/>
            <a:r>
              <a:rPr lang="en-US" sz="2400" b="1" dirty="0" smtClean="0"/>
              <a:t>Have </a:t>
            </a:r>
            <a:r>
              <a:rPr lang="en-US" sz="2400" b="1" dirty="0"/>
              <a:t>you re-examined the wording of each </a:t>
            </a:r>
            <a:r>
              <a:rPr lang="en-US" sz="2400" b="1" dirty="0" smtClean="0"/>
              <a:t>question and </a:t>
            </a:r>
            <a:r>
              <a:rPr lang="en-US" sz="2400" b="1" dirty="0"/>
              <a:t>ensured it is consistent with its </a:t>
            </a:r>
            <a:r>
              <a:rPr lang="en-US" sz="2400" b="1" dirty="0" smtClean="0"/>
              <a:t>position in </a:t>
            </a:r>
            <a:r>
              <a:rPr lang="en-US" sz="2400" b="1" dirty="0"/>
              <a:t>the questionnaire as well as with the data </a:t>
            </a:r>
            <a:r>
              <a:rPr lang="en-US" sz="2400" b="1" dirty="0" smtClean="0"/>
              <a:t>you require</a:t>
            </a:r>
            <a:r>
              <a:rPr lang="en-US" sz="2400" b="1" dirty="0"/>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239713"/>
            <a:ext cx="7772400" cy="685800"/>
          </a:xfrm>
        </p:spPr>
        <p:txBody>
          <a:bodyPr/>
          <a:lstStyle/>
          <a:p>
            <a:pPr eaLnBrk="1" hangingPunct="1"/>
            <a:r>
              <a:rPr lang="en-GB" sz="3200" b="1" dirty="0" smtClean="0">
                <a:latin typeface="Arial" charset="0"/>
              </a:rPr>
              <a:t>Explaining the purpose and testing</a:t>
            </a:r>
          </a:p>
        </p:txBody>
      </p:sp>
      <p:sp>
        <p:nvSpPr>
          <p:cNvPr id="23555" name="Rectangle 3"/>
          <p:cNvSpPr>
            <a:spLocks noGrp="1" noChangeArrowheads="1"/>
          </p:cNvSpPr>
          <p:nvPr>
            <p:ph idx="1"/>
          </p:nvPr>
        </p:nvSpPr>
        <p:spPr>
          <a:xfrm>
            <a:off x="484188" y="1676400"/>
            <a:ext cx="8264525" cy="4038600"/>
          </a:xfrm>
        </p:spPr>
        <p:txBody>
          <a:bodyPr/>
          <a:lstStyle/>
          <a:p>
            <a:pPr algn="ctr" eaLnBrk="1" hangingPunct="1">
              <a:lnSpc>
                <a:spcPct val="90000"/>
              </a:lnSpc>
              <a:buFontTx/>
              <a:buNone/>
            </a:pPr>
            <a:r>
              <a:rPr lang="en-GB" sz="2800" b="1" smtClean="0">
                <a:latin typeface="Arial" charset="0"/>
              </a:rPr>
              <a:t>Key points</a:t>
            </a:r>
          </a:p>
          <a:p>
            <a:pPr eaLnBrk="1" hangingPunct="1">
              <a:lnSpc>
                <a:spcPct val="90000"/>
              </a:lnSpc>
            </a:pPr>
            <a:endParaRPr lang="en-GB" sz="2800" smtClean="0">
              <a:latin typeface="Arial" charset="0"/>
            </a:endParaRPr>
          </a:p>
          <a:p>
            <a:pPr eaLnBrk="1" hangingPunct="1">
              <a:lnSpc>
                <a:spcPct val="90000"/>
              </a:lnSpc>
            </a:pPr>
            <a:r>
              <a:rPr lang="en-GB" sz="2800" smtClean="0">
                <a:latin typeface="Arial" charset="0"/>
              </a:rPr>
              <a:t>The covering letter</a:t>
            </a:r>
          </a:p>
          <a:p>
            <a:pPr eaLnBrk="1" hangingPunct="1">
              <a:lnSpc>
                <a:spcPct val="90000"/>
              </a:lnSpc>
              <a:buFontTx/>
              <a:buNone/>
            </a:pPr>
            <a:endParaRPr lang="en-GB" sz="2800" smtClean="0">
              <a:latin typeface="Arial" charset="0"/>
            </a:endParaRPr>
          </a:p>
          <a:p>
            <a:pPr eaLnBrk="1" hangingPunct="1">
              <a:lnSpc>
                <a:spcPct val="90000"/>
              </a:lnSpc>
            </a:pPr>
            <a:r>
              <a:rPr lang="en-GB" sz="2800" smtClean="0">
                <a:latin typeface="Arial" charset="0"/>
              </a:rPr>
              <a:t>Introducing and closing the questionnaire</a:t>
            </a:r>
          </a:p>
          <a:p>
            <a:pPr eaLnBrk="1" hangingPunct="1">
              <a:lnSpc>
                <a:spcPct val="90000"/>
              </a:lnSpc>
              <a:buFontTx/>
              <a:buNone/>
            </a:pPr>
            <a:endParaRPr lang="en-GB" sz="2800" smtClean="0">
              <a:latin typeface="Arial" charset="0"/>
            </a:endParaRPr>
          </a:p>
          <a:p>
            <a:pPr eaLnBrk="1" hangingPunct="1">
              <a:lnSpc>
                <a:spcPct val="90000"/>
              </a:lnSpc>
            </a:pPr>
            <a:r>
              <a:rPr lang="en-GB" sz="2800" smtClean="0">
                <a:latin typeface="Arial" charset="0"/>
              </a:rPr>
              <a:t>Pilot testing and assessing validity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285750"/>
            <a:ext cx="7772400" cy="609600"/>
          </a:xfrm>
        </p:spPr>
        <p:txBody>
          <a:bodyPr/>
          <a:lstStyle/>
          <a:p>
            <a:pPr eaLnBrk="1" hangingPunct="1"/>
            <a:r>
              <a:rPr lang="en-GB" sz="3200" b="1" dirty="0" smtClean="0">
                <a:latin typeface="Arial" charset="0"/>
              </a:rPr>
              <a:t>Administering the questionnaire</a:t>
            </a:r>
          </a:p>
        </p:txBody>
      </p:sp>
      <p:sp>
        <p:nvSpPr>
          <p:cNvPr id="24579" name="Rectangle 3"/>
          <p:cNvSpPr>
            <a:spLocks noGrp="1" noChangeArrowheads="1"/>
          </p:cNvSpPr>
          <p:nvPr>
            <p:ph idx="1"/>
          </p:nvPr>
        </p:nvSpPr>
        <p:spPr>
          <a:xfrm>
            <a:off x="501650" y="1143000"/>
            <a:ext cx="8247063" cy="5257800"/>
          </a:xfrm>
        </p:spPr>
        <p:txBody>
          <a:bodyPr/>
          <a:lstStyle/>
          <a:p>
            <a:pPr algn="ctr" eaLnBrk="1" hangingPunct="1">
              <a:buFontTx/>
              <a:buNone/>
            </a:pPr>
            <a:r>
              <a:rPr lang="en-GB" sz="2800" b="1" smtClean="0">
                <a:latin typeface="Arial" charset="0"/>
              </a:rPr>
              <a:t>Points to consider</a:t>
            </a:r>
          </a:p>
          <a:p>
            <a:pPr eaLnBrk="1" hangingPunct="1">
              <a:buFontTx/>
              <a:buNone/>
            </a:pPr>
            <a:endParaRPr lang="en-GB" sz="2400" smtClean="0">
              <a:latin typeface="Arial" charset="0"/>
            </a:endParaRPr>
          </a:p>
          <a:p>
            <a:pPr eaLnBrk="1" hangingPunct="1"/>
            <a:r>
              <a:rPr lang="en-GB" sz="2400" smtClean="0">
                <a:latin typeface="Arial" charset="0"/>
              </a:rPr>
              <a:t>Internet and intranet-mediated responses</a:t>
            </a:r>
          </a:p>
          <a:p>
            <a:pPr eaLnBrk="1" hangingPunct="1"/>
            <a:endParaRPr lang="en-GB" sz="2400" smtClean="0">
              <a:latin typeface="Arial" charset="0"/>
            </a:endParaRPr>
          </a:p>
          <a:p>
            <a:pPr eaLnBrk="1" hangingPunct="1"/>
            <a:r>
              <a:rPr lang="en-GB" sz="2400" smtClean="0">
                <a:latin typeface="Arial" charset="0"/>
              </a:rPr>
              <a:t>Postal questionnaires</a:t>
            </a:r>
          </a:p>
          <a:p>
            <a:pPr eaLnBrk="1" hangingPunct="1"/>
            <a:endParaRPr lang="en-GB" sz="2400" smtClean="0">
              <a:latin typeface="Arial" charset="0"/>
            </a:endParaRPr>
          </a:p>
          <a:p>
            <a:pPr eaLnBrk="1" hangingPunct="1"/>
            <a:r>
              <a:rPr lang="en-GB" sz="2400" smtClean="0">
                <a:latin typeface="Arial" charset="0"/>
              </a:rPr>
              <a:t>Delivery and Collection</a:t>
            </a:r>
          </a:p>
          <a:p>
            <a:pPr eaLnBrk="1" hangingPunct="1"/>
            <a:endParaRPr lang="en-GB" sz="2400" smtClean="0">
              <a:latin typeface="Arial" charset="0"/>
            </a:endParaRPr>
          </a:p>
          <a:p>
            <a:pPr eaLnBrk="1" hangingPunct="1"/>
            <a:r>
              <a:rPr lang="en-GB" sz="2400" smtClean="0">
                <a:latin typeface="Arial" charset="0"/>
              </a:rPr>
              <a:t>Telephone questionnaires</a:t>
            </a:r>
          </a:p>
          <a:p>
            <a:pPr eaLnBrk="1" hangingPunct="1"/>
            <a:endParaRPr lang="en-GB" sz="2400" smtClean="0">
              <a:latin typeface="Arial" charset="0"/>
            </a:endParaRPr>
          </a:p>
          <a:p>
            <a:pPr eaLnBrk="1" hangingPunct="1"/>
            <a:r>
              <a:rPr lang="en-GB" sz="2400" smtClean="0">
                <a:latin typeface="Arial" charset="0"/>
              </a:rPr>
              <a:t>Structured interviews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285750"/>
            <a:ext cx="7772400" cy="609600"/>
          </a:xfrm>
        </p:spPr>
        <p:txBody>
          <a:bodyPr/>
          <a:lstStyle/>
          <a:p>
            <a:pPr eaLnBrk="1" hangingPunct="1"/>
            <a:r>
              <a:rPr lang="en-GB" sz="3200" dirty="0" smtClean="0">
                <a:latin typeface="Arial" charset="0"/>
              </a:rPr>
              <a:t>Summary</a:t>
            </a:r>
          </a:p>
        </p:txBody>
      </p:sp>
      <p:sp>
        <p:nvSpPr>
          <p:cNvPr id="25603" name="Rectangle 3"/>
          <p:cNvSpPr>
            <a:spLocks noGrp="1" noChangeArrowheads="1"/>
          </p:cNvSpPr>
          <p:nvPr>
            <p:ph idx="1"/>
          </p:nvPr>
        </p:nvSpPr>
        <p:spPr>
          <a:xfrm>
            <a:off x="488950" y="1295400"/>
            <a:ext cx="8259763" cy="4800600"/>
          </a:xfrm>
        </p:spPr>
        <p:txBody>
          <a:bodyPr/>
          <a:lstStyle/>
          <a:p>
            <a:pPr marL="387350" indent="-387350" eaLnBrk="1" hangingPunct="1"/>
            <a:r>
              <a:rPr lang="en-GB" sz="2600" smtClean="0">
                <a:latin typeface="Arial" charset="0"/>
              </a:rPr>
              <a:t>Questionnaires are often used to collect descriptive and explanatory data</a:t>
            </a:r>
          </a:p>
          <a:p>
            <a:pPr marL="387350" indent="-387350" eaLnBrk="1" hangingPunct="1">
              <a:buFontTx/>
              <a:buNone/>
            </a:pPr>
            <a:endParaRPr lang="en-GB" sz="2600" smtClean="0">
              <a:latin typeface="Arial" charset="0"/>
            </a:endParaRPr>
          </a:p>
          <a:p>
            <a:pPr marL="387350" indent="-387350" eaLnBrk="1" hangingPunct="1"/>
            <a:r>
              <a:rPr lang="en-GB" sz="2600" smtClean="0">
                <a:latin typeface="Arial" charset="0"/>
              </a:rPr>
              <a:t>Five main types of questionnaire are Internet- or intra-net mediated, postal, delivery and collection, telephone and interview schedule</a:t>
            </a:r>
          </a:p>
          <a:p>
            <a:pPr marL="387350" indent="-387350" eaLnBrk="1" hangingPunct="1">
              <a:buFontTx/>
              <a:buNone/>
            </a:pPr>
            <a:endParaRPr lang="en-GB" sz="2600" smtClean="0">
              <a:latin typeface="Arial" charset="0"/>
            </a:endParaRPr>
          </a:p>
          <a:p>
            <a:pPr marL="387350" indent="-387350" eaLnBrk="1" hangingPunct="1"/>
            <a:r>
              <a:rPr lang="en-GB" sz="2600" smtClean="0">
                <a:latin typeface="Arial" charset="0"/>
              </a:rPr>
              <a:t>Precise data that meet the research objectives can be produced by using a data requirements table </a:t>
            </a:r>
          </a:p>
          <a:p>
            <a:pPr marL="387350" indent="-387350" eaLnBrk="1" hangingPunct="1"/>
            <a:endParaRPr lang="en-GB" sz="2600" smtClean="0">
              <a:latin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85800" y="282575"/>
            <a:ext cx="7772400" cy="609600"/>
          </a:xfrm>
        </p:spPr>
        <p:txBody>
          <a:bodyPr/>
          <a:lstStyle/>
          <a:p>
            <a:pPr eaLnBrk="1" hangingPunct="1"/>
            <a:r>
              <a:rPr lang="en-GB" sz="3200" dirty="0" smtClean="0">
                <a:latin typeface="Arial" charset="0"/>
              </a:rPr>
              <a:t>Summary</a:t>
            </a:r>
          </a:p>
        </p:txBody>
      </p:sp>
      <p:sp>
        <p:nvSpPr>
          <p:cNvPr id="26627" name="Rectangle 3"/>
          <p:cNvSpPr>
            <a:spLocks noGrp="1" noChangeArrowheads="1"/>
          </p:cNvSpPr>
          <p:nvPr>
            <p:ph idx="1"/>
          </p:nvPr>
        </p:nvSpPr>
        <p:spPr>
          <a:xfrm>
            <a:off x="488950" y="1219200"/>
            <a:ext cx="8259763" cy="4876800"/>
          </a:xfrm>
        </p:spPr>
        <p:txBody>
          <a:bodyPr/>
          <a:lstStyle/>
          <a:p>
            <a:pPr eaLnBrk="1" hangingPunct="1">
              <a:lnSpc>
                <a:spcPct val="90000"/>
              </a:lnSpc>
              <a:buFontTx/>
              <a:buNone/>
            </a:pPr>
            <a:endParaRPr lang="en-GB" sz="2600" smtClean="0">
              <a:latin typeface="Arial" charset="0"/>
            </a:endParaRPr>
          </a:p>
          <a:p>
            <a:pPr eaLnBrk="1" hangingPunct="1">
              <a:lnSpc>
                <a:spcPct val="90000"/>
              </a:lnSpc>
            </a:pPr>
            <a:r>
              <a:rPr lang="en-GB" sz="2600" smtClean="0">
                <a:latin typeface="Arial" charset="0"/>
              </a:rPr>
              <a:t>Data validity and reliability and response rate depend on design, structure and rigorous pilot testing</a:t>
            </a:r>
          </a:p>
          <a:p>
            <a:pPr eaLnBrk="1" hangingPunct="1">
              <a:lnSpc>
                <a:spcPct val="90000"/>
              </a:lnSpc>
              <a:buFontTx/>
              <a:buNone/>
            </a:pPr>
            <a:endParaRPr lang="en-GB" sz="2600" smtClean="0">
              <a:latin typeface="Arial" charset="0"/>
            </a:endParaRPr>
          </a:p>
          <a:p>
            <a:pPr eaLnBrk="1" hangingPunct="1">
              <a:lnSpc>
                <a:spcPct val="90000"/>
              </a:lnSpc>
            </a:pPr>
            <a:r>
              <a:rPr lang="en-GB" sz="2600" smtClean="0">
                <a:latin typeface="Arial" charset="0"/>
              </a:rPr>
              <a:t>Wording and order of questions and question types are important considerations</a:t>
            </a:r>
          </a:p>
          <a:p>
            <a:pPr eaLnBrk="1" hangingPunct="1">
              <a:lnSpc>
                <a:spcPct val="90000"/>
              </a:lnSpc>
              <a:buFontTx/>
              <a:buNone/>
            </a:pPr>
            <a:endParaRPr lang="en-GB" sz="2600" smtClean="0">
              <a:latin typeface="Arial" charset="0"/>
            </a:endParaRPr>
          </a:p>
          <a:p>
            <a:pPr eaLnBrk="1" hangingPunct="1">
              <a:lnSpc>
                <a:spcPct val="90000"/>
              </a:lnSpc>
            </a:pPr>
            <a:r>
              <a:rPr lang="en-GB" sz="2600" smtClean="0">
                <a:latin typeface="Arial" charset="0"/>
              </a:rPr>
              <a:t>Closed questions should be pre-coded to facilitate data input and analysis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247650"/>
            <a:ext cx="7772400" cy="685800"/>
          </a:xfrm>
        </p:spPr>
        <p:txBody>
          <a:bodyPr/>
          <a:lstStyle/>
          <a:p>
            <a:pPr eaLnBrk="1" hangingPunct="1"/>
            <a:r>
              <a:rPr lang="en-GB" sz="3200" dirty="0" smtClean="0">
                <a:latin typeface="Arial" charset="0"/>
              </a:rPr>
              <a:t>Summary</a:t>
            </a:r>
          </a:p>
        </p:txBody>
      </p:sp>
      <p:sp>
        <p:nvSpPr>
          <p:cNvPr id="27651" name="Rectangle 3"/>
          <p:cNvSpPr>
            <a:spLocks noGrp="1" noChangeArrowheads="1"/>
          </p:cNvSpPr>
          <p:nvPr>
            <p:ph idx="1"/>
          </p:nvPr>
        </p:nvSpPr>
        <p:spPr>
          <a:xfrm>
            <a:off x="484188" y="1219200"/>
            <a:ext cx="8264525" cy="4876800"/>
          </a:xfrm>
        </p:spPr>
        <p:txBody>
          <a:bodyPr/>
          <a:lstStyle/>
          <a:p>
            <a:pPr eaLnBrk="1" hangingPunct="1">
              <a:buFontTx/>
              <a:buNone/>
            </a:pPr>
            <a:endParaRPr lang="en-GB" sz="2600" smtClean="0">
              <a:latin typeface="Arial" charset="0"/>
            </a:endParaRPr>
          </a:p>
          <a:p>
            <a:pPr eaLnBrk="1" hangingPunct="1"/>
            <a:r>
              <a:rPr lang="en-GB" sz="2600" smtClean="0">
                <a:latin typeface="Arial" charset="0"/>
              </a:rPr>
              <a:t>Important design features are a clear layout, a logical order and flow of questions and easily completed responses</a:t>
            </a:r>
          </a:p>
          <a:p>
            <a:pPr eaLnBrk="1" hangingPunct="1">
              <a:buFontTx/>
              <a:buNone/>
            </a:pPr>
            <a:endParaRPr lang="en-GB" sz="2600" smtClean="0">
              <a:latin typeface="Arial" charset="0"/>
            </a:endParaRPr>
          </a:p>
          <a:p>
            <a:pPr eaLnBrk="1" hangingPunct="1"/>
            <a:r>
              <a:rPr lang="en-GB" sz="2600" smtClean="0">
                <a:latin typeface="Arial" charset="0"/>
              </a:rPr>
              <a:t>Questionnaires should be carefully introduced and pilot tested prior to administration</a:t>
            </a:r>
          </a:p>
          <a:p>
            <a:pPr eaLnBrk="1" hangingPunct="1">
              <a:buFontTx/>
              <a:buNone/>
            </a:pPr>
            <a:endParaRPr lang="en-GB" sz="2600" smtClean="0">
              <a:latin typeface="Arial" charset="0"/>
            </a:endParaRPr>
          </a:p>
          <a:p>
            <a:pPr eaLnBrk="1" hangingPunct="1"/>
            <a:r>
              <a:rPr lang="en-GB" sz="2600" smtClean="0">
                <a:latin typeface="Arial" charset="0"/>
              </a:rPr>
              <a:t>Administration needs to be appropriate to the type of questionnaire</a:t>
            </a:r>
          </a:p>
          <a:p>
            <a:pPr eaLnBrk="1" hangingPunct="1"/>
            <a:endParaRPr lang="en-GB" sz="2600" smtClean="0">
              <a:latin typeface="Arial"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TotalTime>
  <Words>1046</Words>
  <Application>Microsoft Office PowerPoint</Application>
  <PresentationFormat>On-screen Show (4:3)</PresentationFormat>
  <Paragraphs>120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Collecting primary data: use of  questionnaires</vt:lpstr>
      <vt:lpstr>Recap </vt:lpstr>
      <vt:lpstr>Recap  Type of Questionnaire </vt:lpstr>
      <vt:lpstr>Designing individual questions</vt:lpstr>
      <vt:lpstr>Designing individual questions</vt:lpstr>
      <vt:lpstr>Designing individual questions</vt:lpstr>
      <vt:lpstr>Designing individual questions</vt:lpstr>
      <vt:lpstr>Translating Questionnaire </vt:lpstr>
      <vt:lpstr>Translating Questionnaire </vt:lpstr>
      <vt:lpstr>Translating Questionnaire </vt:lpstr>
      <vt:lpstr>Constructing the questionnaire</vt:lpstr>
      <vt:lpstr>Order of Questions</vt:lpstr>
      <vt:lpstr>Order of Questions</vt:lpstr>
      <vt:lpstr>Explaining the purpose and testing</vt:lpstr>
      <vt:lpstr>Administering the questionnaire</vt:lpstr>
      <vt:lpstr>Summary</vt:lpstr>
      <vt:lpstr>Summary</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Collecting primary data: use of  questionnaires</dc:title>
  <dc:creator>faisal</dc:creator>
  <cp:lastModifiedBy>NTS</cp:lastModifiedBy>
  <cp:revision>7</cp:revision>
  <dcterms:created xsi:type="dcterms:W3CDTF">2013-05-29T18:14:05Z</dcterms:created>
  <dcterms:modified xsi:type="dcterms:W3CDTF">2013-05-30T07:45:11Z</dcterms:modified>
</cp:coreProperties>
</file>