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83" r:id="rId5"/>
    <p:sldId id="281" r:id="rId6"/>
    <p:sldId id="259" r:id="rId7"/>
    <p:sldId id="282" r:id="rId8"/>
    <p:sldId id="260" r:id="rId9"/>
    <p:sldId id="261" r:id="rId10"/>
    <p:sldId id="262" r:id="rId11"/>
    <p:sldId id="265" r:id="rId12"/>
    <p:sldId id="263" r:id="rId13"/>
    <p:sldId id="264" r:id="rId14"/>
    <p:sldId id="266" r:id="rId15"/>
    <p:sldId id="267" r:id="rId16"/>
    <p:sldId id="268" r:id="rId17"/>
    <p:sldId id="269" r:id="rId18"/>
    <p:sldId id="270" r:id="rId19"/>
    <p:sldId id="271" r:id="rId20"/>
    <p:sldId id="272" r:id="rId21"/>
    <p:sldId id="273" r:id="rId22"/>
    <p:sldId id="274" r:id="rId23"/>
    <p:sldId id="284" r:id="rId24"/>
    <p:sldId id="275" r:id="rId25"/>
    <p:sldId id="276" r:id="rId26"/>
    <p:sldId id="277" r:id="rId27"/>
    <p:sldId id="278" r:id="rId28"/>
    <p:sldId id="279" r:id="rId29"/>
    <p:sldId id="280"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5620"/>
    <p:restoredTop sz="94660"/>
  </p:normalViewPr>
  <p:slideViewPr>
    <p:cSldViewPr>
      <p:cViewPr varScale="1">
        <p:scale>
          <a:sx n="61" d="100"/>
          <a:sy n="61" d="100"/>
        </p:scale>
        <p:origin x="-1308"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F65D2AC-DC20-4371-9367-9FCC36EFA84C}" type="datetimeFigureOut">
              <a:rPr lang="en-US" smtClean="0"/>
              <a:pPr/>
              <a:t>4/17/2013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AD6146-1B92-49F6-B712-530B749C24A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65D2AC-DC20-4371-9367-9FCC36EFA84C}" type="datetimeFigureOut">
              <a:rPr lang="en-US" smtClean="0"/>
              <a:pPr/>
              <a:t>4/17/2013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AD6146-1B92-49F6-B712-530B749C24A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65D2AC-DC20-4371-9367-9FCC36EFA84C}" type="datetimeFigureOut">
              <a:rPr lang="en-US" smtClean="0"/>
              <a:pPr/>
              <a:t>4/17/2013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AD6146-1B92-49F6-B712-530B749C24A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F65D2AC-DC20-4371-9367-9FCC36EFA84C}" type="datetimeFigureOut">
              <a:rPr lang="en-US" smtClean="0"/>
              <a:pPr/>
              <a:t>4/17/2013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AD6146-1B92-49F6-B712-530B749C24A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F65D2AC-DC20-4371-9367-9FCC36EFA84C}" type="datetimeFigureOut">
              <a:rPr lang="en-US" smtClean="0"/>
              <a:pPr/>
              <a:t>4/17/2013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AD6146-1B92-49F6-B712-530B749C24A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F65D2AC-DC20-4371-9367-9FCC36EFA84C}" type="datetimeFigureOut">
              <a:rPr lang="en-US" smtClean="0"/>
              <a:pPr/>
              <a:t>4/17/2013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AD6146-1B92-49F6-B712-530B749C24A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65D2AC-DC20-4371-9367-9FCC36EFA84C}" type="datetimeFigureOut">
              <a:rPr lang="en-US" smtClean="0"/>
              <a:pPr/>
              <a:t>4/17/2013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AD6146-1B92-49F6-B712-530B749C24A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65D2AC-DC20-4371-9367-9FCC36EFA84C}" type="datetimeFigureOut">
              <a:rPr lang="en-US" smtClean="0"/>
              <a:pPr/>
              <a:t>4/17/2013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AD6146-1B92-49F6-B712-530B749C24A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65D2AC-DC20-4371-9367-9FCC36EFA84C}" type="datetimeFigureOut">
              <a:rPr lang="en-US" smtClean="0"/>
              <a:pPr/>
              <a:t>4/17/2013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AD6146-1B92-49F6-B712-530B749C24A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65D2AC-DC20-4371-9367-9FCC36EFA84C}" type="datetimeFigureOut">
              <a:rPr lang="en-US" smtClean="0"/>
              <a:pPr/>
              <a:t>4/17/2013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AD6146-1B92-49F6-B712-530B749C24A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65D2AC-DC20-4371-9367-9FCC36EFA84C}" type="datetimeFigureOut">
              <a:rPr lang="en-US" smtClean="0"/>
              <a:pPr/>
              <a:t>4/17/2013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AD6146-1B92-49F6-B712-530B749C24A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65D2AC-DC20-4371-9367-9FCC36EFA84C}" type="datetimeFigureOut">
              <a:rPr lang="en-US" smtClean="0"/>
              <a:pPr/>
              <a:t>4/17/2013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AD6146-1B92-49F6-B712-530B749C24A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152400"/>
            <a:ext cx="8991600" cy="1470025"/>
          </a:xfrm>
        </p:spPr>
        <p:txBody>
          <a:bodyPr>
            <a:normAutofit/>
          </a:bodyPr>
          <a:lstStyle/>
          <a:p>
            <a:r>
              <a:rPr lang="en-US" sz="3600" b="1" dirty="0" smtClean="0"/>
              <a:t>Formulating and Clarifying the Research Topic</a:t>
            </a:r>
            <a:endParaRPr lang="en-US" sz="3600" b="1" dirty="0"/>
          </a:p>
        </p:txBody>
      </p:sp>
      <p:sp>
        <p:nvSpPr>
          <p:cNvPr id="3" name="Subtitle 2"/>
          <p:cNvSpPr>
            <a:spLocks noGrp="1"/>
          </p:cNvSpPr>
          <p:nvPr>
            <p:ph type="subTitle" idx="1"/>
          </p:nvPr>
        </p:nvSpPr>
        <p:spPr>
          <a:xfrm>
            <a:off x="1371600" y="3352800"/>
            <a:ext cx="7467600" cy="2590800"/>
          </a:xfrm>
        </p:spPr>
        <p:txBody>
          <a:bodyPr>
            <a:normAutofit/>
          </a:bodyPr>
          <a:lstStyle/>
          <a:p>
            <a:pPr algn="ctr"/>
            <a:r>
              <a:rPr lang="en-US" dirty="0" smtClean="0"/>
              <a:t>Faisal Abbas, PhD</a:t>
            </a:r>
          </a:p>
          <a:p>
            <a:pPr algn="ctr"/>
            <a:endParaRPr lang="en-US" sz="1800" dirty="0" smtClean="0"/>
          </a:p>
          <a:p>
            <a:pPr algn="ctr"/>
            <a:endParaRPr lang="en-US" sz="1800" dirty="0"/>
          </a:p>
          <a:p>
            <a:pPr algn="ctr"/>
            <a:endParaRPr lang="en-US" sz="1800" dirty="0" smtClean="0"/>
          </a:p>
          <a:p>
            <a:pPr algn="ctr"/>
            <a:endParaRPr lang="en-US" sz="1800" dirty="0" smtClean="0"/>
          </a:p>
          <a:p>
            <a:pPr algn="ctr"/>
            <a:endParaRPr lang="en-US" sz="1800" dirty="0" smtClean="0"/>
          </a:p>
          <a:p>
            <a:pPr algn="ctr"/>
            <a:r>
              <a:rPr lang="en-US" sz="1800" b="1" dirty="0" smtClean="0"/>
              <a:t>Lecture 2</a:t>
            </a:r>
            <a:r>
              <a:rPr lang="en-US" sz="1800" b="1" baseline="30000" dirty="0" smtClean="0"/>
              <a:t>nd</a:t>
            </a:r>
            <a:r>
              <a:rPr lang="en-US" sz="1800" b="1" dirty="0" smtClean="0"/>
              <a:t>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8229600" cy="609600"/>
          </a:xfrm>
        </p:spPr>
        <p:txBody>
          <a:bodyPr>
            <a:normAutofit fontScale="90000"/>
          </a:bodyPr>
          <a:lstStyle/>
          <a:p>
            <a:r>
              <a:rPr lang="en-US" sz="3600" b="1" dirty="0" smtClean="0"/>
              <a:t>Formulating &amp; Clarifying Research Topic</a:t>
            </a:r>
            <a:endParaRPr lang="en-US" sz="3600" b="1" dirty="0"/>
          </a:p>
        </p:txBody>
      </p:sp>
      <p:sp>
        <p:nvSpPr>
          <p:cNvPr id="3" name="Content Placeholder 2"/>
          <p:cNvSpPr>
            <a:spLocks noGrp="1"/>
          </p:cNvSpPr>
          <p:nvPr>
            <p:ph idx="1"/>
          </p:nvPr>
        </p:nvSpPr>
        <p:spPr>
          <a:xfrm>
            <a:off x="457200" y="1371600"/>
            <a:ext cx="8229600" cy="4724400"/>
          </a:xfrm>
        </p:spPr>
        <p:txBody>
          <a:bodyPr>
            <a:normAutofit/>
          </a:bodyPr>
          <a:lstStyle/>
          <a:p>
            <a:pPr>
              <a:lnSpc>
                <a:spcPct val="90000"/>
              </a:lnSpc>
              <a:buNone/>
            </a:pPr>
            <a:r>
              <a:rPr lang="en-GB" sz="2400" b="1" dirty="0" smtClean="0">
                <a:latin typeface="Arial" charset="0"/>
              </a:rPr>
              <a:t>The important steps</a:t>
            </a:r>
          </a:p>
          <a:p>
            <a:pPr>
              <a:lnSpc>
                <a:spcPct val="90000"/>
              </a:lnSpc>
              <a:buNone/>
            </a:pPr>
            <a:endParaRPr lang="en-GB" dirty="0" smtClean="0">
              <a:latin typeface="Arial" charset="0"/>
            </a:endParaRPr>
          </a:p>
          <a:p>
            <a:pPr>
              <a:lnSpc>
                <a:spcPct val="90000"/>
              </a:lnSpc>
            </a:pPr>
            <a:r>
              <a:rPr lang="en-GB" sz="2400" dirty="0" smtClean="0">
                <a:latin typeface="Arial" charset="0"/>
              </a:rPr>
              <a:t>Identifying the </a:t>
            </a:r>
            <a:r>
              <a:rPr lang="en-GB" sz="2400" i="1" dirty="0" smtClean="0">
                <a:latin typeface="Arial" charset="0"/>
              </a:rPr>
              <a:t>“</a:t>
            </a:r>
            <a:r>
              <a:rPr lang="en-GB" sz="2400" b="1" i="1" dirty="0">
                <a:latin typeface="Arial" charset="0"/>
              </a:rPr>
              <a:t>A</a:t>
            </a:r>
            <a:r>
              <a:rPr lang="en-GB" sz="2400" b="1" i="1" dirty="0" smtClean="0">
                <a:latin typeface="Arial" charset="0"/>
              </a:rPr>
              <a:t>ttributes”</a:t>
            </a:r>
            <a:r>
              <a:rPr lang="en-GB" sz="2400" i="1" dirty="0" smtClean="0">
                <a:latin typeface="Arial" charset="0"/>
              </a:rPr>
              <a:t> </a:t>
            </a:r>
            <a:r>
              <a:rPr lang="en-GB" sz="2400" dirty="0" smtClean="0">
                <a:latin typeface="Arial" charset="0"/>
              </a:rPr>
              <a:t>of a good research topic </a:t>
            </a:r>
          </a:p>
          <a:p>
            <a:pPr>
              <a:lnSpc>
                <a:spcPct val="90000"/>
              </a:lnSpc>
              <a:buNone/>
            </a:pPr>
            <a:endParaRPr lang="en-GB" sz="2400" dirty="0" smtClean="0">
              <a:latin typeface="Arial" charset="0"/>
            </a:endParaRPr>
          </a:p>
          <a:p>
            <a:pPr>
              <a:lnSpc>
                <a:spcPct val="90000"/>
              </a:lnSpc>
            </a:pPr>
            <a:r>
              <a:rPr lang="en-GB" sz="2400" dirty="0" smtClean="0">
                <a:latin typeface="Arial" charset="0"/>
              </a:rPr>
              <a:t>Generating “</a:t>
            </a:r>
            <a:r>
              <a:rPr lang="en-GB" sz="2400" b="1" i="1" dirty="0">
                <a:latin typeface="Arial" charset="0"/>
              </a:rPr>
              <a:t>I</a:t>
            </a:r>
            <a:r>
              <a:rPr lang="en-GB" sz="2400" b="1" i="1" dirty="0" smtClean="0">
                <a:latin typeface="Arial" charset="0"/>
              </a:rPr>
              <a:t>deas”</a:t>
            </a:r>
            <a:r>
              <a:rPr lang="en-GB" sz="2400" dirty="0" smtClean="0">
                <a:latin typeface="Arial" charset="0"/>
              </a:rPr>
              <a:t> that help you select a suitable topic</a:t>
            </a:r>
          </a:p>
          <a:p>
            <a:pPr>
              <a:lnSpc>
                <a:spcPct val="90000"/>
              </a:lnSpc>
              <a:buNone/>
            </a:pPr>
            <a:endParaRPr lang="en-GB" sz="2400" dirty="0" smtClean="0">
              <a:latin typeface="Arial" charset="0"/>
            </a:endParaRPr>
          </a:p>
          <a:p>
            <a:pPr>
              <a:lnSpc>
                <a:spcPct val="90000"/>
              </a:lnSpc>
            </a:pPr>
            <a:r>
              <a:rPr lang="en-GB" sz="2400" dirty="0" smtClean="0">
                <a:latin typeface="Arial" charset="0"/>
              </a:rPr>
              <a:t>Turning ideas into clear “</a:t>
            </a:r>
            <a:r>
              <a:rPr lang="en-GB" sz="2400" b="1" i="1" dirty="0">
                <a:latin typeface="Arial" charset="0"/>
              </a:rPr>
              <a:t>R</a:t>
            </a:r>
            <a:r>
              <a:rPr lang="en-GB" sz="2400" b="1" i="1" dirty="0" smtClean="0">
                <a:latin typeface="Arial" charset="0"/>
              </a:rPr>
              <a:t>esearch </a:t>
            </a:r>
            <a:r>
              <a:rPr lang="en-GB" sz="2400" b="1" i="1" dirty="0">
                <a:latin typeface="Arial" charset="0"/>
              </a:rPr>
              <a:t>Q</a:t>
            </a:r>
            <a:r>
              <a:rPr lang="en-GB" sz="2400" b="1" i="1" dirty="0" smtClean="0">
                <a:latin typeface="Arial" charset="0"/>
              </a:rPr>
              <a:t>uestions” </a:t>
            </a:r>
            <a:r>
              <a:rPr lang="en-GB" sz="2400" dirty="0" smtClean="0">
                <a:latin typeface="Arial" charset="0"/>
              </a:rPr>
              <a:t>and “</a:t>
            </a:r>
            <a:r>
              <a:rPr lang="en-GB" sz="2400" b="1" i="1" dirty="0">
                <a:latin typeface="Arial" charset="0"/>
              </a:rPr>
              <a:t>O</a:t>
            </a:r>
            <a:r>
              <a:rPr lang="en-GB" sz="2400" b="1" i="1" dirty="0" smtClean="0">
                <a:latin typeface="Arial" charset="0"/>
              </a:rPr>
              <a:t>bjectives”</a:t>
            </a:r>
          </a:p>
          <a:p>
            <a:pPr>
              <a:lnSpc>
                <a:spcPct val="90000"/>
              </a:lnSpc>
              <a:buNone/>
            </a:pPr>
            <a:endParaRPr lang="en-GB" sz="2400" dirty="0" smtClean="0">
              <a:latin typeface="Arial" charset="0"/>
            </a:endParaRPr>
          </a:p>
          <a:p>
            <a:pPr>
              <a:lnSpc>
                <a:spcPct val="90000"/>
              </a:lnSpc>
            </a:pPr>
            <a:r>
              <a:rPr lang="en-GB" sz="2400" dirty="0" smtClean="0">
                <a:latin typeface="Arial" charset="0"/>
              </a:rPr>
              <a:t>Writing the “</a:t>
            </a:r>
            <a:r>
              <a:rPr lang="en-GB" sz="2400" b="1" dirty="0">
                <a:latin typeface="Arial" charset="0"/>
              </a:rPr>
              <a:t>R</a:t>
            </a:r>
            <a:r>
              <a:rPr lang="en-GB" sz="2400" b="1" dirty="0" smtClean="0">
                <a:latin typeface="Arial" charset="0"/>
              </a:rPr>
              <a:t>esearch Proposal”</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99288"/>
            <a:ext cx="7315200" cy="515112"/>
          </a:xfrm>
        </p:spPr>
        <p:txBody>
          <a:bodyPr>
            <a:normAutofit fontScale="90000"/>
          </a:bodyPr>
          <a:lstStyle/>
          <a:p>
            <a:r>
              <a:rPr lang="en-US" sz="3600" b="1" dirty="0" smtClean="0"/>
              <a:t>Attributes of a Good Research Topic</a:t>
            </a:r>
            <a:endParaRPr lang="en-US" sz="3600" b="1" dirty="0"/>
          </a:p>
        </p:txBody>
      </p:sp>
      <p:sp>
        <p:nvSpPr>
          <p:cNvPr id="3" name="Content Placeholder 2"/>
          <p:cNvSpPr>
            <a:spLocks noGrp="1"/>
          </p:cNvSpPr>
          <p:nvPr>
            <p:ph idx="1"/>
          </p:nvPr>
        </p:nvSpPr>
        <p:spPr>
          <a:xfrm>
            <a:off x="457200" y="1295400"/>
            <a:ext cx="8229600" cy="4114800"/>
          </a:xfrm>
        </p:spPr>
        <p:txBody>
          <a:bodyPr>
            <a:normAutofit/>
          </a:bodyPr>
          <a:lstStyle/>
          <a:p>
            <a:pPr>
              <a:buNone/>
            </a:pPr>
            <a:endParaRPr lang="en-US" sz="2400" dirty="0" smtClean="0"/>
          </a:p>
          <a:p>
            <a:pPr>
              <a:buNone/>
            </a:pPr>
            <a:r>
              <a:rPr lang="en-US" sz="2400" dirty="0" smtClean="0"/>
              <a:t>Attributes of a good research topic actually clarify two important things which includes;</a:t>
            </a:r>
          </a:p>
          <a:p>
            <a:pPr>
              <a:buNone/>
            </a:pPr>
            <a:r>
              <a:rPr lang="en-US" sz="2400" dirty="0" smtClean="0"/>
              <a:t> </a:t>
            </a:r>
          </a:p>
          <a:p>
            <a:pPr>
              <a:buNone/>
            </a:pPr>
            <a:r>
              <a:rPr lang="en-US" sz="2400" dirty="0" smtClean="0"/>
              <a:t>1). </a:t>
            </a:r>
            <a:r>
              <a:rPr lang="en-US" sz="2400" b="1" dirty="0" smtClean="0"/>
              <a:t>Capability</a:t>
            </a:r>
            <a:r>
              <a:rPr lang="en-US" sz="2400" dirty="0" smtClean="0"/>
              <a:t> i.e., Is it feasible ? </a:t>
            </a:r>
          </a:p>
          <a:p>
            <a:pPr>
              <a:buNone/>
            </a:pPr>
            <a:endParaRPr lang="en-US" sz="2400" dirty="0" smtClean="0"/>
          </a:p>
          <a:p>
            <a:pPr>
              <a:buNone/>
            </a:pPr>
            <a:r>
              <a:rPr lang="en-US" sz="2400" dirty="0" smtClean="0"/>
              <a:t>2). </a:t>
            </a:r>
            <a:r>
              <a:rPr lang="en-US" sz="2400" b="1" dirty="0" smtClean="0"/>
              <a:t>Appropriateness</a:t>
            </a:r>
            <a:r>
              <a:rPr lang="en-US" sz="2400" dirty="0" smtClean="0"/>
              <a:t> i.e., Is it worthwhile? </a:t>
            </a:r>
            <a:endParaRPr lang="en-US"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i="1" dirty="0" smtClean="0"/>
              <a:t>1). Capability</a:t>
            </a:r>
            <a:endParaRPr lang="en-US" sz="3200" dirty="0"/>
          </a:p>
        </p:txBody>
      </p:sp>
      <p:sp>
        <p:nvSpPr>
          <p:cNvPr id="3" name="Content Placeholder 2"/>
          <p:cNvSpPr>
            <a:spLocks noGrp="1"/>
          </p:cNvSpPr>
          <p:nvPr>
            <p:ph idx="1"/>
          </p:nvPr>
        </p:nvSpPr>
        <p:spPr/>
        <p:txBody>
          <a:bodyPr>
            <a:normAutofit/>
          </a:bodyPr>
          <a:lstStyle/>
          <a:p>
            <a:endParaRPr lang="en-US" sz="1400" b="1" i="1" dirty="0" smtClean="0"/>
          </a:p>
          <a:p>
            <a:pPr algn="just">
              <a:buFontTx/>
              <a:buChar char="-"/>
            </a:pPr>
            <a:r>
              <a:rPr lang="en-US" dirty="0" smtClean="0"/>
              <a:t>Researchers Interest</a:t>
            </a:r>
          </a:p>
          <a:p>
            <a:pPr algn="just">
              <a:buNone/>
            </a:pPr>
            <a:r>
              <a:rPr lang="en-US" dirty="0" smtClean="0"/>
              <a:t>fascination about the topic! Are you fascinated about the topic of your research? </a:t>
            </a:r>
          </a:p>
          <a:p>
            <a:pPr algn="just">
              <a:buFontTx/>
              <a:buChar char="-"/>
            </a:pPr>
            <a:endParaRPr lang="en-US" dirty="0" smtClean="0"/>
          </a:p>
          <a:p>
            <a:pPr algn="just">
              <a:buFontTx/>
              <a:buChar char="-"/>
            </a:pPr>
            <a:r>
              <a:rPr lang="en-US" dirty="0" smtClean="0"/>
              <a:t>Research Skills </a:t>
            </a:r>
          </a:p>
          <a:p>
            <a:pPr algn="just">
              <a:buNone/>
            </a:pPr>
            <a:r>
              <a:rPr lang="en-US" dirty="0" smtClean="0"/>
              <a:t>What kind of research skills researcher possess! Do you have the necessary research skills?  </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1).Capability</a:t>
            </a:r>
            <a:endParaRPr lang="en-US" dirty="0"/>
          </a:p>
        </p:txBody>
      </p:sp>
      <p:sp>
        <p:nvSpPr>
          <p:cNvPr id="3" name="Content Placeholder 2"/>
          <p:cNvSpPr>
            <a:spLocks noGrp="1"/>
          </p:cNvSpPr>
          <p:nvPr>
            <p:ph idx="1"/>
          </p:nvPr>
        </p:nvSpPr>
        <p:spPr>
          <a:xfrm>
            <a:off x="457200" y="1295400"/>
            <a:ext cx="8229600" cy="5334000"/>
          </a:xfrm>
        </p:spPr>
        <p:txBody>
          <a:bodyPr>
            <a:normAutofit fontScale="85000" lnSpcReduction="10000"/>
          </a:bodyPr>
          <a:lstStyle/>
          <a:p>
            <a:pPr algn="just">
              <a:buFontTx/>
              <a:buChar char="-"/>
            </a:pPr>
            <a:r>
              <a:rPr lang="en-US" dirty="0" smtClean="0"/>
              <a:t>Time Availability ! </a:t>
            </a:r>
          </a:p>
          <a:p>
            <a:pPr algn="just">
              <a:buNone/>
            </a:pPr>
            <a:r>
              <a:rPr lang="en-US" dirty="0" smtClean="0"/>
              <a:t>Can you complete the research in available  time?</a:t>
            </a:r>
          </a:p>
          <a:p>
            <a:pPr algn="just">
              <a:buFontTx/>
              <a:buChar char="-"/>
            </a:pPr>
            <a:endParaRPr lang="en-US" dirty="0" smtClean="0"/>
          </a:p>
          <a:p>
            <a:pPr algn="just">
              <a:buFontTx/>
              <a:buChar char="-"/>
            </a:pPr>
            <a:r>
              <a:rPr lang="en-US" dirty="0" smtClean="0"/>
              <a:t>Relevance</a:t>
            </a:r>
          </a:p>
          <a:p>
            <a:pPr algn="just">
              <a:buNone/>
            </a:pPr>
            <a:r>
              <a:rPr lang="en-US" dirty="0" smtClean="0"/>
              <a:t>Will the research be current when you finish?</a:t>
            </a:r>
          </a:p>
          <a:p>
            <a:pPr algn="just">
              <a:buFontTx/>
              <a:buChar char="-"/>
            </a:pPr>
            <a:endParaRPr lang="en-US" dirty="0" smtClean="0"/>
          </a:p>
          <a:p>
            <a:pPr algn="just">
              <a:buFontTx/>
              <a:buChar char="-"/>
            </a:pPr>
            <a:r>
              <a:rPr lang="en-US" dirty="0" smtClean="0"/>
              <a:t>Resources</a:t>
            </a:r>
          </a:p>
          <a:p>
            <a:pPr algn="just">
              <a:buNone/>
            </a:pPr>
            <a:r>
              <a:rPr lang="en-US" dirty="0" smtClean="0"/>
              <a:t>Financial and other resources ! </a:t>
            </a:r>
          </a:p>
          <a:p>
            <a:pPr algn="just">
              <a:buFontTx/>
              <a:buChar char="-"/>
            </a:pPr>
            <a:endParaRPr lang="en-US" dirty="0" smtClean="0"/>
          </a:p>
          <a:p>
            <a:pPr algn="just">
              <a:buFontTx/>
              <a:buChar char="-"/>
            </a:pPr>
            <a:r>
              <a:rPr lang="en-US" dirty="0" smtClean="0"/>
              <a:t>Access </a:t>
            </a:r>
          </a:p>
          <a:p>
            <a:pPr algn="just">
              <a:buNone/>
            </a:pPr>
            <a:r>
              <a:rPr lang="en-US" dirty="0" smtClean="0"/>
              <a:t>Access to data ! Whether you be able to access the data? </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6888"/>
            <a:ext cx="4724400" cy="515112"/>
          </a:xfrm>
        </p:spPr>
        <p:txBody>
          <a:bodyPr>
            <a:noAutofit/>
          </a:bodyPr>
          <a:lstStyle/>
          <a:p>
            <a:pPr algn="l"/>
            <a:r>
              <a:rPr lang="en-US" sz="2800" b="1" dirty="0" smtClean="0"/>
              <a:t>2). Appropriateness</a:t>
            </a:r>
            <a:endParaRPr lang="en-US" sz="2800" b="1" dirty="0"/>
          </a:p>
        </p:txBody>
      </p:sp>
      <p:sp>
        <p:nvSpPr>
          <p:cNvPr id="3" name="Content Placeholder 2"/>
          <p:cNvSpPr>
            <a:spLocks noGrp="1"/>
          </p:cNvSpPr>
          <p:nvPr>
            <p:ph idx="1"/>
          </p:nvPr>
        </p:nvSpPr>
        <p:spPr>
          <a:xfrm>
            <a:off x="457200" y="762000"/>
            <a:ext cx="8229600" cy="6096000"/>
          </a:xfrm>
        </p:spPr>
        <p:txBody>
          <a:bodyPr>
            <a:normAutofit/>
          </a:bodyPr>
          <a:lstStyle/>
          <a:p>
            <a:pPr algn="just"/>
            <a:r>
              <a:rPr lang="en-GB" sz="2400" dirty="0" smtClean="0">
                <a:latin typeface="Arial" charset="0"/>
              </a:rPr>
              <a:t>Standards</a:t>
            </a:r>
          </a:p>
          <a:p>
            <a:pPr algn="just">
              <a:buNone/>
            </a:pPr>
            <a:r>
              <a:rPr lang="en-GB" sz="2400" dirty="0" smtClean="0">
                <a:latin typeface="Arial" charset="0"/>
              </a:rPr>
              <a:t> </a:t>
            </a:r>
          </a:p>
          <a:p>
            <a:pPr algn="just">
              <a:buNone/>
            </a:pPr>
            <a:r>
              <a:rPr lang="en-GB" sz="2400" dirty="0" smtClean="0">
                <a:latin typeface="Arial" charset="0"/>
              </a:rPr>
              <a:t>Meeting Institutional Standards! Will the examining institute's standards be met?</a:t>
            </a:r>
          </a:p>
          <a:p>
            <a:pPr algn="just"/>
            <a:endParaRPr lang="en-GB" sz="2400" dirty="0" smtClean="0">
              <a:latin typeface="Arial" charset="0"/>
            </a:endParaRPr>
          </a:p>
          <a:p>
            <a:pPr algn="just"/>
            <a:r>
              <a:rPr lang="en-GB" sz="2400" dirty="0" smtClean="0">
                <a:latin typeface="Arial" charset="0"/>
              </a:rPr>
              <a:t>Theoretical/Conceptual Framework</a:t>
            </a:r>
          </a:p>
          <a:p>
            <a:pPr algn="just"/>
            <a:endParaRPr lang="en-GB" sz="2400" dirty="0" smtClean="0">
              <a:latin typeface="Arial" charset="0"/>
            </a:endParaRPr>
          </a:p>
          <a:p>
            <a:pPr algn="just">
              <a:buNone/>
            </a:pPr>
            <a:r>
              <a:rPr lang="en-GB" sz="2400" dirty="0" smtClean="0">
                <a:latin typeface="Arial" charset="0"/>
              </a:rPr>
              <a:t>Theoretical Linkages! Does the topic contain issues with clear links to theory?</a:t>
            </a:r>
          </a:p>
          <a:p>
            <a:pPr algn="just"/>
            <a:endParaRPr lang="en-GB" sz="2400" dirty="0" smtClean="0">
              <a:latin typeface="Arial" charset="0"/>
            </a:endParaRPr>
          </a:p>
          <a:p>
            <a:pPr algn="just"/>
            <a:r>
              <a:rPr lang="en-GB" sz="2400" dirty="0" smtClean="0">
                <a:latin typeface="Arial" charset="0"/>
              </a:rPr>
              <a:t>Clarity</a:t>
            </a:r>
          </a:p>
          <a:p>
            <a:pPr algn="just"/>
            <a:endParaRPr lang="en-GB" sz="2400" dirty="0" smtClean="0">
              <a:latin typeface="Arial" charset="0"/>
            </a:endParaRPr>
          </a:p>
          <a:p>
            <a:pPr algn="just">
              <a:buNone/>
            </a:pPr>
            <a:r>
              <a:rPr lang="en-GB" sz="2400" dirty="0" smtClean="0">
                <a:latin typeface="Arial" charset="0"/>
              </a:rPr>
              <a:t>Clarity of Research Question(s) and Objective(s)! Are the research questions and objectives clearly stated?</a:t>
            </a:r>
          </a:p>
          <a:p>
            <a:endParaRPr lang="en-GB" sz="2000" dirty="0" smtClean="0">
              <a:latin typeface="Arial" charset="0"/>
            </a:endParaRP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smtClean="0"/>
              <a:t>2). Appropriateness</a:t>
            </a:r>
            <a:endParaRPr lang="en-US" sz="3200" dirty="0"/>
          </a:p>
        </p:txBody>
      </p:sp>
      <p:sp>
        <p:nvSpPr>
          <p:cNvPr id="3" name="Content Placeholder 2"/>
          <p:cNvSpPr>
            <a:spLocks noGrp="1"/>
          </p:cNvSpPr>
          <p:nvPr>
            <p:ph idx="1"/>
          </p:nvPr>
        </p:nvSpPr>
        <p:spPr/>
        <p:txBody>
          <a:bodyPr>
            <a:normAutofit/>
          </a:bodyPr>
          <a:lstStyle/>
          <a:p>
            <a:pPr algn="just"/>
            <a:r>
              <a:rPr lang="en-GB" sz="2600" dirty="0" smtClean="0">
                <a:latin typeface="Arial" charset="0"/>
              </a:rPr>
              <a:t>Innovativeness and/or Contribution! Will the proposed research provide fresh insights into the topic?</a:t>
            </a:r>
          </a:p>
          <a:p>
            <a:pPr algn="just"/>
            <a:endParaRPr lang="en-GB" sz="2600" dirty="0" smtClean="0">
              <a:latin typeface="Arial" charset="0"/>
            </a:endParaRPr>
          </a:p>
          <a:p>
            <a:pPr algn="just"/>
            <a:r>
              <a:rPr lang="en-GB" sz="2600" dirty="0" smtClean="0">
                <a:latin typeface="Arial" charset="0"/>
              </a:rPr>
              <a:t>Findings must be coherent with the analysis! Are the findings likely to be symmetrical?</a:t>
            </a:r>
          </a:p>
          <a:p>
            <a:pPr algn="just"/>
            <a:endParaRPr lang="en-GB" sz="2600" dirty="0" smtClean="0">
              <a:latin typeface="Arial" charset="0"/>
            </a:endParaRPr>
          </a:p>
          <a:p>
            <a:pPr algn="just"/>
            <a:r>
              <a:rPr lang="en-GB" sz="2600" dirty="0" smtClean="0">
                <a:latin typeface="Arial" charset="0"/>
              </a:rPr>
              <a:t>Career goals of Research and topic choice! Does the research topic match your career goals?</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0" y="18288"/>
            <a:ext cx="914400" cy="362712"/>
          </a:xfrm>
        </p:spPr>
        <p:txBody>
          <a:bodyPr>
            <a:normAutofit fontScale="90000"/>
          </a:bodyPr>
          <a:lstStyle/>
          <a:p>
            <a:r>
              <a:rPr lang="en-US" sz="1600" b="1" i="1" dirty="0" smtClean="0"/>
              <a:t>Contd……</a:t>
            </a:r>
            <a:endParaRPr lang="en-US" sz="1600" b="1" i="1" dirty="0"/>
          </a:p>
        </p:txBody>
      </p:sp>
      <p:sp>
        <p:nvSpPr>
          <p:cNvPr id="3" name="Content Placeholder 2"/>
          <p:cNvSpPr>
            <a:spLocks noGrp="1"/>
          </p:cNvSpPr>
          <p:nvPr>
            <p:ph idx="1"/>
          </p:nvPr>
        </p:nvSpPr>
        <p:spPr>
          <a:xfrm>
            <a:off x="457200" y="1219200"/>
            <a:ext cx="8229600" cy="4724400"/>
          </a:xfrm>
        </p:spPr>
        <p:txBody>
          <a:bodyPr>
            <a:normAutofit/>
          </a:bodyPr>
          <a:lstStyle/>
          <a:p>
            <a:pPr algn="just"/>
            <a:r>
              <a:rPr lang="en-US" sz="2400" b="1" dirty="0" smtClean="0"/>
              <a:t>Does the topic relate to your field of study or the idea you are interested in ? </a:t>
            </a:r>
          </a:p>
          <a:p>
            <a:pPr algn="just"/>
            <a:endParaRPr lang="en-US" sz="2400" b="1" dirty="0"/>
          </a:p>
          <a:p>
            <a:pPr algn="just"/>
            <a:r>
              <a:rPr lang="en-US" sz="2400" b="1" dirty="0" smtClean="0"/>
              <a:t>Or it may be that the topic of research is given by; </a:t>
            </a:r>
          </a:p>
          <a:p>
            <a:pPr algn="just"/>
            <a:endParaRPr lang="en-US" sz="2400" b="1" dirty="0" smtClean="0"/>
          </a:p>
          <a:p>
            <a:pPr algn="just">
              <a:buFont typeface="Wingdings" pitchFamily="2" charset="2"/>
              <a:buChar char="Ø"/>
            </a:pPr>
            <a:r>
              <a:rPr lang="en-US" sz="2400" b="1" dirty="0" smtClean="0"/>
              <a:t>Organization you are working for i.e., University </a:t>
            </a:r>
          </a:p>
          <a:p>
            <a:pPr algn="just">
              <a:buFont typeface="Wingdings" pitchFamily="2" charset="2"/>
              <a:buChar char="Ø"/>
            </a:pPr>
            <a:endParaRPr lang="en-US" sz="2400" b="1" dirty="0" smtClean="0"/>
          </a:p>
          <a:p>
            <a:pPr algn="just">
              <a:buFont typeface="Wingdings" pitchFamily="2" charset="2"/>
              <a:buChar char="Ø"/>
            </a:pPr>
            <a:r>
              <a:rPr lang="en-US" sz="2400" b="1" dirty="0" smtClean="0"/>
              <a:t>Your department or supervisor (in case of dissertation) </a:t>
            </a:r>
          </a:p>
          <a:p>
            <a:pPr algn="just">
              <a:buFont typeface="Wingdings" pitchFamily="2" charset="2"/>
              <a:buChar char="Ø"/>
            </a:pPr>
            <a:endParaRPr lang="en-US" sz="2400" b="1" dirty="0" smtClean="0"/>
          </a:p>
          <a:p>
            <a:pPr algn="just">
              <a:buFont typeface="Wingdings" pitchFamily="2" charset="2"/>
              <a:buChar char="Ø"/>
            </a:pPr>
            <a:r>
              <a:rPr lang="en-US" sz="2400" b="1" dirty="0" smtClean="0"/>
              <a:t>Your examining body </a:t>
            </a:r>
          </a:p>
          <a:p>
            <a:pPr>
              <a:buNone/>
            </a:pPr>
            <a:endParaRPr lang="en-US" dirty="0"/>
          </a:p>
        </p:txBody>
      </p:sp>
      <p:sp>
        <p:nvSpPr>
          <p:cNvPr id="4" name="TextBox 3"/>
          <p:cNvSpPr txBox="1"/>
          <p:nvPr/>
        </p:nvSpPr>
        <p:spPr>
          <a:xfrm>
            <a:off x="914400" y="381000"/>
            <a:ext cx="3886200" cy="584775"/>
          </a:xfrm>
          <a:prstGeom prst="rect">
            <a:avLst/>
          </a:prstGeom>
          <a:noFill/>
        </p:spPr>
        <p:txBody>
          <a:bodyPr wrap="square" rtlCol="0">
            <a:spAutoFit/>
          </a:bodyPr>
          <a:lstStyle/>
          <a:p>
            <a:r>
              <a:rPr lang="en-US" sz="3200" b="1" dirty="0" smtClean="0"/>
              <a:t>2). Appropriateness</a:t>
            </a:r>
            <a:endParaRPr lang="en-US" sz="3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23088"/>
            <a:ext cx="6248400" cy="591312"/>
          </a:xfrm>
        </p:spPr>
        <p:txBody>
          <a:bodyPr>
            <a:normAutofit fontScale="90000"/>
          </a:bodyPr>
          <a:lstStyle/>
          <a:p>
            <a:r>
              <a:rPr lang="en-US" dirty="0" smtClean="0"/>
              <a:t>Generating Research Ideas </a:t>
            </a:r>
            <a:endParaRPr lang="en-US" dirty="0"/>
          </a:p>
        </p:txBody>
      </p:sp>
      <p:sp>
        <p:nvSpPr>
          <p:cNvPr id="3" name="Content Placeholder 2"/>
          <p:cNvSpPr>
            <a:spLocks noGrp="1"/>
          </p:cNvSpPr>
          <p:nvPr>
            <p:ph idx="1"/>
          </p:nvPr>
        </p:nvSpPr>
        <p:spPr>
          <a:xfrm>
            <a:off x="457200" y="1630680"/>
            <a:ext cx="8229600" cy="4389120"/>
          </a:xfrm>
        </p:spPr>
        <p:txBody>
          <a:bodyPr>
            <a:normAutofit fontScale="92500" lnSpcReduction="20000"/>
          </a:bodyPr>
          <a:lstStyle/>
          <a:p>
            <a:pPr algn="ctr">
              <a:lnSpc>
                <a:spcPct val="90000"/>
              </a:lnSpc>
              <a:buNone/>
            </a:pPr>
            <a:r>
              <a:rPr lang="en-GB" sz="3200" b="1" dirty="0" smtClean="0">
                <a:latin typeface="Arial" charset="0"/>
              </a:rPr>
              <a:t>Useful Techniques </a:t>
            </a:r>
          </a:p>
          <a:p>
            <a:pPr algn="ctr">
              <a:lnSpc>
                <a:spcPct val="90000"/>
              </a:lnSpc>
              <a:buNone/>
            </a:pPr>
            <a:endParaRPr lang="en-GB" sz="3200" b="1" dirty="0" smtClean="0">
              <a:latin typeface="Arial" charset="0"/>
            </a:endParaRPr>
          </a:p>
          <a:p>
            <a:pPr>
              <a:lnSpc>
                <a:spcPct val="90000"/>
              </a:lnSpc>
              <a:buNone/>
            </a:pPr>
            <a:r>
              <a:rPr lang="en-GB" sz="2800" dirty="0" smtClean="0">
                <a:latin typeface="Arial" charset="0"/>
              </a:rPr>
              <a:t>Rational thinking 			Creative thinking</a:t>
            </a:r>
          </a:p>
          <a:p>
            <a:pPr>
              <a:lnSpc>
                <a:spcPct val="90000"/>
              </a:lnSpc>
              <a:buNone/>
            </a:pPr>
            <a:endParaRPr lang="en-GB" sz="2800" dirty="0" smtClean="0">
              <a:latin typeface="Arial" charset="0"/>
            </a:endParaRPr>
          </a:p>
          <a:p>
            <a:pPr>
              <a:lnSpc>
                <a:spcPct val="90000"/>
              </a:lnSpc>
              <a:buNone/>
            </a:pPr>
            <a:r>
              <a:rPr lang="en-GB" sz="2800" dirty="0" smtClean="0">
                <a:latin typeface="Arial" charset="0"/>
              </a:rPr>
              <a:t>Searching the literature 		Scanning the media </a:t>
            </a:r>
          </a:p>
          <a:p>
            <a:pPr>
              <a:lnSpc>
                <a:spcPct val="90000"/>
              </a:lnSpc>
              <a:buNone/>
            </a:pPr>
            <a:r>
              <a:rPr lang="en-GB" sz="2800" dirty="0" smtClean="0">
                <a:latin typeface="Arial" charset="0"/>
              </a:rPr>
              <a:t>				</a:t>
            </a:r>
          </a:p>
          <a:p>
            <a:pPr>
              <a:lnSpc>
                <a:spcPct val="90000"/>
              </a:lnSpc>
              <a:buNone/>
            </a:pPr>
            <a:r>
              <a:rPr lang="en-GB" sz="2800" dirty="0" smtClean="0">
                <a:latin typeface="Arial" charset="0"/>
              </a:rPr>
              <a:t>Brainstorming			Relevance Trees</a:t>
            </a:r>
          </a:p>
          <a:p>
            <a:pPr>
              <a:lnSpc>
                <a:spcPct val="90000"/>
              </a:lnSpc>
              <a:buNone/>
            </a:pPr>
            <a:r>
              <a:rPr lang="en-GB" sz="2800" dirty="0" smtClean="0">
                <a:latin typeface="Arial" charset="0"/>
              </a:rPr>
              <a:t>	</a:t>
            </a:r>
          </a:p>
          <a:p>
            <a:pPr>
              <a:lnSpc>
                <a:spcPct val="90000"/>
              </a:lnSpc>
              <a:buNone/>
            </a:pPr>
            <a:r>
              <a:rPr lang="en-GB" sz="2800" dirty="0" smtClean="0">
                <a:latin typeface="Arial" charset="0"/>
              </a:rPr>
              <a:t>Exploring past projects 		Discussion</a:t>
            </a:r>
          </a:p>
          <a:p>
            <a:pPr>
              <a:lnSpc>
                <a:spcPct val="90000"/>
              </a:lnSpc>
              <a:buNone/>
            </a:pPr>
            <a:endParaRPr lang="en-GB" sz="2800" dirty="0" smtClean="0">
              <a:latin typeface="Arial" charset="0"/>
            </a:endParaRPr>
          </a:p>
          <a:p>
            <a:pPr algn="ctr">
              <a:lnSpc>
                <a:spcPct val="90000"/>
              </a:lnSpc>
              <a:buNone/>
            </a:pPr>
            <a:r>
              <a:rPr lang="en-GB" sz="3000" b="1" dirty="0" smtClean="0">
                <a:latin typeface="Arial" charset="0"/>
              </a:rPr>
              <a:t>Keeping an “Ideas Notebook”</a:t>
            </a:r>
            <a:endParaRPr lang="en-US" sz="35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6888"/>
            <a:ext cx="4191000" cy="591312"/>
          </a:xfrm>
        </p:spPr>
        <p:txBody>
          <a:bodyPr>
            <a:noAutofit/>
          </a:bodyPr>
          <a:lstStyle/>
          <a:p>
            <a:r>
              <a:rPr lang="en-US" sz="3600" b="1" dirty="0" smtClean="0"/>
              <a:t>A). Rational thinking</a:t>
            </a:r>
            <a:endParaRPr lang="en-US" sz="3600" b="1" dirty="0"/>
          </a:p>
        </p:txBody>
      </p:sp>
      <p:sp>
        <p:nvSpPr>
          <p:cNvPr id="3" name="Content Placeholder 2"/>
          <p:cNvSpPr>
            <a:spLocks noGrp="1"/>
          </p:cNvSpPr>
          <p:nvPr>
            <p:ph idx="1"/>
          </p:nvPr>
        </p:nvSpPr>
        <p:spPr>
          <a:xfrm>
            <a:off x="457200" y="1219200"/>
            <a:ext cx="8229600" cy="5257800"/>
          </a:xfrm>
        </p:spPr>
        <p:txBody>
          <a:bodyPr>
            <a:normAutofit fontScale="92500" lnSpcReduction="10000"/>
          </a:bodyPr>
          <a:lstStyle/>
          <a:p>
            <a:r>
              <a:rPr lang="en-US" dirty="0" smtClean="0"/>
              <a:t>Examining your own strengths and interests</a:t>
            </a:r>
          </a:p>
          <a:p>
            <a:endParaRPr lang="en-US" dirty="0" smtClean="0"/>
          </a:p>
          <a:p>
            <a:r>
              <a:rPr lang="en-US" dirty="0" smtClean="0"/>
              <a:t>Looking at past project titles </a:t>
            </a:r>
          </a:p>
          <a:p>
            <a:endParaRPr lang="en-US" dirty="0" smtClean="0"/>
          </a:p>
          <a:p>
            <a:r>
              <a:rPr lang="en-US" dirty="0" smtClean="0"/>
              <a:t>Discussion with your friends, peers in the field and/or supervisor</a:t>
            </a:r>
          </a:p>
          <a:p>
            <a:endParaRPr lang="en-US" dirty="0" smtClean="0"/>
          </a:p>
          <a:p>
            <a:r>
              <a:rPr lang="en-US" dirty="0" smtClean="0"/>
              <a:t>Searching the literature (Review of Literature)</a:t>
            </a:r>
          </a:p>
          <a:p>
            <a:endParaRPr lang="en-US" dirty="0" smtClean="0"/>
          </a:p>
          <a:p>
            <a:r>
              <a:rPr lang="en-US" dirty="0" smtClean="0"/>
              <a:t>Scanning the media</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6172200" cy="591312"/>
          </a:xfrm>
        </p:spPr>
        <p:txBody>
          <a:bodyPr>
            <a:noAutofit/>
          </a:bodyPr>
          <a:lstStyle/>
          <a:p>
            <a:r>
              <a:rPr lang="en-US" sz="3200" b="1" dirty="0" smtClean="0"/>
              <a:t>Own Interests &amp; Strengths</a:t>
            </a:r>
            <a:endParaRPr lang="en-US" sz="3200" b="1" dirty="0"/>
          </a:p>
        </p:txBody>
      </p:sp>
      <p:sp>
        <p:nvSpPr>
          <p:cNvPr id="3" name="Content Placeholder 2"/>
          <p:cNvSpPr>
            <a:spLocks noGrp="1"/>
          </p:cNvSpPr>
          <p:nvPr>
            <p:ph idx="1"/>
          </p:nvPr>
        </p:nvSpPr>
        <p:spPr>
          <a:xfrm>
            <a:off x="457200" y="1066800"/>
            <a:ext cx="8229600" cy="4389120"/>
          </a:xfrm>
        </p:spPr>
        <p:txBody>
          <a:bodyPr>
            <a:normAutofit fontScale="92500" lnSpcReduction="20000"/>
          </a:bodyPr>
          <a:lstStyle/>
          <a:p>
            <a:r>
              <a:rPr lang="en-US" dirty="0" smtClean="0"/>
              <a:t>Having some academic knowledge.</a:t>
            </a:r>
          </a:p>
          <a:p>
            <a:endParaRPr lang="en-US" dirty="0" smtClean="0"/>
          </a:p>
          <a:p>
            <a:r>
              <a:rPr lang="en-US" dirty="0" smtClean="0"/>
              <a:t>Look at those assignments for which you have received good grade.</a:t>
            </a:r>
          </a:p>
          <a:p>
            <a:endParaRPr lang="en-US" dirty="0" smtClean="0"/>
          </a:p>
          <a:p>
            <a:r>
              <a:rPr lang="en-US" dirty="0" smtClean="0"/>
              <a:t>You may, as part of your reading, be able to focus more precisely on the sort of ideas about which you wish to conduct your research.</a:t>
            </a:r>
          </a:p>
          <a:p>
            <a:endParaRPr lang="en-US" dirty="0" smtClean="0"/>
          </a:p>
          <a:p>
            <a:r>
              <a:rPr lang="en-US" dirty="0" smtClean="0"/>
              <a:t>There is a need to think about your future.</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3088"/>
            <a:ext cx="4114800" cy="667512"/>
          </a:xfrm>
        </p:spPr>
        <p:txBody>
          <a:bodyPr>
            <a:normAutofit/>
          </a:bodyPr>
          <a:lstStyle/>
          <a:p>
            <a:r>
              <a:rPr lang="en-US" sz="3200" b="1" dirty="0" smtClean="0"/>
              <a:t>B). Creative Thinking </a:t>
            </a:r>
            <a:endParaRPr lang="en-US" sz="3200" b="1" dirty="0"/>
          </a:p>
        </p:txBody>
      </p:sp>
      <p:sp>
        <p:nvSpPr>
          <p:cNvPr id="3" name="Content Placeholder 2"/>
          <p:cNvSpPr>
            <a:spLocks noGrp="1"/>
          </p:cNvSpPr>
          <p:nvPr>
            <p:ph idx="1"/>
          </p:nvPr>
        </p:nvSpPr>
        <p:spPr>
          <a:xfrm>
            <a:off x="457200" y="1325880"/>
            <a:ext cx="8229600" cy="4389120"/>
          </a:xfrm>
        </p:spPr>
        <p:txBody>
          <a:bodyPr>
            <a:normAutofit lnSpcReduction="10000"/>
          </a:bodyPr>
          <a:lstStyle/>
          <a:p>
            <a:r>
              <a:rPr lang="en-US" dirty="0" smtClean="0"/>
              <a:t>Keeping a notebook of ideas</a:t>
            </a:r>
          </a:p>
          <a:p>
            <a:endParaRPr lang="en-US" dirty="0" smtClean="0"/>
          </a:p>
          <a:p>
            <a:r>
              <a:rPr lang="en-US" dirty="0" smtClean="0"/>
              <a:t>Exploring personal preferences using past projects</a:t>
            </a:r>
          </a:p>
          <a:p>
            <a:endParaRPr lang="en-US" dirty="0" smtClean="0"/>
          </a:p>
          <a:p>
            <a:r>
              <a:rPr lang="en-US" dirty="0" smtClean="0"/>
              <a:t>Relevance trees</a:t>
            </a:r>
          </a:p>
          <a:p>
            <a:endParaRPr lang="en-US" dirty="0" smtClean="0"/>
          </a:p>
          <a:p>
            <a:r>
              <a:rPr lang="en-US" dirty="0" smtClean="0"/>
              <a:t>Brainstorming </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51688"/>
            <a:ext cx="5029200" cy="591312"/>
          </a:xfrm>
        </p:spPr>
        <p:txBody>
          <a:bodyPr>
            <a:noAutofit/>
          </a:bodyPr>
          <a:lstStyle/>
          <a:p>
            <a:r>
              <a:rPr lang="en-US" sz="3200" b="1" dirty="0" smtClean="0"/>
              <a:t>Rational &amp; Creative Thinking </a:t>
            </a:r>
            <a:endParaRPr lang="en-US" sz="3200" b="1" dirty="0"/>
          </a:p>
        </p:txBody>
      </p:sp>
      <p:sp>
        <p:nvSpPr>
          <p:cNvPr id="3" name="Content Placeholder 2"/>
          <p:cNvSpPr>
            <a:spLocks noGrp="1"/>
          </p:cNvSpPr>
          <p:nvPr>
            <p:ph idx="1"/>
          </p:nvPr>
        </p:nvSpPr>
        <p:spPr>
          <a:xfrm>
            <a:off x="457200" y="1447800"/>
            <a:ext cx="8229600" cy="4389120"/>
          </a:xfrm>
        </p:spPr>
        <p:txBody>
          <a:bodyPr>
            <a:normAutofit/>
          </a:bodyPr>
          <a:lstStyle/>
          <a:p>
            <a:pPr algn="just"/>
            <a:r>
              <a:rPr lang="en-US" sz="2800" dirty="0" smtClean="0"/>
              <a:t>These techniques will generate possible project outcomes, one of two of the following:</a:t>
            </a:r>
          </a:p>
          <a:p>
            <a:pPr algn="just"/>
            <a:endParaRPr lang="en-US" sz="2800" dirty="0" smtClean="0"/>
          </a:p>
          <a:p>
            <a:pPr algn="just">
              <a:buNone/>
            </a:pPr>
            <a:r>
              <a:rPr lang="en-US" sz="2800" dirty="0" smtClean="0"/>
              <a:t>1). One or more possible project ideas that you might undertake;</a:t>
            </a:r>
          </a:p>
          <a:p>
            <a:pPr algn="just"/>
            <a:endParaRPr lang="en-US" sz="2800" dirty="0" smtClean="0"/>
          </a:p>
          <a:p>
            <a:pPr algn="just">
              <a:buNone/>
            </a:pPr>
            <a:r>
              <a:rPr lang="en-US" sz="2800" dirty="0" smtClean="0"/>
              <a:t>2). Absolute panic because nothing in which you are interested or which seems suitable has come to mind. </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99288"/>
            <a:ext cx="3810000" cy="438912"/>
          </a:xfrm>
        </p:spPr>
        <p:txBody>
          <a:bodyPr>
            <a:normAutofit fontScale="90000"/>
          </a:bodyPr>
          <a:lstStyle/>
          <a:p>
            <a:r>
              <a:rPr lang="en-US" sz="3200" b="1" dirty="0" smtClean="0"/>
              <a:t>C). Past Project Titles</a:t>
            </a:r>
            <a:endParaRPr lang="en-US" sz="3200" b="1" dirty="0"/>
          </a:p>
        </p:txBody>
      </p:sp>
      <p:sp>
        <p:nvSpPr>
          <p:cNvPr id="3" name="Content Placeholder 2"/>
          <p:cNvSpPr>
            <a:spLocks noGrp="1"/>
          </p:cNvSpPr>
          <p:nvPr>
            <p:ph idx="1"/>
          </p:nvPr>
        </p:nvSpPr>
        <p:spPr>
          <a:xfrm>
            <a:off x="457200" y="1066800"/>
            <a:ext cx="8229600" cy="4953000"/>
          </a:xfrm>
        </p:spPr>
        <p:txBody>
          <a:bodyPr>
            <a:normAutofit/>
          </a:bodyPr>
          <a:lstStyle/>
          <a:p>
            <a:r>
              <a:rPr lang="en-US" sz="2400" b="1" dirty="0" smtClean="0"/>
              <a:t>Dissertations/ Theses</a:t>
            </a:r>
          </a:p>
          <a:p>
            <a:pPr>
              <a:buFontTx/>
              <a:buNone/>
            </a:pPr>
            <a:r>
              <a:rPr lang="en-US" sz="2400" b="1" dirty="0" smtClean="0"/>
              <a:t> Scan your university’s list of past project titles for anything that captures your imagination</a:t>
            </a:r>
          </a:p>
          <a:p>
            <a:pPr>
              <a:buFontTx/>
              <a:buNone/>
            </a:pPr>
            <a:endParaRPr lang="en-US" sz="2400" b="1" dirty="0" smtClean="0"/>
          </a:p>
          <a:p>
            <a:r>
              <a:rPr lang="en-US" sz="2400" b="1" dirty="0" smtClean="0"/>
              <a:t>Scanning actual research projects.</a:t>
            </a:r>
          </a:p>
          <a:p>
            <a:endParaRPr lang="en-US" sz="2400" b="1" dirty="0" smtClean="0"/>
          </a:p>
          <a:p>
            <a:pPr>
              <a:buFontTx/>
              <a:buNone/>
            </a:pPr>
            <a:r>
              <a:rPr lang="en-US" sz="2400" b="1" dirty="0" smtClean="0"/>
              <a:t>You need to beware. </a:t>
            </a:r>
          </a:p>
          <a:p>
            <a:pPr>
              <a:buFontTx/>
              <a:buNone/>
            </a:pPr>
            <a:r>
              <a:rPr lang="en-US" sz="2400" b="1" dirty="0" smtClean="0"/>
              <a:t>The fact that a project is in your library is no guarantee of the quality of the arguments and observations it contains.     </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5488"/>
            <a:ext cx="3810000" cy="515112"/>
          </a:xfrm>
        </p:spPr>
        <p:txBody>
          <a:bodyPr>
            <a:noAutofit/>
          </a:bodyPr>
          <a:lstStyle/>
          <a:p>
            <a:r>
              <a:rPr lang="en-US" sz="3200" b="1" dirty="0" smtClean="0"/>
              <a:t>D). Discussion !!</a:t>
            </a:r>
            <a:endParaRPr lang="en-US" sz="3200" b="1" dirty="0"/>
          </a:p>
        </p:txBody>
      </p:sp>
      <p:sp>
        <p:nvSpPr>
          <p:cNvPr id="3" name="Content Placeholder 2"/>
          <p:cNvSpPr>
            <a:spLocks noGrp="1"/>
          </p:cNvSpPr>
          <p:nvPr>
            <p:ph idx="1"/>
          </p:nvPr>
        </p:nvSpPr>
        <p:spPr>
          <a:xfrm>
            <a:off x="457200" y="1630680"/>
            <a:ext cx="8229600" cy="4770120"/>
          </a:xfrm>
        </p:spPr>
        <p:txBody>
          <a:bodyPr>
            <a:normAutofit fontScale="92500" lnSpcReduction="20000"/>
          </a:bodyPr>
          <a:lstStyle/>
          <a:p>
            <a:r>
              <a:rPr lang="en-US" dirty="0" smtClean="0"/>
              <a:t>With Colleagues, Friends and also with; </a:t>
            </a:r>
          </a:p>
          <a:p>
            <a:pPr>
              <a:buNone/>
            </a:pPr>
            <a:endParaRPr lang="en-US" dirty="0" smtClean="0"/>
          </a:p>
          <a:p>
            <a:pPr>
              <a:buNone/>
            </a:pPr>
            <a:r>
              <a:rPr lang="en-US" dirty="0" smtClean="0"/>
              <a:t>University supervisors and/or tutors</a:t>
            </a:r>
          </a:p>
          <a:p>
            <a:pPr>
              <a:buNone/>
            </a:pPr>
            <a:endParaRPr lang="en-US" dirty="0" smtClean="0"/>
          </a:p>
          <a:p>
            <a:pPr>
              <a:buNone/>
            </a:pPr>
            <a:r>
              <a:rPr lang="en-US" dirty="0" smtClean="0"/>
              <a:t>Practitioners and/or professionals</a:t>
            </a:r>
          </a:p>
          <a:p>
            <a:pPr>
              <a:buNone/>
            </a:pPr>
            <a:endParaRPr lang="en-US" dirty="0" smtClean="0"/>
          </a:p>
          <a:p>
            <a:pPr>
              <a:buNone/>
            </a:pPr>
            <a:r>
              <a:rPr lang="en-US" dirty="0" smtClean="0"/>
              <a:t>Peers in the relevant fields</a:t>
            </a:r>
          </a:p>
          <a:p>
            <a:pPr>
              <a:buNone/>
            </a:pPr>
            <a:r>
              <a:rPr lang="en-US" dirty="0" smtClean="0"/>
              <a:t> </a:t>
            </a:r>
          </a:p>
          <a:p>
            <a:pPr marL="0" indent="0">
              <a:buNone/>
            </a:pPr>
            <a:r>
              <a:rPr lang="en-US" dirty="0" smtClean="0"/>
              <a:t>Senior researchers doing similar kind of work or research project </a:t>
            </a:r>
          </a:p>
          <a:p>
            <a:pPr>
              <a:buNone/>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288"/>
            <a:ext cx="5410200" cy="743712"/>
          </a:xfrm>
        </p:spPr>
        <p:txBody>
          <a:bodyPr>
            <a:normAutofit/>
          </a:bodyPr>
          <a:lstStyle/>
          <a:p>
            <a:r>
              <a:rPr lang="en-US" sz="3200" b="1" dirty="0" smtClean="0"/>
              <a:t>E). Searching the Literature </a:t>
            </a:r>
            <a:endParaRPr lang="en-US" sz="3200" b="1" dirty="0"/>
          </a:p>
        </p:txBody>
      </p:sp>
      <p:sp>
        <p:nvSpPr>
          <p:cNvPr id="3" name="Content Placeholder 2"/>
          <p:cNvSpPr>
            <a:spLocks noGrp="1"/>
          </p:cNvSpPr>
          <p:nvPr>
            <p:ph idx="1"/>
          </p:nvPr>
        </p:nvSpPr>
        <p:spPr>
          <a:xfrm>
            <a:off x="457200" y="914400"/>
            <a:ext cx="8229600" cy="5029200"/>
          </a:xfrm>
        </p:spPr>
        <p:txBody>
          <a:bodyPr>
            <a:normAutofit/>
          </a:bodyPr>
          <a:lstStyle/>
          <a:p>
            <a:pPr algn="just"/>
            <a:r>
              <a:rPr lang="en-US" sz="2400" b="1" dirty="0" smtClean="0"/>
              <a:t>As part of your discussions, relevant literature may also be suggested. </a:t>
            </a:r>
          </a:p>
          <a:p>
            <a:pPr algn="just"/>
            <a:endParaRPr lang="en-US" sz="2400" b="1" dirty="0" smtClean="0"/>
          </a:p>
          <a:p>
            <a:pPr algn="just"/>
            <a:r>
              <a:rPr lang="en-US" sz="2400" b="1" dirty="0" smtClean="0"/>
              <a:t>Types of literature that are of particular use for generating research ideas as discussed by Sharp et al, (2002). These include:</a:t>
            </a:r>
          </a:p>
          <a:p>
            <a:pPr algn="just"/>
            <a:endParaRPr lang="en-US" sz="2400" b="1" dirty="0" smtClean="0"/>
          </a:p>
          <a:p>
            <a:pPr algn="just">
              <a:buNone/>
            </a:pPr>
            <a:r>
              <a:rPr lang="en-US" sz="2400" b="1" dirty="0" smtClean="0"/>
              <a:t>Article (academic and professional journals);</a:t>
            </a:r>
          </a:p>
          <a:p>
            <a:pPr algn="just">
              <a:buNone/>
            </a:pPr>
            <a:r>
              <a:rPr lang="en-US" sz="2400" b="1" dirty="0" smtClean="0"/>
              <a:t>Reports; </a:t>
            </a:r>
          </a:p>
          <a:p>
            <a:pPr algn="just">
              <a:buNone/>
            </a:pPr>
            <a:r>
              <a:rPr lang="en-US" sz="2400" b="1" dirty="0" smtClean="0"/>
              <a:t>Books</a:t>
            </a:r>
            <a:r>
              <a:rPr lang="en-US" b="1" dirty="0" smtClean="0"/>
              <a:t>.</a:t>
            </a:r>
            <a:endParaRPr lang="en-US" sz="2400" b="1"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23088"/>
            <a:ext cx="4953000" cy="667512"/>
          </a:xfrm>
        </p:spPr>
        <p:txBody>
          <a:bodyPr>
            <a:noAutofit/>
          </a:bodyPr>
          <a:lstStyle/>
          <a:p>
            <a:r>
              <a:rPr lang="en-US" sz="3200" b="1" dirty="0" smtClean="0"/>
              <a:t>F). Note Book of Ideas </a:t>
            </a:r>
            <a:endParaRPr lang="en-US" sz="3200" b="1" dirty="0"/>
          </a:p>
        </p:txBody>
      </p:sp>
      <p:sp>
        <p:nvSpPr>
          <p:cNvPr id="3" name="Content Placeholder 2"/>
          <p:cNvSpPr>
            <a:spLocks noGrp="1"/>
          </p:cNvSpPr>
          <p:nvPr>
            <p:ph idx="1"/>
          </p:nvPr>
        </p:nvSpPr>
        <p:spPr>
          <a:xfrm>
            <a:off x="457200" y="1066800"/>
            <a:ext cx="8229600" cy="5486400"/>
          </a:xfrm>
        </p:spPr>
        <p:txBody>
          <a:bodyPr>
            <a:normAutofit fontScale="92500" lnSpcReduction="10000"/>
          </a:bodyPr>
          <a:lstStyle/>
          <a:p>
            <a:r>
              <a:rPr lang="en-US" dirty="0" smtClean="0"/>
              <a:t>One of the more creative techniques that we all use is to keep a notebook of ideas. </a:t>
            </a:r>
          </a:p>
          <a:p>
            <a:endParaRPr lang="en-US" dirty="0" smtClean="0"/>
          </a:p>
          <a:p>
            <a:r>
              <a:rPr lang="en-US" dirty="0" smtClean="0"/>
              <a:t>All this involves is simply noting down any interesting research ideas as you think of them </a:t>
            </a:r>
          </a:p>
          <a:p>
            <a:pPr>
              <a:buNone/>
            </a:pPr>
            <a:r>
              <a:rPr lang="en-US" dirty="0" smtClean="0"/>
              <a:t>And; </a:t>
            </a:r>
          </a:p>
          <a:p>
            <a:endParaRPr lang="en-US" sz="1700" dirty="0" smtClean="0"/>
          </a:p>
          <a:p>
            <a:r>
              <a:rPr lang="en-US" dirty="0" smtClean="0"/>
              <a:t>of equal importance, what sparked off your thought.</a:t>
            </a:r>
          </a:p>
          <a:p>
            <a:endParaRPr lang="en-US" dirty="0" smtClean="0"/>
          </a:p>
          <a:p>
            <a:r>
              <a:rPr lang="en-US" dirty="0" smtClean="0"/>
              <a:t> You can then pursue the idea more in depth using rational thinking technique later. </a:t>
            </a:r>
            <a:endParaRPr lang="ar-SA"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3088"/>
            <a:ext cx="8229600" cy="591312"/>
          </a:xfrm>
        </p:spPr>
        <p:txBody>
          <a:bodyPr>
            <a:noAutofit/>
          </a:bodyPr>
          <a:lstStyle/>
          <a:p>
            <a:r>
              <a:rPr lang="en-US" sz="3200" b="1" dirty="0" smtClean="0"/>
              <a:t>Exploring Personal Preferences</a:t>
            </a:r>
            <a:endParaRPr lang="en-US" sz="3200" b="1" dirty="0"/>
          </a:p>
        </p:txBody>
      </p:sp>
      <p:sp>
        <p:nvSpPr>
          <p:cNvPr id="3" name="Content Placeholder 2"/>
          <p:cNvSpPr>
            <a:spLocks noGrp="1"/>
          </p:cNvSpPr>
          <p:nvPr>
            <p:ph idx="1"/>
          </p:nvPr>
        </p:nvSpPr>
        <p:spPr>
          <a:xfrm>
            <a:off x="457200" y="1097280"/>
            <a:ext cx="8229600" cy="5455920"/>
          </a:xfrm>
        </p:spPr>
        <p:txBody>
          <a:bodyPr/>
          <a:lstStyle/>
          <a:p>
            <a:pPr marL="514350" indent="-514350">
              <a:buFont typeface="Times New Roman" pitchFamily="18" charset="0"/>
              <a:buAutoNum type="arabicPeriod"/>
            </a:pPr>
            <a:r>
              <a:rPr lang="en-US" sz="2400" dirty="0" smtClean="0"/>
              <a:t>Select few projects that you like</a:t>
            </a:r>
          </a:p>
          <a:p>
            <a:pPr marL="514350" indent="-514350">
              <a:buFont typeface="Times New Roman" pitchFamily="18" charset="0"/>
              <a:buAutoNum type="arabicPeriod"/>
            </a:pPr>
            <a:endParaRPr lang="en-US" sz="2400" dirty="0" smtClean="0"/>
          </a:p>
          <a:p>
            <a:pPr marL="514350" indent="-514350">
              <a:buFont typeface="Times New Roman" pitchFamily="18" charset="0"/>
              <a:buAutoNum type="arabicPeriod"/>
            </a:pPr>
            <a:r>
              <a:rPr lang="en-US" sz="2400" dirty="0" smtClean="0"/>
              <a:t>For each of these projects, note down your first thoughts in response to three questions;</a:t>
            </a:r>
          </a:p>
          <a:p>
            <a:pPr marL="514350" indent="-514350">
              <a:buFont typeface="Times New Roman" pitchFamily="18" charset="0"/>
              <a:buAutoNum type="arabicPeriod"/>
            </a:pPr>
            <a:endParaRPr lang="en-US" sz="2400" dirty="0" smtClean="0"/>
          </a:p>
          <a:p>
            <a:pPr marL="514350" indent="-514350">
              <a:buFontTx/>
              <a:buNone/>
            </a:pPr>
            <a:r>
              <a:rPr lang="en-US" sz="2400" dirty="0" smtClean="0"/>
              <a:t>What appeals you about the project?</a:t>
            </a:r>
          </a:p>
          <a:p>
            <a:pPr marL="514350" indent="-514350">
              <a:buFontTx/>
              <a:buNone/>
            </a:pPr>
            <a:endParaRPr lang="en-US" sz="2400" dirty="0" smtClean="0"/>
          </a:p>
          <a:p>
            <a:pPr marL="514350" indent="-514350">
              <a:buFontTx/>
              <a:buNone/>
            </a:pPr>
            <a:r>
              <a:rPr lang="en-US" sz="2400" dirty="0" smtClean="0"/>
              <a:t>What is good about the project?</a:t>
            </a:r>
          </a:p>
          <a:p>
            <a:pPr marL="514350" indent="-514350">
              <a:buFontTx/>
              <a:buNone/>
            </a:pPr>
            <a:endParaRPr lang="en-US" sz="2400" dirty="0" smtClean="0"/>
          </a:p>
          <a:p>
            <a:pPr marL="514350" indent="-514350">
              <a:buFontTx/>
              <a:buNone/>
            </a:pPr>
            <a:r>
              <a:rPr lang="en-US" sz="2400" dirty="0" smtClean="0"/>
              <a:t> Why is the project good?</a:t>
            </a:r>
          </a:p>
          <a:p>
            <a:pPr marL="514350" indent="-514350">
              <a:buFontTx/>
              <a:buNone/>
            </a:pPr>
            <a:endParaRPr lang="en-US" sz="2400" dirty="0" smtClean="0"/>
          </a:p>
          <a:p>
            <a:pPr marL="514350" indent="-514350">
              <a:buFontTx/>
              <a:buNone/>
            </a:pPr>
            <a:endParaRPr lang="en-US" sz="2400" dirty="0" smtClean="0"/>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6888"/>
            <a:ext cx="8229600" cy="591312"/>
          </a:xfrm>
        </p:spPr>
        <p:txBody>
          <a:bodyPr>
            <a:normAutofit fontScale="90000"/>
          </a:bodyPr>
          <a:lstStyle/>
          <a:p>
            <a:r>
              <a:rPr lang="en-US" b="1" dirty="0" smtClean="0"/>
              <a:t>Relevance Tree</a:t>
            </a:r>
            <a:endParaRPr lang="en-US" b="1" dirty="0"/>
          </a:p>
        </p:txBody>
      </p:sp>
      <p:sp>
        <p:nvSpPr>
          <p:cNvPr id="3" name="Content Placeholder 2"/>
          <p:cNvSpPr>
            <a:spLocks noGrp="1"/>
          </p:cNvSpPr>
          <p:nvPr>
            <p:ph idx="1"/>
          </p:nvPr>
        </p:nvSpPr>
        <p:spPr>
          <a:xfrm>
            <a:off x="457200" y="990600"/>
            <a:ext cx="8229600" cy="5181600"/>
          </a:xfrm>
        </p:spPr>
        <p:txBody>
          <a:bodyPr>
            <a:normAutofit/>
          </a:bodyPr>
          <a:lstStyle/>
          <a:p>
            <a:pPr algn="just"/>
            <a:r>
              <a:rPr lang="en-US" sz="2400" dirty="0" smtClean="0"/>
              <a:t>You start with a broad concept from which further (usually more specific) topics be generated.</a:t>
            </a:r>
          </a:p>
          <a:p>
            <a:pPr algn="just">
              <a:buNone/>
            </a:pPr>
            <a:endParaRPr lang="en-US" sz="2400" dirty="0" smtClean="0"/>
          </a:p>
          <a:p>
            <a:pPr algn="just"/>
            <a:r>
              <a:rPr lang="en-US" sz="2400" dirty="0" smtClean="0"/>
              <a:t>Each of these topics forms a separate branch from which you can generate further, more detailed sub branches. </a:t>
            </a:r>
          </a:p>
          <a:p>
            <a:pPr algn="just"/>
            <a:endParaRPr lang="en-US" sz="2400" dirty="0" smtClean="0"/>
          </a:p>
          <a:p>
            <a:pPr algn="just"/>
            <a:r>
              <a:rPr lang="en-US" sz="2400" dirty="0" smtClean="0"/>
              <a:t>As you proceed down the sub branches more ideas are generated and recorded. </a:t>
            </a:r>
          </a:p>
          <a:p>
            <a:pPr algn="just"/>
            <a:endParaRPr lang="en-US" sz="2400" dirty="0" smtClean="0"/>
          </a:p>
          <a:p>
            <a:pPr algn="just"/>
            <a:r>
              <a:rPr lang="en-US" sz="2400" dirty="0" smtClean="0"/>
              <a:t>These can then be examined and selected and combined to provide a research idea.  </a:t>
            </a:r>
            <a:endParaRPr lang="ar-SA" sz="2400" dirty="0" smtClean="0"/>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4488"/>
            <a:ext cx="8229600" cy="591312"/>
          </a:xfrm>
        </p:spPr>
        <p:txBody>
          <a:bodyPr>
            <a:normAutofit fontScale="90000"/>
          </a:bodyPr>
          <a:lstStyle/>
          <a:p>
            <a:r>
              <a:rPr lang="en-US" b="1" dirty="0" smtClean="0"/>
              <a:t>Brainstorming </a:t>
            </a:r>
            <a:endParaRPr lang="en-US" b="1" dirty="0"/>
          </a:p>
        </p:txBody>
      </p:sp>
      <p:sp>
        <p:nvSpPr>
          <p:cNvPr id="3" name="Content Placeholder 2"/>
          <p:cNvSpPr>
            <a:spLocks noGrp="1"/>
          </p:cNvSpPr>
          <p:nvPr>
            <p:ph idx="1"/>
          </p:nvPr>
        </p:nvSpPr>
        <p:spPr>
          <a:xfrm>
            <a:off x="457200" y="868680"/>
            <a:ext cx="8229600" cy="5455920"/>
          </a:xfrm>
        </p:spPr>
        <p:txBody>
          <a:bodyPr>
            <a:normAutofit fontScale="85000" lnSpcReduction="10000"/>
          </a:bodyPr>
          <a:lstStyle/>
          <a:p>
            <a:pPr marL="0" indent="0">
              <a:buNone/>
            </a:pPr>
            <a:r>
              <a:rPr lang="en-US" sz="2800" dirty="0" smtClean="0"/>
              <a:t>Define your problem (the ideas you are interested in) as precisely as possible.</a:t>
            </a:r>
          </a:p>
          <a:p>
            <a:endParaRPr lang="en-US" sz="2800" dirty="0" smtClean="0"/>
          </a:p>
          <a:p>
            <a:pPr>
              <a:buNone/>
            </a:pPr>
            <a:r>
              <a:rPr lang="en-US" sz="2800" dirty="0" smtClean="0"/>
              <a:t>Ask for suggestions, relating to the problem.</a:t>
            </a:r>
          </a:p>
          <a:p>
            <a:pPr>
              <a:buNone/>
            </a:pPr>
            <a:endParaRPr lang="en-US" sz="2800" dirty="0" smtClean="0"/>
          </a:p>
          <a:p>
            <a:pPr>
              <a:buNone/>
            </a:pPr>
            <a:r>
              <a:rPr lang="en-US" sz="2800" dirty="0" smtClean="0"/>
              <a:t>Record all suggestions, observing the following rules:</a:t>
            </a:r>
          </a:p>
          <a:p>
            <a:pPr>
              <a:buNone/>
            </a:pPr>
            <a:endParaRPr lang="en-US" sz="2800" dirty="0" smtClean="0"/>
          </a:p>
          <a:p>
            <a:pPr>
              <a:buFontTx/>
              <a:buNone/>
            </a:pPr>
            <a:r>
              <a:rPr lang="en-US" sz="2800" dirty="0" smtClean="0"/>
              <a:t>No suggestion should be criticized or evaluated in any way before all ideas have been considered.</a:t>
            </a:r>
          </a:p>
          <a:p>
            <a:pPr>
              <a:buFontTx/>
              <a:buNone/>
            </a:pPr>
            <a:endParaRPr lang="en-US" sz="2800" dirty="0" smtClean="0"/>
          </a:p>
          <a:p>
            <a:pPr>
              <a:buFontTx/>
              <a:buNone/>
            </a:pPr>
            <a:r>
              <a:rPr lang="en-US" sz="2800" dirty="0" smtClean="0"/>
              <a:t>Review all the suggestions and explore what is meant by each.</a:t>
            </a:r>
          </a:p>
          <a:p>
            <a:pPr>
              <a:buNone/>
            </a:pPr>
            <a:endParaRPr lang="en-US" sz="2800" dirty="0" smtClean="0"/>
          </a:p>
          <a:p>
            <a:pPr>
              <a:buNone/>
            </a:pPr>
            <a:r>
              <a:rPr lang="en-US" sz="2800" dirty="0" smtClean="0"/>
              <a:t>Analyze the list of suggestions and decide which appeals to  you most as research ideas  and why?   </a:t>
            </a:r>
            <a:endParaRPr lang="ar-SA" sz="2800" dirty="0" smtClean="0"/>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515112"/>
          </a:xfrm>
        </p:spPr>
        <p:txBody>
          <a:bodyPr>
            <a:noAutofit/>
          </a:bodyPr>
          <a:lstStyle/>
          <a:p>
            <a:r>
              <a:rPr lang="en-US" sz="3200" b="1" dirty="0" smtClean="0"/>
              <a:t>Refining Research Idea: Delphi Technique</a:t>
            </a:r>
            <a:endParaRPr lang="en-US" sz="3200" b="1" dirty="0"/>
          </a:p>
        </p:txBody>
      </p:sp>
      <p:sp>
        <p:nvSpPr>
          <p:cNvPr id="3" name="Content Placeholder 2"/>
          <p:cNvSpPr>
            <a:spLocks noGrp="1"/>
          </p:cNvSpPr>
          <p:nvPr>
            <p:ph idx="1"/>
          </p:nvPr>
        </p:nvSpPr>
        <p:spPr>
          <a:xfrm>
            <a:off x="457200" y="838200"/>
            <a:ext cx="8229600" cy="5410200"/>
          </a:xfrm>
        </p:spPr>
        <p:txBody>
          <a:bodyPr>
            <a:normAutofit fontScale="92500" lnSpcReduction="20000"/>
          </a:bodyPr>
          <a:lstStyle/>
          <a:p>
            <a:pPr>
              <a:defRPr/>
            </a:pPr>
            <a:r>
              <a:rPr lang="en-US" sz="2800" dirty="0" smtClean="0"/>
              <a:t>This involves using a group of people who are either involved or interested in the research idea to generate and choose a more specific research idea. To use this technique you need:</a:t>
            </a:r>
          </a:p>
          <a:p>
            <a:pPr marL="514350" indent="-514350">
              <a:buFont typeface="+mj-lt"/>
              <a:buAutoNum type="arabicPeriod"/>
              <a:defRPr/>
            </a:pPr>
            <a:r>
              <a:rPr lang="en-US" sz="2800" dirty="0" smtClean="0"/>
              <a:t>To brief the members of the group about the research idea;</a:t>
            </a:r>
          </a:p>
          <a:p>
            <a:pPr marL="514350" indent="-514350">
              <a:buFont typeface="+mj-lt"/>
              <a:buAutoNum type="arabicPeriod"/>
              <a:defRPr/>
            </a:pPr>
            <a:endParaRPr lang="en-US" sz="2800" dirty="0" smtClean="0"/>
          </a:p>
          <a:p>
            <a:pPr marL="514350" indent="-514350">
              <a:buFont typeface="+mj-lt"/>
              <a:buAutoNum type="arabicPeriod"/>
              <a:defRPr/>
            </a:pPr>
            <a:r>
              <a:rPr lang="en-US" sz="2800" dirty="0" smtClean="0"/>
              <a:t>At the end of the briefing to encourage group members to seek clarification  and more information as appropriate;</a:t>
            </a:r>
          </a:p>
          <a:p>
            <a:pPr marL="514350" indent="-514350">
              <a:buFont typeface="+mj-lt"/>
              <a:buAutoNum type="arabicPeriod"/>
              <a:defRPr/>
            </a:pPr>
            <a:endParaRPr lang="en-US" sz="2800" dirty="0" smtClean="0"/>
          </a:p>
          <a:p>
            <a:pPr marL="514350" indent="-514350">
              <a:buFont typeface="+mj-lt"/>
              <a:buAutoNum type="arabicPeriod"/>
              <a:defRPr/>
            </a:pPr>
            <a:r>
              <a:rPr lang="en-US" sz="2800" dirty="0" smtClean="0"/>
              <a:t>To ask each member of the group including the originator of the research ideas based on the idea that has been described (justification)</a:t>
            </a:r>
            <a:endParaRPr lang="ar-SA" sz="2800" dirty="0" smtClean="0"/>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1000" y="0"/>
            <a:ext cx="1143000" cy="362712"/>
          </a:xfrm>
        </p:spPr>
        <p:txBody>
          <a:bodyPr>
            <a:normAutofit/>
          </a:bodyPr>
          <a:lstStyle/>
          <a:p>
            <a:r>
              <a:rPr lang="en-US" sz="1600" b="1" i="1" dirty="0" smtClean="0"/>
              <a:t>Contd……</a:t>
            </a:r>
            <a:endParaRPr lang="en-US" sz="1600" b="1" i="1" dirty="0"/>
          </a:p>
        </p:txBody>
      </p:sp>
      <p:sp>
        <p:nvSpPr>
          <p:cNvPr id="3" name="Content Placeholder 2"/>
          <p:cNvSpPr>
            <a:spLocks noGrp="1"/>
          </p:cNvSpPr>
          <p:nvPr>
            <p:ph idx="1"/>
          </p:nvPr>
        </p:nvSpPr>
        <p:spPr>
          <a:xfrm>
            <a:off x="609600" y="838200"/>
            <a:ext cx="8229600" cy="4389120"/>
          </a:xfrm>
        </p:spPr>
        <p:txBody>
          <a:bodyPr>
            <a:normAutofit fontScale="92500" lnSpcReduction="10000"/>
          </a:bodyPr>
          <a:lstStyle/>
          <a:p>
            <a:pPr marL="514350" indent="-514350" algn="just">
              <a:buFont typeface="Times New Roman" pitchFamily="18" charset="0"/>
              <a:buAutoNum type="arabicPeriod"/>
            </a:pPr>
            <a:r>
              <a:rPr lang="en-US" sz="2800" dirty="0" smtClean="0"/>
              <a:t>To collect the research ideas in unedited and non-attributable form and to distribute them to all members of the group;</a:t>
            </a:r>
          </a:p>
          <a:p>
            <a:pPr marL="514350" indent="-514350" algn="just">
              <a:buFont typeface="Times New Roman" pitchFamily="18" charset="0"/>
              <a:buAutoNum type="arabicPeriod"/>
            </a:pPr>
            <a:endParaRPr lang="en-US" sz="2800" dirty="0" smtClean="0"/>
          </a:p>
          <a:p>
            <a:pPr marL="514350" indent="-514350" algn="just">
              <a:buFont typeface="Times New Roman" pitchFamily="18" charset="0"/>
              <a:buAutoNum type="arabicPeriod"/>
            </a:pPr>
            <a:r>
              <a:rPr lang="en-US" sz="2800" dirty="0" smtClean="0"/>
              <a:t>A second cycle of the process in which comment on the research ideas and revise their own contributions in the light of what others have said;  </a:t>
            </a:r>
          </a:p>
          <a:p>
            <a:pPr marL="514350" indent="-514350" algn="just">
              <a:buFont typeface="Times New Roman" pitchFamily="18" charset="0"/>
              <a:buAutoNum type="arabicPeriod"/>
            </a:pPr>
            <a:endParaRPr lang="en-US" sz="2800" dirty="0" smtClean="0"/>
          </a:p>
          <a:p>
            <a:pPr marL="514350" indent="-514350" algn="just">
              <a:buFont typeface="Times New Roman" pitchFamily="18" charset="0"/>
              <a:buAutoNum type="arabicPeriod"/>
            </a:pPr>
            <a:r>
              <a:rPr lang="en-US" sz="2800" dirty="0" smtClean="0"/>
              <a:t>Subsequence cycles of the process until a consensus is reached . These either follow a similar pattern or use discussion.</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67512"/>
          </a:xfrm>
        </p:spPr>
        <p:txBody>
          <a:bodyPr>
            <a:normAutofit fontScale="90000"/>
          </a:bodyPr>
          <a:lstStyle/>
          <a:p>
            <a:r>
              <a:rPr lang="en-US" dirty="0" smtClean="0"/>
              <a:t>Research questions </a:t>
            </a:r>
            <a:endParaRPr lang="en-US" dirty="0"/>
          </a:p>
        </p:txBody>
      </p:sp>
      <p:sp>
        <p:nvSpPr>
          <p:cNvPr id="3" name="Content Placeholder 2"/>
          <p:cNvSpPr>
            <a:spLocks noGrp="1"/>
          </p:cNvSpPr>
          <p:nvPr>
            <p:ph idx="1"/>
          </p:nvPr>
        </p:nvSpPr>
        <p:spPr>
          <a:xfrm>
            <a:off x="457200" y="838200"/>
            <a:ext cx="8229600" cy="4389120"/>
          </a:xfrm>
        </p:spPr>
        <p:txBody>
          <a:bodyPr>
            <a:normAutofit fontScale="92500" lnSpcReduction="10000"/>
          </a:bodyPr>
          <a:lstStyle/>
          <a:p>
            <a:r>
              <a:rPr lang="en-US" dirty="0" smtClean="0"/>
              <a:t>Write research questions that are: </a:t>
            </a:r>
          </a:p>
          <a:p>
            <a:endParaRPr lang="en-US" dirty="0" smtClean="0"/>
          </a:p>
          <a:p>
            <a:pPr>
              <a:lnSpc>
                <a:spcPct val="90000"/>
              </a:lnSpc>
            </a:pPr>
            <a:r>
              <a:rPr lang="en-GB" sz="2800" dirty="0" smtClean="0">
                <a:latin typeface="Arial" charset="0"/>
              </a:rPr>
              <a:t>Consistent with expected standards </a:t>
            </a:r>
            <a:br>
              <a:rPr lang="en-GB" sz="2800" dirty="0" smtClean="0">
                <a:latin typeface="Arial" charset="0"/>
              </a:rPr>
            </a:br>
            <a:endParaRPr lang="en-GB" sz="2800" dirty="0" smtClean="0">
              <a:latin typeface="Arial" charset="0"/>
            </a:endParaRPr>
          </a:p>
          <a:p>
            <a:pPr>
              <a:lnSpc>
                <a:spcPct val="90000"/>
              </a:lnSpc>
            </a:pPr>
            <a:r>
              <a:rPr lang="en-GB" sz="2800" dirty="0" smtClean="0">
                <a:latin typeface="Arial" charset="0"/>
              </a:rPr>
              <a:t>Able to produce clear conclusions </a:t>
            </a:r>
            <a:br>
              <a:rPr lang="en-GB" sz="2800" dirty="0" smtClean="0">
                <a:latin typeface="Arial" charset="0"/>
              </a:rPr>
            </a:br>
            <a:endParaRPr lang="en-GB" sz="2800" dirty="0" smtClean="0">
              <a:latin typeface="Arial" charset="0"/>
            </a:endParaRPr>
          </a:p>
          <a:p>
            <a:pPr>
              <a:lnSpc>
                <a:spcPct val="90000"/>
              </a:lnSpc>
            </a:pPr>
            <a:r>
              <a:rPr lang="en-GB" sz="2800" dirty="0" smtClean="0">
                <a:latin typeface="Arial" charset="0"/>
              </a:rPr>
              <a:t>Not too difficult: at the right level </a:t>
            </a:r>
          </a:p>
          <a:p>
            <a:pPr>
              <a:lnSpc>
                <a:spcPct val="90000"/>
              </a:lnSpc>
              <a:buNone/>
            </a:pPr>
            <a:endParaRPr lang="en-GB" sz="2800" dirty="0" smtClean="0">
              <a:latin typeface="Arial" charset="0"/>
            </a:endParaRPr>
          </a:p>
          <a:p>
            <a:pPr>
              <a:lnSpc>
                <a:spcPct val="90000"/>
              </a:lnSpc>
            </a:pPr>
            <a:r>
              <a:rPr lang="en-GB" sz="2800" dirty="0" smtClean="0">
                <a:latin typeface="Arial" charset="0"/>
              </a:rPr>
              <a:t>Not too descriptive</a:t>
            </a:r>
            <a:br>
              <a:rPr lang="en-GB" sz="2800" dirty="0" smtClean="0">
                <a:latin typeface="Arial" charset="0"/>
              </a:rPr>
            </a:br>
            <a:endParaRPr lang="en-GB" sz="2800" dirty="0" smtClean="0">
              <a:latin typeface="Arial" charset="0"/>
            </a:endParaRPr>
          </a:p>
          <a:p>
            <a:pPr>
              <a:lnSpc>
                <a:spcPct val="90000"/>
              </a:lnSpc>
            </a:pPr>
            <a:r>
              <a:rPr lang="en-GB" sz="2800" dirty="0" smtClean="0">
                <a:latin typeface="Arial" charset="0"/>
              </a:rPr>
              <a:t>Use the ‘Goldilocks Test’</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591312"/>
          </a:xfrm>
        </p:spPr>
        <p:txBody>
          <a:bodyPr>
            <a:normAutofit fontScale="90000"/>
          </a:bodyPr>
          <a:lstStyle/>
          <a:p>
            <a:r>
              <a:rPr lang="en-US" dirty="0" smtClean="0"/>
              <a:t>What is Goldilocks Test? </a:t>
            </a:r>
            <a:endParaRPr lang="en-US" dirty="0"/>
          </a:p>
        </p:txBody>
      </p:sp>
      <p:sp>
        <p:nvSpPr>
          <p:cNvPr id="3" name="Content Placeholder 2"/>
          <p:cNvSpPr>
            <a:spLocks noGrp="1"/>
          </p:cNvSpPr>
          <p:nvPr>
            <p:ph idx="1"/>
          </p:nvPr>
        </p:nvSpPr>
        <p:spPr>
          <a:xfrm>
            <a:off x="457200" y="762000"/>
            <a:ext cx="8229600" cy="5791200"/>
          </a:xfrm>
        </p:spPr>
        <p:txBody>
          <a:bodyPr>
            <a:normAutofit/>
          </a:bodyPr>
          <a:lstStyle/>
          <a:p>
            <a:r>
              <a:rPr lang="en-US" sz="2800" dirty="0" smtClean="0"/>
              <a:t>Clough and Nutbrown  use what they call the Goldilocks test to decide if research questions are either too big, two small, too hot  or just right. Why it is needed  to think ? Because;</a:t>
            </a:r>
          </a:p>
          <a:p>
            <a:pPr>
              <a:buNone/>
            </a:pPr>
            <a:r>
              <a:rPr lang="en-US" sz="2800" dirty="0" smtClean="0"/>
              <a:t>Too big need significant funding </a:t>
            </a:r>
          </a:p>
          <a:p>
            <a:pPr>
              <a:buNone/>
            </a:pPr>
            <a:r>
              <a:rPr lang="en-US" sz="2800" dirty="0" smtClean="0"/>
              <a:t>Too small are likely to be insufficient substance </a:t>
            </a:r>
          </a:p>
          <a:p>
            <a:pPr>
              <a:buNone/>
            </a:pPr>
            <a:r>
              <a:rPr lang="en-US" sz="2800" dirty="0" smtClean="0"/>
              <a:t>Too hot maybe so due to sensitivities that may be involved. This may be because of the timing of the research or that may upset key people who have a role to play. </a:t>
            </a:r>
          </a:p>
          <a:p>
            <a:r>
              <a:rPr lang="en-US" sz="2800" dirty="0" smtClean="0"/>
              <a:t>Just right are those for investigation at this time by this research in this setting.    </a:t>
            </a:r>
            <a:endParaRPr lang="ar-SA" sz="2800" dirty="0" smtClean="0"/>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4488"/>
            <a:ext cx="8229600" cy="591312"/>
          </a:xfrm>
        </p:spPr>
        <p:txBody>
          <a:bodyPr>
            <a:normAutofit fontScale="90000"/>
          </a:bodyPr>
          <a:lstStyle/>
          <a:p>
            <a:r>
              <a:rPr lang="en-US" dirty="0" smtClean="0"/>
              <a:t>Turning Idea into Research</a:t>
            </a:r>
            <a:endParaRPr lang="en-US" dirty="0"/>
          </a:p>
        </p:txBody>
      </p:sp>
      <p:sp>
        <p:nvSpPr>
          <p:cNvPr id="3" name="Content Placeholder 2"/>
          <p:cNvSpPr>
            <a:spLocks noGrp="1"/>
          </p:cNvSpPr>
          <p:nvPr>
            <p:ph idx="1"/>
          </p:nvPr>
        </p:nvSpPr>
        <p:spPr>
          <a:xfrm>
            <a:off x="457200" y="762000"/>
            <a:ext cx="8229600" cy="5334000"/>
          </a:xfrm>
        </p:spPr>
        <p:txBody>
          <a:bodyPr>
            <a:normAutofit fontScale="85000" lnSpcReduction="20000"/>
          </a:bodyPr>
          <a:lstStyle/>
          <a:p>
            <a:pPr>
              <a:buNone/>
            </a:pPr>
            <a:r>
              <a:rPr lang="en-US" dirty="0" smtClean="0"/>
              <a:t>Idea: Exchange Rate Markets and Its determinants</a:t>
            </a:r>
          </a:p>
          <a:p>
            <a:pPr>
              <a:buNone/>
            </a:pPr>
            <a:r>
              <a:rPr lang="en-US" dirty="0" smtClean="0"/>
              <a:t>Focus: </a:t>
            </a:r>
            <a:r>
              <a:rPr lang="en-US" sz="2200" i="1" dirty="0" smtClean="0"/>
              <a:t>What are the macroeconomic variables that influence exchange rate of Pakistan for a period of 1975 to 2012? </a:t>
            </a:r>
            <a:endParaRPr lang="en-US" i="1" dirty="0" smtClean="0"/>
          </a:p>
          <a:p>
            <a:endParaRPr lang="en-US" dirty="0" smtClean="0"/>
          </a:p>
          <a:p>
            <a:endParaRPr lang="en-US" dirty="0" smtClean="0"/>
          </a:p>
          <a:p>
            <a:pPr>
              <a:buNone/>
            </a:pPr>
            <a:r>
              <a:rPr lang="en-US" dirty="0" smtClean="0"/>
              <a:t>Idea: Capital Structure and Stock Return</a:t>
            </a:r>
          </a:p>
          <a:p>
            <a:pPr algn="just">
              <a:buNone/>
            </a:pPr>
            <a:r>
              <a:rPr lang="en-US" dirty="0" smtClean="0"/>
              <a:t>Focus: </a:t>
            </a:r>
            <a:r>
              <a:rPr lang="en-US" sz="2200" i="1" dirty="0" smtClean="0"/>
              <a:t>What is the relationship of capital structure and stock return and how to analyze the determinants of capital structure and stock return of nonfinancial firms listed in KSE for the period of 2000-2012. </a:t>
            </a:r>
          </a:p>
          <a:p>
            <a:endParaRPr lang="en-US" dirty="0" smtClean="0"/>
          </a:p>
          <a:p>
            <a:endParaRPr lang="en-US" dirty="0" smtClean="0"/>
          </a:p>
          <a:p>
            <a:pPr>
              <a:buNone/>
            </a:pPr>
            <a:r>
              <a:rPr lang="en-US" dirty="0" smtClean="0"/>
              <a:t>Idea: Carbon Emission and Financial Development </a:t>
            </a:r>
          </a:p>
          <a:p>
            <a:pPr>
              <a:buNone/>
            </a:pPr>
            <a:r>
              <a:rPr lang="en-US" dirty="0" smtClean="0"/>
              <a:t>Focus: </a:t>
            </a:r>
            <a:r>
              <a:rPr lang="en-US" sz="2300" i="1" dirty="0" smtClean="0"/>
              <a:t>How financial market development in developing countries affect the carbon emission over a period of 50 years. </a:t>
            </a:r>
            <a:endParaRPr lang="en-US" i="1" dirty="0" smtClean="0"/>
          </a:p>
          <a:p>
            <a:pPr>
              <a:buNone/>
            </a:pP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67512"/>
          </a:xfrm>
        </p:spPr>
        <p:txBody>
          <a:bodyPr>
            <a:normAutofit fontScale="90000"/>
          </a:bodyPr>
          <a:lstStyle/>
          <a:p>
            <a:r>
              <a:rPr lang="en-US" dirty="0" smtClean="0"/>
              <a:t>SMART Objectives </a:t>
            </a:r>
            <a:endParaRPr lang="en-US" dirty="0"/>
          </a:p>
        </p:txBody>
      </p:sp>
      <p:sp>
        <p:nvSpPr>
          <p:cNvPr id="3" name="Content Placeholder 2"/>
          <p:cNvSpPr>
            <a:spLocks noGrp="1"/>
          </p:cNvSpPr>
          <p:nvPr>
            <p:ph idx="1"/>
          </p:nvPr>
        </p:nvSpPr>
        <p:spPr>
          <a:xfrm>
            <a:off x="457200" y="1143000"/>
            <a:ext cx="8229600" cy="5334000"/>
          </a:xfrm>
        </p:spPr>
        <p:txBody>
          <a:bodyPr>
            <a:normAutofit fontScale="70000" lnSpcReduction="20000"/>
          </a:bodyPr>
          <a:lstStyle/>
          <a:p>
            <a:pPr>
              <a:buNone/>
            </a:pPr>
            <a:r>
              <a:rPr lang="en-US" sz="3600" u="sng" dirty="0" smtClean="0"/>
              <a:t>What is SMART?</a:t>
            </a:r>
          </a:p>
          <a:p>
            <a:pPr>
              <a:buNone/>
            </a:pPr>
            <a:r>
              <a:rPr lang="en-GB" sz="3600" dirty="0" smtClean="0">
                <a:solidFill>
                  <a:srgbClr val="FF0000"/>
                </a:solidFill>
                <a:latin typeface="Arial" charset="0"/>
              </a:rPr>
              <a:t>S</a:t>
            </a:r>
            <a:r>
              <a:rPr lang="en-GB" sz="3600" dirty="0" smtClean="0">
                <a:latin typeface="Arial" charset="0"/>
              </a:rPr>
              <a:t>pecific</a:t>
            </a:r>
            <a:r>
              <a:rPr lang="en-US" sz="3600" dirty="0" smtClean="0">
                <a:latin typeface="Arial" charset="0"/>
              </a:rPr>
              <a:t>: </a:t>
            </a:r>
            <a:r>
              <a:rPr lang="en-US" i="1" dirty="0" smtClean="0">
                <a:latin typeface="Arial" charset="0"/>
              </a:rPr>
              <a:t>What precisely do you hope to achieve from undertaking the research?</a:t>
            </a:r>
          </a:p>
          <a:p>
            <a:pPr>
              <a:buNone/>
            </a:pPr>
            <a:endParaRPr lang="en-GB" sz="2800" i="1" dirty="0" smtClean="0">
              <a:latin typeface="Arial" charset="0"/>
            </a:endParaRPr>
          </a:p>
          <a:p>
            <a:pPr>
              <a:buNone/>
            </a:pPr>
            <a:r>
              <a:rPr lang="en-GB" sz="3600" dirty="0" smtClean="0">
                <a:solidFill>
                  <a:srgbClr val="FF0000"/>
                </a:solidFill>
                <a:latin typeface="Arial" charset="0"/>
              </a:rPr>
              <a:t>M</a:t>
            </a:r>
            <a:r>
              <a:rPr lang="en-GB" sz="3600" dirty="0" smtClean="0">
                <a:latin typeface="Arial" charset="0"/>
              </a:rPr>
              <a:t>easurable: </a:t>
            </a:r>
            <a:r>
              <a:rPr lang="en-GB" i="1" dirty="0" smtClean="0">
                <a:latin typeface="Arial" charset="0"/>
              </a:rPr>
              <a:t>What measures will you use to determine whether you have achieved your objectives?</a:t>
            </a:r>
          </a:p>
          <a:p>
            <a:pPr>
              <a:buNone/>
            </a:pPr>
            <a:endParaRPr lang="en-GB" sz="3600" i="1" dirty="0" smtClean="0">
              <a:latin typeface="Arial" charset="0"/>
            </a:endParaRPr>
          </a:p>
          <a:p>
            <a:pPr>
              <a:buNone/>
            </a:pPr>
            <a:r>
              <a:rPr lang="en-GB" sz="3600" dirty="0" smtClean="0">
                <a:solidFill>
                  <a:srgbClr val="FF0000"/>
                </a:solidFill>
                <a:latin typeface="Arial" charset="0"/>
              </a:rPr>
              <a:t>A</a:t>
            </a:r>
            <a:r>
              <a:rPr lang="en-GB" sz="3600" dirty="0" smtClean="0">
                <a:latin typeface="Arial" charset="0"/>
              </a:rPr>
              <a:t>chievable: </a:t>
            </a:r>
            <a:r>
              <a:rPr lang="en-GB" i="1" dirty="0" smtClean="0">
                <a:latin typeface="Arial" charset="0"/>
              </a:rPr>
              <a:t>Are the targets you have set for yourself achievable given all the possible constraints?</a:t>
            </a:r>
          </a:p>
          <a:p>
            <a:pPr>
              <a:buNone/>
            </a:pPr>
            <a:endParaRPr lang="en-GB" sz="2800" i="1" dirty="0" smtClean="0">
              <a:latin typeface="Arial" charset="0"/>
            </a:endParaRPr>
          </a:p>
          <a:p>
            <a:pPr>
              <a:buNone/>
            </a:pPr>
            <a:r>
              <a:rPr lang="en-GB" sz="3600" dirty="0" smtClean="0">
                <a:solidFill>
                  <a:srgbClr val="FF0000"/>
                </a:solidFill>
                <a:latin typeface="Arial" charset="0"/>
              </a:rPr>
              <a:t>R</a:t>
            </a:r>
            <a:r>
              <a:rPr lang="en-GB" sz="3600" dirty="0" smtClean="0">
                <a:latin typeface="Arial" charset="0"/>
              </a:rPr>
              <a:t>ealistic: </a:t>
            </a:r>
            <a:r>
              <a:rPr lang="en-GB" sz="2800" i="1" dirty="0" smtClean="0">
                <a:latin typeface="Arial" charset="0"/>
              </a:rPr>
              <a:t>Given all other demands upon your time, will you have the time and energy to complete the research on time?</a:t>
            </a:r>
          </a:p>
          <a:p>
            <a:pPr>
              <a:buNone/>
            </a:pPr>
            <a:endParaRPr lang="en-GB" sz="2800" i="1" dirty="0" smtClean="0">
              <a:latin typeface="Arial" charset="0"/>
            </a:endParaRPr>
          </a:p>
          <a:p>
            <a:pPr>
              <a:buNone/>
            </a:pPr>
            <a:r>
              <a:rPr lang="en-GB" sz="3600" dirty="0" smtClean="0">
                <a:solidFill>
                  <a:srgbClr val="FF0000"/>
                </a:solidFill>
                <a:latin typeface="Arial" charset="0"/>
              </a:rPr>
              <a:t>T</a:t>
            </a:r>
            <a:r>
              <a:rPr lang="en-GB" sz="3600" dirty="0" smtClean="0">
                <a:latin typeface="Arial" charset="0"/>
              </a:rPr>
              <a:t>imely</a:t>
            </a:r>
            <a:r>
              <a:rPr lang="en-GB" sz="2800" dirty="0" smtClean="0">
                <a:latin typeface="Arial" charset="0"/>
              </a:rPr>
              <a:t>: </a:t>
            </a:r>
            <a:r>
              <a:rPr lang="en-GB" i="1" dirty="0" smtClean="0">
                <a:latin typeface="Arial" charset="0"/>
              </a:rPr>
              <a:t>Will you have time to accomplish all your objectives?</a:t>
            </a:r>
            <a:endParaRPr lang="en-US" sz="2300" i="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15112"/>
          </a:xfrm>
        </p:spPr>
        <p:txBody>
          <a:bodyPr>
            <a:normAutofit fontScale="90000"/>
          </a:bodyPr>
          <a:lstStyle/>
          <a:p>
            <a:r>
              <a:rPr lang="en-US" dirty="0" smtClean="0"/>
              <a:t>Theory and its importance</a:t>
            </a:r>
            <a:endParaRPr lang="en-US" dirty="0"/>
          </a:p>
        </p:txBody>
      </p:sp>
      <p:sp>
        <p:nvSpPr>
          <p:cNvPr id="3" name="Content Placeholder 2"/>
          <p:cNvSpPr>
            <a:spLocks noGrp="1"/>
          </p:cNvSpPr>
          <p:nvPr>
            <p:ph idx="1"/>
          </p:nvPr>
        </p:nvSpPr>
        <p:spPr/>
        <p:txBody>
          <a:bodyPr/>
          <a:lstStyle/>
          <a:p>
            <a:r>
              <a:rPr lang="en-US" dirty="0" smtClean="0"/>
              <a:t>“ A formulation regarding the cause and effect relationship between two or more variables, which may or may not have been tested”</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15112"/>
          </a:xfrm>
        </p:spPr>
        <p:txBody>
          <a:bodyPr>
            <a:normAutofit fontScale="90000"/>
          </a:bodyPr>
          <a:lstStyle/>
          <a:p>
            <a:r>
              <a:rPr lang="en-US" dirty="0" smtClean="0"/>
              <a:t>Typology of Theories</a:t>
            </a:r>
            <a:endParaRPr lang="en-US" dirty="0"/>
          </a:p>
        </p:txBody>
      </p:sp>
      <p:sp>
        <p:nvSpPr>
          <p:cNvPr id="3" name="Content Placeholder 2"/>
          <p:cNvSpPr>
            <a:spLocks noGrp="1"/>
          </p:cNvSpPr>
          <p:nvPr>
            <p:ph idx="1"/>
          </p:nvPr>
        </p:nvSpPr>
        <p:spPr>
          <a:xfrm>
            <a:off x="457200" y="914400"/>
            <a:ext cx="8229600" cy="5715000"/>
          </a:xfrm>
        </p:spPr>
        <p:txBody>
          <a:bodyPr>
            <a:normAutofit fontScale="92500" lnSpcReduction="20000"/>
          </a:bodyPr>
          <a:lstStyle/>
          <a:p>
            <a:r>
              <a:rPr lang="en-US" sz="2800" dirty="0" smtClean="0"/>
              <a:t>Grand theories: </a:t>
            </a:r>
          </a:p>
          <a:p>
            <a:pPr>
              <a:buNone/>
            </a:pPr>
            <a:r>
              <a:rPr lang="en-US" sz="2800" dirty="0" smtClean="0"/>
              <a:t>Usually thought to be province of natural scientists . (that will lead to a whole new way of thinking about management)</a:t>
            </a:r>
          </a:p>
          <a:p>
            <a:pPr>
              <a:buNone/>
            </a:pPr>
            <a:endParaRPr lang="en-US" sz="2800" dirty="0" smtClean="0"/>
          </a:p>
          <a:p>
            <a:r>
              <a:rPr lang="en-US" sz="2800" dirty="0" smtClean="0"/>
              <a:t>Middle range theories: </a:t>
            </a:r>
          </a:p>
          <a:p>
            <a:pPr>
              <a:buNone/>
            </a:pPr>
            <a:r>
              <a:rPr lang="en-US" sz="2800" dirty="0" smtClean="0"/>
              <a:t>which lack the capacity to change the way in which we think about the world but are nonetheless of significance . (some of the theories of human motivation well known to manager would be in this category.</a:t>
            </a:r>
          </a:p>
          <a:p>
            <a:pPr>
              <a:buNone/>
            </a:pPr>
            <a:endParaRPr lang="en-US" sz="2800" dirty="0" smtClean="0"/>
          </a:p>
          <a:p>
            <a:r>
              <a:rPr lang="en-US" sz="2800" dirty="0" smtClean="0"/>
              <a:t>Substantive theories : </a:t>
            </a:r>
          </a:p>
          <a:p>
            <a:pPr>
              <a:buNone/>
            </a:pPr>
            <a:r>
              <a:rPr lang="en-US" sz="2800" dirty="0" smtClean="0"/>
              <a:t>that are restricted to a particular time, research setting, group or population or problem  </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522</TotalTime>
  <Words>1521</Words>
  <Application>Microsoft Office PowerPoint</Application>
  <PresentationFormat>On-screen Show (4:3)</PresentationFormat>
  <Paragraphs>244</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Formulating and Clarifying the Research Topic</vt:lpstr>
      <vt:lpstr>Formulating &amp; Clarifying Research Topic</vt:lpstr>
      <vt:lpstr>Attributes of a Good Research Topic</vt:lpstr>
      <vt:lpstr>1). Capability</vt:lpstr>
      <vt:lpstr>1).Capability</vt:lpstr>
      <vt:lpstr>2). Appropriateness</vt:lpstr>
      <vt:lpstr>2). Appropriateness</vt:lpstr>
      <vt:lpstr>Contd……</vt:lpstr>
      <vt:lpstr>Generating Research Ideas </vt:lpstr>
      <vt:lpstr>A). Rational thinking</vt:lpstr>
      <vt:lpstr>Own Interests &amp; Strengths</vt:lpstr>
      <vt:lpstr>B). Creative Thinking </vt:lpstr>
      <vt:lpstr>Rational &amp; Creative Thinking </vt:lpstr>
      <vt:lpstr>C). Past Project Titles</vt:lpstr>
      <vt:lpstr>D). Discussion !!</vt:lpstr>
      <vt:lpstr>E). Searching the Literature </vt:lpstr>
      <vt:lpstr>F). Note Book of Ideas </vt:lpstr>
      <vt:lpstr>Exploring Personal Preferences</vt:lpstr>
      <vt:lpstr>Relevance Tree</vt:lpstr>
      <vt:lpstr>Brainstorming </vt:lpstr>
      <vt:lpstr>Refining Research Idea: Delphi Technique</vt:lpstr>
      <vt:lpstr>Contd……</vt:lpstr>
      <vt:lpstr>Slide 23</vt:lpstr>
      <vt:lpstr>Research questions </vt:lpstr>
      <vt:lpstr>What is Goldilocks Test? </vt:lpstr>
      <vt:lpstr>Turning Idea into Research</vt:lpstr>
      <vt:lpstr>SMART Objectives </vt:lpstr>
      <vt:lpstr>Theory and its importance</vt:lpstr>
      <vt:lpstr>Typology of Theories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Formulating and Clarifying the Research Topic</dc:title>
  <dc:creator>faisal</dc:creator>
  <cp:lastModifiedBy>NTS</cp:lastModifiedBy>
  <cp:revision>32</cp:revision>
  <dcterms:created xsi:type="dcterms:W3CDTF">2013-02-19T11:12:19Z</dcterms:created>
  <dcterms:modified xsi:type="dcterms:W3CDTF">2013-04-17T07:08:06Z</dcterms:modified>
</cp:coreProperties>
</file>