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315" r:id="rId3"/>
    <p:sldId id="316" r:id="rId4"/>
    <p:sldId id="282" r:id="rId5"/>
    <p:sldId id="283" r:id="rId6"/>
    <p:sldId id="285" r:id="rId7"/>
    <p:sldId id="307" r:id="rId8"/>
    <p:sldId id="309" r:id="rId9"/>
    <p:sldId id="308" r:id="rId10"/>
    <p:sldId id="286" r:id="rId11"/>
    <p:sldId id="287" r:id="rId12"/>
    <p:sldId id="288" r:id="rId13"/>
    <p:sldId id="290" r:id="rId14"/>
    <p:sldId id="289" r:id="rId15"/>
    <p:sldId id="291" r:id="rId16"/>
    <p:sldId id="300" r:id="rId17"/>
    <p:sldId id="301" r:id="rId18"/>
    <p:sldId id="302" r:id="rId19"/>
    <p:sldId id="303" r:id="rId20"/>
    <p:sldId id="304" r:id="rId21"/>
    <p:sldId id="306" r:id="rId22"/>
    <p:sldId id="311" r:id="rId23"/>
    <p:sldId id="310" r:id="rId2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834" autoAdjust="0"/>
    <p:restoredTop sz="94682" autoAdjust="0"/>
  </p:normalViewPr>
  <p:slideViewPr>
    <p:cSldViewPr>
      <p:cViewPr varScale="1">
        <p:scale>
          <a:sx n="63" d="100"/>
          <a:sy n="63" d="100"/>
        </p:scale>
        <p:origin x="-1278" y="-96"/>
      </p:cViewPr>
      <p:guideLst>
        <p:guide orient="horz" pos="482"/>
        <p:guide orient="horz" pos="4065"/>
        <p:guide orient="horz" pos="2160"/>
        <p:guide pos="2880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9B20-D3B0-4453-AC07-76501E5788E4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B5F77-E315-4AB5-89D8-9662DA92AB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</a:rPr>
              <a:t>Slide 11.</a:t>
            </a:r>
            <a:fld id="{A6F029D9-5C46-4401-ABEC-9449D63B0B12}" type="slidenum">
              <a:rPr lang="en-GB" sz="800">
                <a:solidFill>
                  <a:schemeClr val="bg1"/>
                </a:solidFill>
                <a:latin typeface="Arial" pitchFamily="34" charset="0"/>
              </a:rPr>
              <a:pPr algn="ctr" eaLnBrk="0" hangingPunct="0">
                <a:defRPr/>
              </a:pPr>
              <a:t>‹#›</a:t>
            </a:fld>
            <a:endParaRPr lang="en-GB" sz="8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Saunders, Lewis and Thornhill, </a:t>
            </a:r>
            <a:r>
              <a:rPr lang="en-GB" sz="800" i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Research Methods for Business Students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5</a:t>
            </a:r>
            <a:r>
              <a:rPr lang="en-GB" sz="800" baseline="300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Edition, © Mark Saunders, Philip Lewis and Adrian Thornhill 2009</a:t>
            </a:r>
            <a:r>
              <a:rPr lang="en-US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GB" sz="80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92696"/>
            <a:ext cx="7772400" cy="1815882"/>
          </a:xfr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/>
            </a:r>
            <a:br>
              <a:rPr lang="en-GB" sz="3200" dirty="0" smtClean="0">
                <a:latin typeface="Arial" charset="0"/>
              </a:rPr>
            </a:br>
            <a:r>
              <a:rPr lang="en-GB" sz="4000" b="1" dirty="0" smtClean="0">
                <a:latin typeface="Arial" charset="0"/>
              </a:rPr>
              <a:t>Collecting primary data: use of  questionnaires</a:t>
            </a:r>
            <a:endParaRPr lang="en-GB" sz="32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Recap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95400"/>
            <a:ext cx="7772400" cy="4800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Use of non-standard (qualitative) interviews should generate rich and detailed data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Different types of interview are useful for different research purposes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Qualitative interviews are generally categorised as in-depth (structured) and semi-structured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Research design may incorporate more than one type of interview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332656"/>
            <a:ext cx="7772400" cy="648072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b="1" dirty="0" smtClean="0">
                <a:latin typeface="Arial" charset="0"/>
              </a:rPr>
              <a:t>Recap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295400"/>
            <a:ext cx="8153400" cy="48006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Using qualitative interviews is related to the research strategy and data collection questions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Establishing personal contact with subjects and the length of time required are significant factors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Data quality issues, interviewer competence and resource management are important considerations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Face-to-face (individual, group and focus group) and electronic interviews can all be advantageous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0955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What is questionnaire?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GB" b="1" dirty="0" smtClean="0">
                <a:latin typeface="Arial" charset="0"/>
              </a:rPr>
              <a:t>Techniques of data collection in which each person is asked to respond to the same set of questions in a predetermined order</a:t>
            </a:r>
          </a:p>
          <a:p>
            <a:pPr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Adapted from </a:t>
            </a:r>
            <a:r>
              <a:rPr lang="en-GB" sz="2000" dirty="0" err="1" smtClean="0">
                <a:latin typeface="Arial" charset="0"/>
              </a:rPr>
              <a:t>deVaus</a:t>
            </a:r>
            <a:r>
              <a:rPr lang="en-GB" sz="2000" dirty="0" smtClean="0">
                <a:latin typeface="Arial" charset="0"/>
              </a:rPr>
              <a:t> (2002)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Use of questionnaires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2550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When to use questionnaires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For explanatory or descriptive research.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Linked with other methods in a multiple-methods research design.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To collect responses from a large sample prior to quantitative analysis.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Types of Questionnaire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000" b="1" dirty="0" smtClean="0">
                <a:latin typeface="Arial" charset="0"/>
              </a:rPr>
              <a:t>These are the types of questionnaire given in tabular form below; </a:t>
            </a:r>
            <a:endParaRPr lang="en-GB" sz="20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5124" name="Picture 4" descr="M11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538" y="1988840"/>
            <a:ext cx="813752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11.1  Types of questionnaire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/>
              <a:t>Types of questionnaire</a:t>
            </a:r>
            <a:endParaRPr lang="ar-SA" sz="3200" b="1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688632"/>
          </a:xfrm>
        </p:spPr>
        <p:txBody>
          <a:bodyPr>
            <a:normAutofit fontScale="92500" lnSpcReduction="10000"/>
          </a:bodyPr>
          <a:lstStyle/>
          <a:p>
            <a:pPr algn="just" eaLnBrk="1" hangingPunct="1"/>
            <a:r>
              <a:rPr lang="en-US" sz="2600" b="1" dirty="0" smtClean="0"/>
              <a:t>The design of a questionnaire differs according to how it is administered and in particular, the amount of contact you have with respondents. </a:t>
            </a:r>
          </a:p>
          <a:p>
            <a:pPr algn="just" eaLnBrk="1" hangingPunct="1"/>
            <a:endParaRPr lang="en-US" sz="2600" b="1" dirty="0"/>
          </a:p>
          <a:p>
            <a:pPr algn="just" eaLnBrk="1" hangingPunct="1"/>
            <a:r>
              <a:rPr lang="en-US" sz="2600" b="1" dirty="0" smtClean="0"/>
              <a:t>Self-administered questionnaires are usually completed by respondents. </a:t>
            </a:r>
          </a:p>
          <a:p>
            <a:pPr algn="just" eaLnBrk="1" hangingPunct="1"/>
            <a:endParaRPr lang="en-US" sz="2600" b="1" dirty="0" smtClean="0"/>
          </a:p>
          <a:p>
            <a:pPr algn="just" eaLnBrk="1" hangingPunct="1"/>
            <a:r>
              <a:rPr lang="en-US" sz="2600" b="1" dirty="0" smtClean="0"/>
              <a:t>Such questionnaires are administered electronically using the internet [Internet-mediated questionnaires] or </a:t>
            </a:r>
          </a:p>
          <a:p>
            <a:pPr algn="just" eaLnBrk="1" hangingPunct="1">
              <a:buNone/>
            </a:pPr>
            <a:r>
              <a:rPr lang="en-US" sz="2600" b="1" dirty="0" smtClean="0"/>
              <a:t>intranet [intranet-mediated questionnaires], </a:t>
            </a:r>
          </a:p>
          <a:p>
            <a:pPr algn="just" eaLnBrk="1" hangingPunct="1">
              <a:buNone/>
            </a:pPr>
            <a:r>
              <a:rPr lang="en-US" sz="2600" b="1" dirty="0" smtClean="0"/>
              <a:t>posted to respondents who return them by post after completion [postal or mail questionnaire], or </a:t>
            </a:r>
          </a:p>
          <a:p>
            <a:pPr algn="just" eaLnBrk="1" hangingPunct="1">
              <a:buNone/>
            </a:pPr>
            <a:r>
              <a:rPr lang="en-US" sz="2600" b="1" dirty="0" smtClean="0"/>
              <a:t>delivered by hand to each respondent and collected later [delivery and collection questionnaire].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Response Rate, Validity and Reliability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Response rates, validity and reliability can </a:t>
            </a:r>
            <a:r>
              <a:rPr lang="en-US" sz="2400" b="1" smtClean="0"/>
              <a:t>be maximized </a:t>
            </a:r>
            <a:r>
              <a:rPr lang="en-US" sz="2400" b="1" dirty="0" smtClean="0"/>
              <a:t>by: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careful design of individual questions;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clear and pleasing layout of the questionnaire;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logical explanation of the purpose of the questionnaire;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pilot testing;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carefully planned and executed administration.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Types of questionnaire</a:t>
            </a:r>
            <a:endParaRPr lang="ar-SA" sz="3200" dirty="0" smtClean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n-US" sz="2400" b="1" dirty="0" smtClean="0"/>
              <a:t>Responses to interviewer-administered questionnaires are recorded by the interviewer on the basis of each respondent’s answers. </a:t>
            </a:r>
          </a:p>
          <a:p>
            <a:pPr algn="just" eaLnBrk="1" hangingPunct="1"/>
            <a:endParaRPr lang="en-US" sz="2400" b="1" dirty="0" smtClean="0"/>
          </a:p>
          <a:p>
            <a:pPr algn="just" eaLnBrk="1" hangingPunct="1"/>
            <a:r>
              <a:rPr lang="en-US" sz="2400" b="1" dirty="0" smtClean="0"/>
              <a:t>Questionnaires administered using the telephone are known as telephone questionnaires. </a:t>
            </a:r>
          </a:p>
          <a:p>
            <a:pPr algn="just" eaLnBrk="1" hangingPunct="1"/>
            <a:endParaRPr lang="en-US" sz="2400" b="1" dirty="0" smtClean="0"/>
          </a:p>
          <a:p>
            <a:pPr algn="just" eaLnBrk="1" hangingPunct="1"/>
            <a:r>
              <a:rPr lang="en-US" sz="2400" b="1" dirty="0" smtClean="0"/>
              <a:t>The final category, structured interviews [sometimes known as interview schedules], refers to those questionnaires where interviewers physically meet respondents and ask the question face to face. </a:t>
            </a:r>
          </a:p>
          <a:p>
            <a:pPr algn="just" eaLnBrk="1" hangingPunct="1"/>
            <a:endParaRPr lang="en-US" sz="2400" b="1" dirty="0" smtClean="0"/>
          </a:p>
          <a:p>
            <a:pPr algn="just" eaLnBrk="1" hangingPunct="1"/>
            <a:r>
              <a:rPr lang="en-US" sz="2400" b="1" dirty="0" smtClean="0"/>
              <a:t>These differ from semi-structured and unstructured [in-depth] interviews, as there is a defined schedule of questions, from which interviewers should not deviate.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Choice of questionnaire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14350" y="1210816"/>
            <a:ext cx="8234363" cy="509850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1800" b="1" dirty="0" smtClean="0">
                <a:latin typeface="Arial" charset="0"/>
              </a:rPr>
              <a:t>The choice of questionnaire depends on the following related factors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Characteristics of the respondents and access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Respondents answers not being contaminated or distorted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Size of sample required for analysis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Type and number of questions required</a:t>
            </a:r>
          </a:p>
          <a:p>
            <a:pPr eaLnBrk="1" hangingPunct="1">
              <a:lnSpc>
                <a:spcPct val="90000"/>
              </a:lnSpc>
            </a:pPr>
            <a:endParaRPr lang="en-GB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dirty="0" smtClean="0">
                <a:latin typeface="Arial" charset="0"/>
              </a:rPr>
              <a:t>Available resources including use of computer software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Data collection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96888" y="1143000"/>
            <a:ext cx="8251825" cy="4953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1600" b="1" dirty="0" smtClean="0">
                <a:latin typeface="Arial" charset="0"/>
              </a:rPr>
              <a:t>Following are the key factors involved in data collection using questionnaire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1400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Precisely defined questions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Representative and accurate sampling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An understanding of the organisational context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Relationships between variables – dependent, independent . </a:t>
            </a:r>
          </a:p>
          <a:p>
            <a:pPr algn="just" eaLnBrk="1" hangingPunct="1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Types of variable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Ensuring essential data are collected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dirty="0" smtClean="0">
                <a:latin typeface="Arial" charset="0"/>
              </a:rPr>
              <a:t>Data requirements table</a:t>
            </a:r>
          </a:p>
          <a:p>
            <a:pPr algn="ctr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10244" name="Picture 4" descr="M11NT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556792"/>
            <a:ext cx="8424863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Table 11.2  Data requirements table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Designing the questionnaire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7772400" cy="5616847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Stages that must occur if a question is to be valid and reliable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r" eaLnBrk="1" hangingPunct="1"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Source: developed from </a:t>
            </a:r>
            <a:r>
              <a:rPr lang="en-GB" sz="1800" dirty="0" err="1" smtClean="0">
                <a:latin typeface="Arial" charset="0"/>
              </a:rPr>
              <a:t>Foddy</a:t>
            </a:r>
            <a:r>
              <a:rPr lang="en-GB" sz="1800" dirty="0" smtClean="0">
                <a:latin typeface="Arial" charset="0"/>
              </a:rPr>
              <a:t> (1994)</a:t>
            </a:r>
          </a:p>
        </p:txBody>
      </p:sp>
      <p:pic>
        <p:nvPicPr>
          <p:cNvPr id="11268" name="Picture 4" descr="M11NF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6967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2888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Designing the questionnaire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600200"/>
            <a:ext cx="8259763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Assessing validity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Internal 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Content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Criterion – related (predictive)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Construct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the questionnaire (3)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524000"/>
            <a:ext cx="82423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Testing for reliability- the 3 stage process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Test re-test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Internal consistency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Alternative form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smtClean="0">
                <a:latin typeface="Arial" charset="0"/>
              </a:rPr>
              <a:t>Mitchell (1996)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Examples of question types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153400" cy="54102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 Open questions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6"/>
            </a:pPr>
            <a:r>
              <a:rPr lang="en-GB" sz="2600" b="1" dirty="0" smtClean="0">
                <a:latin typeface="Arial" charset="0"/>
              </a:rPr>
              <a:t>Please list up to three things you like about the job you are doing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1…………………………………………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2…………………………………………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3…………………………………………</a:t>
            </a: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Examples of question types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5410200"/>
          </a:xfrm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 </a:t>
            </a:r>
            <a:r>
              <a:rPr lang="en-GB" sz="2800" b="1" dirty="0" smtClean="0">
                <a:latin typeface="Arial" charset="0"/>
              </a:rPr>
              <a:t>List questions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lain" startAt="7"/>
            </a:pPr>
            <a:r>
              <a:rPr lang="en-GB" sz="2600" b="1" dirty="0" smtClean="0">
                <a:latin typeface="Arial" charset="0"/>
              </a:rPr>
              <a:t>What is your religion?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	Please tick  </a:t>
            </a:r>
            <a:r>
              <a:rPr lang="en-GB" sz="2600" b="1" dirty="0" smtClean="0">
                <a:latin typeface="Arial" charset="0"/>
                <a:sym typeface="Wingdings" pitchFamily="2" charset="2"/>
              </a:rPr>
              <a:t>  </a:t>
            </a:r>
            <a:r>
              <a:rPr lang="en-GB" sz="2600" b="1" dirty="0" smtClean="0">
                <a:latin typeface="Arial" charset="0"/>
              </a:rPr>
              <a:t> the appropriate box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charset="0"/>
              </a:rPr>
              <a:t>Buddhist	</a:t>
            </a:r>
            <a:r>
              <a:rPr lang="en-GB" sz="2400" dirty="0" smtClean="0">
                <a:latin typeface="Arial" charset="0"/>
                <a:sym typeface="Webdings" pitchFamily="18" charset="2"/>
              </a:rPr>
              <a:t>			None		 </a:t>
            </a:r>
            <a:endParaRPr lang="en-GB" sz="2400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charset="0"/>
              </a:rPr>
              <a:t>Christian	</a:t>
            </a:r>
            <a:r>
              <a:rPr lang="en-GB" sz="2400" dirty="0" smtClean="0">
                <a:latin typeface="Arial" charset="0"/>
                <a:sym typeface="Webdings" pitchFamily="18" charset="2"/>
              </a:rPr>
              <a:t>			Other		 </a:t>
            </a:r>
            <a:endParaRPr lang="en-GB" sz="2400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charset="0"/>
              </a:rPr>
              <a:t>Hindu		</a:t>
            </a:r>
            <a:r>
              <a:rPr lang="en-GB" sz="2400" dirty="0" smtClean="0">
                <a:latin typeface="Arial" charset="0"/>
                <a:sym typeface="Webdings" pitchFamily="18" charset="2"/>
              </a:rPr>
              <a:t></a:t>
            </a:r>
            <a:endParaRPr lang="en-GB" sz="2400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dirty="0" smtClean="0">
                <a:latin typeface="Arial" charset="0"/>
              </a:rPr>
              <a:t>Muslim	</a:t>
            </a:r>
            <a:r>
              <a:rPr lang="en-GB" sz="2400" dirty="0" smtClean="0">
                <a:latin typeface="Arial" charset="0"/>
                <a:sym typeface="Webdings" pitchFamily="18" charset="2"/>
              </a:rPr>
              <a:t></a:t>
            </a:r>
            <a:endParaRPr lang="en-GB" sz="2400" dirty="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marL="533400" indent="-533400"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(3)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305800" cy="55626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Category questions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en-GB" sz="2600" b="1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600" b="1" smtClean="0">
                <a:latin typeface="Arial" charset="0"/>
              </a:rPr>
              <a:t>8	How often do you visit the shopping centre?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Interviewer: listen to the respondent’s answer and  tick </a:t>
            </a:r>
            <a:r>
              <a:rPr lang="en-GB" sz="2400" b="1" smtClean="0">
                <a:latin typeface="Arial" charset="0"/>
              </a:rPr>
              <a:t> </a:t>
            </a:r>
            <a:r>
              <a:rPr lang="en-GB" sz="2400" b="1" smtClean="0">
                <a:latin typeface="Arial" charset="0"/>
                <a:sym typeface="Wingdings" pitchFamily="2" charset="2"/>
              </a:rPr>
              <a:t> </a:t>
            </a:r>
            <a:r>
              <a:rPr lang="en-GB" sz="2400" smtClean="0">
                <a:latin typeface="Arial" charset="0"/>
              </a:rPr>
              <a:t>as appropriate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First visit				</a:t>
            </a: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Once a week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Less than fortnightly to once a month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	2 or more times a week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Char char="c"/>
            </a:pPr>
            <a:r>
              <a:rPr lang="en-GB" sz="2400" smtClean="0">
                <a:latin typeface="Arial" charset="0"/>
                <a:sym typeface="Webdings" pitchFamily="18" charset="2"/>
              </a:rPr>
              <a:t> 	Less than once a week to fortnightly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Char char="c"/>
            </a:pPr>
            <a:r>
              <a:rPr lang="en-GB" sz="2400" smtClean="0">
                <a:latin typeface="Arial" charset="0"/>
                <a:sym typeface="Webdings" pitchFamily="18" charset="2"/>
              </a:rPr>
              <a:t> 	Less often</a:t>
            </a:r>
          </a:p>
          <a:p>
            <a:pPr marL="0" indent="0" algn="r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Examples of question types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077200" cy="55626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400" b="1" smtClean="0">
                <a:latin typeface="Arial" charset="0"/>
              </a:rPr>
              <a:t>  Ranking questions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0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9"/>
            </a:pPr>
            <a:r>
              <a:rPr lang="en-GB" sz="2400" b="1" smtClean="0">
                <a:latin typeface="Arial" charset="0"/>
              </a:rPr>
              <a:t>Please number each of the factors listed below in order of importance to you in choosing a new car. Number the most important 1, the next 2 and so on. If a factor has no importance at all, please leave blank</a:t>
            </a:r>
            <a:r>
              <a:rPr lang="en-GB" sz="2000" b="1" smtClean="0">
                <a:latin typeface="Arial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Factor					Importance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Carbon dioxide emissions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Boot size					    </a:t>
            </a:r>
            <a:r>
              <a:rPr lang="en-GB" sz="2400" b="1" smtClean="0">
                <a:latin typeface="Arial" charset="0"/>
              </a:rPr>
              <a:t>[     ]</a:t>
            </a:r>
            <a:endParaRPr lang="en-GB" sz="2400" i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Depreciation		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Price			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 	</a:t>
            </a:r>
            <a:endParaRPr lang="en-GB" sz="24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latin typeface="Arial" charset="0"/>
              </a:rPr>
              <a:t>Adapted from 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Examples of question types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4876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 </a:t>
            </a:r>
            <a:r>
              <a:rPr lang="en-GB" sz="2600" b="1" smtClean="0">
                <a:latin typeface="Arial" charset="0"/>
              </a:rPr>
              <a:t>Rating questions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en-GB" sz="2600" b="1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600" b="1" smtClean="0">
                <a:latin typeface="Arial" charset="0"/>
              </a:rPr>
              <a:t>10	For the following statement please tick the 	box that matches your view most closely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b="1" smtClean="0">
              <a:latin typeface="Arial" charset="0"/>
            </a:endParaRPr>
          </a:p>
          <a:p>
            <a:pPr marL="0" indent="0" algn="r" eaLnBrk="1" hangingPunct="1">
              <a:lnSpc>
                <a:spcPct val="90000"/>
              </a:lnSpc>
              <a:buFontTx/>
              <a:buNone/>
            </a:pPr>
            <a:r>
              <a:rPr lang="en-GB" sz="2000" b="1" smtClean="0">
                <a:latin typeface="Arial" charset="0"/>
              </a:rPr>
              <a:t>		Agree 	Tend to agree  Tend to disagree  Disagree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I feel employees’         </a:t>
            </a:r>
            <a:r>
              <a:rPr lang="en-GB" sz="2000" smtClean="0">
                <a:latin typeface="Arial" charset="0"/>
                <a:sym typeface="Webdings" pitchFamily="18" charset="2"/>
              </a:rPr>
              <a:t>                                                           </a:t>
            </a:r>
            <a:endParaRPr lang="en-GB" sz="20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 views have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influenced the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decisions taken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by management  </a:t>
            </a:r>
          </a:p>
          <a:p>
            <a:pPr marL="0" indent="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Examples of question types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077200" cy="48006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Quantity questions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14"/>
            </a:pPr>
            <a:r>
              <a:rPr lang="en-GB" sz="2600" b="1" smtClean="0">
                <a:latin typeface="Arial" charset="0"/>
              </a:rPr>
              <a:t>What is your year of birth?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800" smtClean="0">
                <a:latin typeface="Arial" charset="0"/>
              </a:rPr>
              <a:t>(For example, for 1988 write: 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</p:txBody>
      </p:sp>
      <p:grpSp>
        <p:nvGrpSpPr>
          <p:cNvPr id="19460" name="Group 12"/>
          <p:cNvGrpSpPr>
            <a:grpSpLocks/>
          </p:cNvGrpSpPr>
          <p:nvPr/>
        </p:nvGrpSpPr>
        <p:grpSpPr bwMode="auto">
          <a:xfrm>
            <a:off x="5791200" y="2743200"/>
            <a:ext cx="2743200" cy="685800"/>
            <a:chOff x="3648" y="1728"/>
            <a:chExt cx="1728" cy="432"/>
          </a:xfrm>
        </p:grpSpPr>
        <p:sp>
          <p:nvSpPr>
            <p:cNvPr id="19472" name="Rectangle 5"/>
            <p:cNvSpPr>
              <a:spLocks noChangeArrowheads="1"/>
            </p:cNvSpPr>
            <p:nvPr/>
          </p:nvSpPr>
          <p:spPr bwMode="auto">
            <a:xfrm>
              <a:off x="3648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3" name="Rectangle 9"/>
            <p:cNvSpPr>
              <a:spLocks noChangeArrowheads="1"/>
            </p:cNvSpPr>
            <p:nvPr/>
          </p:nvSpPr>
          <p:spPr bwMode="auto">
            <a:xfrm>
              <a:off x="4080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4" name="Rectangle 10"/>
            <p:cNvSpPr>
              <a:spLocks noChangeArrowheads="1"/>
            </p:cNvSpPr>
            <p:nvPr/>
          </p:nvSpPr>
          <p:spPr bwMode="auto">
            <a:xfrm>
              <a:off x="4512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5" name="Rectangle 11"/>
            <p:cNvSpPr>
              <a:spLocks noChangeArrowheads="1"/>
            </p:cNvSpPr>
            <p:nvPr/>
          </p:nvSpPr>
          <p:spPr bwMode="auto">
            <a:xfrm>
              <a:off x="4944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19461" name="Group 13"/>
          <p:cNvGrpSpPr>
            <a:grpSpLocks/>
          </p:cNvGrpSpPr>
          <p:nvPr/>
        </p:nvGrpSpPr>
        <p:grpSpPr bwMode="auto">
          <a:xfrm>
            <a:off x="5791200" y="4267200"/>
            <a:ext cx="2743200" cy="685800"/>
            <a:chOff x="3648" y="1728"/>
            <a:chExt cx="1728" cy="432"/>
          </a:xfrm>
        </p:grpSpPr>
        <p:sp>
          <p:nvSpPr>
            <p:cNvPr id="19468" name="Rectangle 14"/>
            <p:cNvSpPr>
              <a:spLocks noChangeArrowheads="1"/>
            </p:cNvSpPr>
            <p:nvPr/>
          </p:nvSpPr>
          <p:spPr bwMode="auto">
            <a:xfrm>
              <a:off x="3648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69" name="Rectangle 15"/>
            <p:cNvSpPr>
              <a:spLocks noChangeArrowheads="1"/>
            </p:cNvSpPr>
            <p:nvPr/>
          </p:nvSpPr>
          <p:spPr bwMode="auto">
            <a:xfrm>
              <a:off x="4080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0" name="Rectangle 16"/>
            <p:cNvSpPr>
              <a:spLocks noChangeArrowheads="1"/>
            </p:cNvSpPr>
            <p:nvPr/>
          </p:nvSpPr>
          <p:spPr bwMode="auto">
            <a:xfrm>
              <a:off x="4512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1" name="Rectangle 17"/>
            <p:cNvSpPr>
              <a:spLocks noChangeArrowheads="1"/>
            </p:cNvSpPr>
            <p:nvPr/>
          </p:nvSpPr>
          <p:spPr bwMode="auto">
            <a:xfrm>
              <a:off x="4944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19462" name="Text Box 18"/>
          <p:cNvSpPr txBox="1">
            <a:spLocks noChangeArrowheads="1"/>
          </p:cNvSpPr>
          <p:nvPr/>
        </p:nvSpPr>
        <p:spPr bwMode="auto">
          <a:xfrm>
            <a:off x="60198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latin typeface="Arial" charset="0"/>
              </a:rPr>
              <a:t>1</a:t>
            </a:r>
          </a:p>
        </p:txBody>
      </p:sp>
      <p:sp>
        <p:nvSpPr>
          <p:cNvPr id="19463" name="Text Box 19"/>
          <p:cNvSpPr txBox="1">
            <a:spLocks noChangeArrowheads="1"/>
          </p:cNvSpPr>
          <p:nvPr/>
        </p:nvSpPr>
        <p:spPr bwMode="auto">
          <a:xfrm>
            <a:off x="5943600" y="4343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latin typeface="Arial" charset="0"/>
              </a:rPr>
              <a:t>1</a:t>
            </a:r>
          </a:p>
        </p:txBody>
      </p:sp>
      <p:sp>
        <p:nvSpPr>
          <p:cNvPr id="19464" name="Text Box 20"/>
          <p:cNvSpPr txBox="1">
            <a:spLocks noChangeArrowheads="1"/>
          </p:cNvSpPr>
          <p:nvPr/>
        </p:nvSpPr>
        <p:spPr bwMode="auto">
          <a:xfrm>
            <a:off x="6629400" y="2819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latin typeface="Arial" charset="0"/>
              </a:rPr>
              <a:t>9</a:t>
            </a:r>
          </a:p>
        </p:txBody>
      </p:sp>
      <p:sp>
        <p:nvSpPr>
          <p:cNvPr id="19465" name="Text Box 21"/>
          <p:cNvSpPr txBox="1">
            <a:spLocks noChangeArrowheads="1"/>
          </p:cNvSpPr>
          <p:nvPr/>
        </p:nvSpPr>
        <p:spPr bwMode="auto">
          <a:xfrm>
            <a:off x="6629400" y="4343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>
                <a:latin typeface="Arial" charset="0"/>
              </a:rPr>
              <a:t>9</a:t>
            </a:r>
          </a:p>
        </p:txBody>
      </p:sp>
      <p:sp>
        <p:nvSpPr>
          <p:cNvPr id="19466" name="Text Box 22"/>
          <p:cNvSpPr txBox="1">
            <a:spLocks noChangeArrowheads="1"/>
          </p:cNvSpPr>
          <p:nvPr/>
        </p:nvSpPr>
        <p:spPr bwMode="auto">
          <a:xfrm>
            <a:off x="7315200" y="4343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Arial" charset="0"/>
              </a:rPr>
              <a:t>8</a:t>
            </a:r>
          </a:p>
        </p:txBody>
      </p:sp>
      <p:sp>
        <p:nvSpPr>
          <p:cNvPr id="19467" name="Text Box 23"/>
          <p:cNvSpPr txBox="1">
            <a:spLocks noChangeArrowheads="1"/>
          </p:cNvSpPr>
          <p:nvPr/>
        </p:nvSpPr>
        <p:spPr bwMode="auto">
          <a:xfrm>
            <a:off x="8001000" y="4343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Arial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Arial" charset="0"/>
              </a:rPr>
              <a:t>Summary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b="1" dirty="0" smtClean="0">
                <a:latin typeface="Arial" charset="0"/>
              </a:rPr>
              <a:t>When to use questionnaires?</a:t>
            </a:r>
          </a:p>
          <a:p>
            <a:pPr>
              <a:buNone/>
            </a:pPr>
            <a:endParaRPr lang="en-GB" sz="2400" b="1" dirty="0" smtClean="0">
              <a:latin typeface="Arial" charset="0"/>
            </a:endParaRPr>
          </a:p>
          <a:p>
            <a:r>
              <a:rPr lang="en-GB" sz="2400" b="1" dirty="0" smtClean="0">
                <a:latin typeface="Arial" charset="0"/>
              </a:rPr>
              <a:t>For explanatory or descriptive research.</a:t>
            </a:r>
          </a:p>
          <a:p>
            <a:pPr>
              <a:buNone/>
            </a:pPr>
            <a:endParaRPr lang="en-GB" sz="2400" b="1" dirty="0" smtClean="0">
              <a:latin typeface="Arial" charset="0"/>
            </a:endParaRPr>
          </a:p>
          <a:p>
            <a:r>
              <a:rPr lang="en-GB" sz="2400" b="1" dirty="0" smtClean="0">
                <a:latin typeface="Arial" charset="0"/>
              </a:rPr>
              <a:t>Linked with other methods in a multiple-methods research design.</a:t>
            </a:r>
          </a:p>
          <a:p>
            <a:pPr>
              <a:buNone/>
            </a:pPr>
            <a:endParaRPr lang="en-GB" sz="2400" b="1" dirty="0" smtClean="0">
              <a:latin typeface="Arial" charset="0"/>
            </a:endParaRPr>
          </a:p>
          <a:p>
            <a:r>
              <a:rPr lang="en-GB" sz="2400" b="1" dirty="0" smtClean="0">
                <a:latin typeface="Arial" charset="0"/>
              </a:rPr>
              <a:t>To collect responses from a large sample prior to quantitative analysis.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/>
              <a:t>Type of Questionnaire </a:t>
            </a:r>
            <a:endParaRPr lang="en-US" sz="3100" b="1" dirty="0"/>
          </a:p>
        </p:txBody>
      </p:sp>
      <p:pic>
        <p:nvPicPr>
          <p:cNvPr id="4" name="Picture 4" descr="M11NF0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00808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</TotalTime>
  <Words>773</Words>
  <Application>Microsoft Office PowerPoint</Application>
  <PresentationFormat>On-screen Show (4:3)</PresentationFormat>
  <Paragraphs>234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Collecting primary data: use of  questionnaires</vt:lpstr>
      <vt:lpstr>Recap </vt:lpstr>
      <vt:lpstr>Recap </vt:lpstr>
      <vt:lpstr>What is questionnaire?</vt:lpstr>
      <vt:lpstr>Use of questionnaires </vt:lpstr>
      <vt:lpstr>Types of Questionnaire</vt:lpstr>
      <vt:lpstr>Types of questionnaire</vt:lpstr>
      <vt:lpstr>Response Rate, Validity and Reliability </vt:lpstr>
      <vt:lpstr>Types of questionnaire</vt:lpstr>
      <vt:lpstr>Choice of questionnaire</vt:lpstr>
      <vt:lpstr>Data collection </vt:lpstr>
      <vt:lpstr>Ensuring essential data are collected</vt:lpstr>
      <vt:lpstr>Designing the questionnaire</vt:lpstr>
      <vt:lpstr>Designing the questionnaire</vt:lpstr>
      <vt:lpstr>Designing the questionnaire (3)</vt:lpstr>
      <vt:lpstr>Examples of question types</vt:lpstr>
      <vt:lpstr>Examples of question types</vt:lpstr>
      <vt:lpstr>Examples of question types (3)</vt:lpstr>
      <vt:lpstr>Examples of question types</vt:lpstr>
      <vt:lpstr>Examples of question types</vt:lpstr>
      <vt:lpstr>Examples of question types</vt:lpstr>
      <vt:lpstr>Summary</vt:lpstr>
      <vt:lpstr>Summary  Type of Questionnaire 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Collecting primary data using questionnaires</dc:title>
  <dc:creator>Sheila Ryan</dc:creator>
  <cp:lastModifiedBy>NTS</cp:lastModifiedBy>
  <cp:revision>101</cp:revision>
  <dcterms:created xsi:type="dcterms:W3CDTF">2009-03-12T16:50:47Z</dcterms:created>
  <dcterms:modified xsi:type="dcterms:W3CDTF">2013-05-30T06:12:25Z</dcterms:modified>
</cp:coreProperties>
</file>