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72" r:id="rId5"/>
    <p:sldId id="273" r:id="rId6"/>
    <p:sldId id="257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74" r:id="rId15"/>
    <p:sldId id="275" r:id="rId16"/>
    <p:sldId id="276" r:id="rId17"/>
    <p:sldId id="266" r:id="rId18"/>
    <p:sldId id="267" r:id="rId19"/>
    <p:sldId id="268" r:id="rId20"/>
    <p:sldId id="26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2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52A31-6DD9-4B78-B84D-6F2FAD9E0EC6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71D4-8E19-477F-8A42-CB56747DA9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52A31-6DD9-4B78-B84D-6F2FAD9E0EC6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71D4-8E19-477F-8A42-CB56747DA9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52A31-6DD9-4B78-B84D-6F2FAD9E0EC6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71D4-8E19-477F-8A42-CB56747DA9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52A31-6DD9-4B78-B84D-6F2FAD9E0EC6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71D4-8E19-477F-8A42-CB56747DA9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52A31-6DD9-4B78-B84D-6F2FAD9E0EC6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71D4-8E19-477F-8A42-CB56747DA9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52A31-6DD9-4B78-B84D-6F2FAD9E0EC6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71D4-8E19-477F-8A42-CB56747DA9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52A31-6DD9-4B78-B84D-6F2FAD9E0EC6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71D4-8E19-477F-8A42-CB56747DA9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52A31-6DD9-4B78-B84D-6F2FAD9E0EC6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71D4-8E19-477F-8A42-CB56747DA9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52A31-6DD9-4B78-B84D-6F2FAD9E0EC6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71D4-8E19-477F-8A42-CB56747DA9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52A31-6DD9-4B78-B84D-6F2FAD9E0EC6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71D4-8E19-477F-8A42-CB56747DA9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52A31-6DD9-4B78-B84D-6F2FAD9E0EC6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71D4-8E19-477F-8A42-CB56747DA9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52A31-6DD9-4B78-B84D-6F2FAD9E0EC6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F71D4-8E19-477F-8A42-CB56747DA9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92405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charset="0"/>
              </a:rPr>
              <a:t>Primary data Collection: Using semi-structured, in-depth and group interviews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6400800" cy="609600"/>
          </a:xfrm>
        </p:spPr>
        <p:txBody>
          <a:bodyPr/>
          <a:lstStyle/>
          <a:p>
            <a:r>
              <a:rPr lang="en-US" dirty="0" smtClean="0"/>
              <a:t>Lecture 18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Recap</a:t>
            </a:r>
            <a:br>
              <a:rPr lang="en-US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b="1" dirty="0" smtClean="0"/>
              <a:t>Form of Interviews</a:t>
            </a:r>
            <a:endParaRPr lang="en-US" b="1" dirty="0"/>
          </a:p>
        </p:txBody>
      </p:sp>
      <p:pic>
        <p:nvPicPr>
          <p:cNvPr id="4" name="Picture 4" descr="M10NF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838" y="2057400"/>
            <a:ext cx="8424862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Recap 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762000" y="1524000"/>
            <a:ext cx="7467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Types of interview used in research are; </a:t>
            </a:r>
          </a:p>
          <a:p>
            <a:pPr>
              <a:lnSpc>
                <a:spcPct val="90000"/>
              </a:lnSpc>
            </a:pPr>
            <a:endParaRPr lang="en-GB" sz="2400" dirty="0" smtClean="0">
              <a:latin typeface="Arial" charset="0"/>
            </a:endParaRPr>
          </a:p>
          <a:p>
            <a:pPr>
              <a:lnSpc>
                <a:spcPct val="90000"/>
              </a:lnSpc>
            </a:pPr>
            <a:endParaRPr lang="en-GB" sz="2400" dirty="0" smtClean="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1).	Semi-structured</a:t>
            </a:r>
          </a:p>
          <a:p>
            <a:pPr>
              <a:lnSpc>
                <a:spcPct val="90000"/>
              </a:lnSpc>
            </a:pPr>
            <a:endParaRPr lang="en-GB" sz="2400" dirty="0" smtClean="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2).	Structured</a:t>
            </a:r>
          </a:p>
          <a:p>
            <a:pPr>
              <a:lnSpc>
                <a:spcPct val="90000"/>
              </a:lnSpc>
            </a:pPr>
            <a:endParaRPr lang="en-GB" sz="2400" dirty="0" smtClean="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3).	In-depth 	</a:t>
            </a:r>
          </a:p>
          <a:p>
            <a:pPr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			 </a:t>
            </a:r>
          </a:p>
          <a:p>
            <a:pPr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4).	Group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85800"/>
          </a:xfrm>
        </p:spPr>
        <p:txBody>
          <a:bodyPr>
            <a:noAutofit/>
          </a:bodyPr>
          <a:lstStyle/>
          <a:p>
            <a:r>
              <a:rPr lang="en-GB" sz="2400" b="1" dirty="0" smtClean="0">
                <a:latin typeface="Arial" charset="0"/>
              </a:rPr>
              <a:t/>
            </a:r>
            <a:br>
              <a:rPr lang="en-GB" sz="2400" b="1" dirty="0" smtClean="0">
                <a:latin typeface="Arial" charset="0"/>
              </a:rPr>
            </a:br>
            <a:r>
              <a:rPr lang="en-GB" sz="1600" b="1" dirty="0" smtClean="0">
                <a:latin typeface="Arial" charset="0"/>
              </a:rPr>
              <a:t>Uses of different types of interview in each of the main research categories</a:t>
            </a:r>
            <a:r>
              <a:rPr lang="en-GB" sz="2400" b="1" dirty="0" smtClean="0">
                <a:latin typeface="Arial" charset="0"/>
              </a:rPr>
              <a:t/>
            </a:r>
            <a:br>
              <a:rPr lang="en-GB" sz="2400" b="1" dirty="0" smtClean="0">
                <a:latin typeface="Arial" charset="0"/>
              </a:rPr>
            </a:br>
            <a:endParaRPr lang="en-US" sz="2400" dirty="0"/>
          </a:p>
        </p:txBody>
      </p:sp>
      <p:pic>
        <p:nvPicPr>
          <p:cNvPr id="4" name="Picture 5" descr="M10NT00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24000"/>
            <a:ext cx="8229600" cy="457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76600" y="177225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Recap</a:t>
            </a:r>
            <a:r>
              <a:rPr lang="en-US" b="1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Recap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GB" sz="2400" b="1" dirty="0" smtClean="0">
                <a:latin typeface="Arial" charset="0"/>
              </a:rPr>
              <a:t>Data quality </a:t>
            </a:r>
            <a:endParaRPr lang="en-GB" sz="2400" b="1" dirty="0" smtClean="0">
              <a:latin typeface="Arial" charset="0"/>
            </a:endParaRPr>
          </a:p>
          <a:p>
            <a:pPr algn="ctr">
              <a:buNone/>
            </a:pPr>
            <a:r>
              <a:rPr lang="en-GB" sz="2400" b="1" dirty="0" smtClean="0">
                <a:latin typeface="Arial" charset="0"/>
              </a:rPr>
              <a:t>The </a:t>
            </a:r>
            <a:r>
              <a:rPr lang="en-GB" sz="2400" b="1" dirty="0" smtClean="0">
                <a:latin typeface="Arial" charset="0"/>
              </a:rPr>
              <a:t>importance of preparation – </a:t>
            </a:r>
          </a:p>
          <a:p>
            <a:pPr algn="ctr">
              <a:buNone/>
            </a:pPr>
            <a:r>
              <a:rPr lang="en-GB" sz="2400" b="1" dirty="0" smtClean="0">
                <a:latin typeface="Arial" charset="0"/>
              </a:rPr>
              <a:t>the 5 Ps</a:t>
            </a:r>
          </a:p>
          <a:p>
            <a:pPr algn="ctr">
              <a:buNone/>
            </a:pPr>
            <a:endParaRPr lang="en-GB" dirty="0" smtClean="0">
              <a:latin typeface="Arial" charset="0"/>
            </a:endParaRPr>
          </a:p>
          <a:p>
            <a:pPr algn="ctr">
              <a:buNone/>
            </a:pPr>
            <a:r>
              <a:rPr lang="en-GB" dirty="0" smtClean="0">
                <a:latin typeface="Arial" charset="0"/>
              </a:rPr>
              <a:t>‘</a:t>
            </a:r>
            <a:r>
              <a:rPr lang="en-GB" dirty="0" smtClean="0">
                <a:solidFill>
                  <a:srgbClr val="FF0000"/>
                </a:solidFill>
                <a:latin typeface="Arial" charset="0"/>
              </a:rPr>
              <a:t>p</a:t>
            </a:r>
            <a:r>
              <a:rPr lang="en-GB" dirty="0" smtClean="0">
                <a:latin typeface="Arial" charset="0"/>
              </a:rPr>
              <a:t>rior </a:t>
            </a:r>
            <a:r>
              <a:rPr lang="en-GB" dirty="0" smtClean="0">
                <a:solidFill>
                  <a:srgbClr val="FF0000"/>
                </a:solidFill>
                <a:latin typeface="Arial" charset="0"/>
              </a:rPr>
              <a:t>p</a:t>
            </a:r>
            <a:r>
              <a:rPr lang="en-GB" dirty="0" smtClean="0">
                <a:latin typeface="Arial" charset="0"/>
              </a:rPr>
              <a:t>lanning </a:t>
            </a:r>
            <a:r>
              <a:rPr lang="en-GB" dirty="0" smtClean="0">
                <a:solidFill>
                  <a:srgbClr val="FF0000"/>
                </a:solidFill>
                <a:latin typeface="Arial" charset="0"/>
              </a:rPr>
              <a:t>p</a:t>
            </a:r>
            <a:r>
              <a:rPr lang="en-GB" dirty="0" smtClean="0">
                <a:latin typeface="Arial" charset="0"/>
              </a:rPr>
              <a:t>revents </a:t>
            </a:r>
            <a:r>
              <a:rPr lang="en-GB" dirty="0" smtClean="0">
                <a:solidFill>
                  <a:srgbClr val="FF0000"/>
                </a:solidFill>
                <a:latin typeface="Arial" charset="0"/>
              </a:rPr>
              <a:t>p</a:t>
            </a:r>
            <a:r>
              <a:rPr lang="en-GB" dirty="0" smtClean="0">
                <a:latin typeface="Arial" charset="0"/>
              </a:rPr>
              <a:t>oor </a:t>
            </a:r>
            <a:r>
              <a:rPr lang="en-GB" dirty="0" smtClean="0">
                <a:solidFill>
                  <a:srgbClr val="FF0000"/>
                </a:solidFill>
                <a:latin typeface="Arial" charset="0"/>
              </a:rPr>
              <a:t>p</a:t>
            </a:r>
            <a:r>
              <a:rPr lang="en-GB" dirty="0" smtClean="0">
                <a:latin typeface="Arial" charset="0"/>
              </a:rPr>
              <a:t>erformance’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Interviewing competence</a:t>
            </a:r>
            <a:endParaRPr lang="ar-SA" sz="3200" b="1" dirty="0" smtClean="0"/>
          </a:p>
        </p:txBody>
      </p:sp>
      <p:sp>
        <p:nvSpPr>
          <p:cNvPr id="17411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 smtClean="0"/>
              <a:t>There are several areas where you need to develop and demonstrate competence in relation to conduct of semi structured and in-depth research interview . </a:t>
            </a:r>
          </a:p>
          <a:p>
            <a:pPr algn="just">
              <a:buNone/>
            </a:pPr>
            <a:r>
              <a:rPr lang="en-US" sz="2400" b="1" dirty="0" smtClean="0"/>
              <a:t>These areas are:</a:t>
            </a:r>
          </a:p>
          <a:p>
            <a:pPr algn="just">
              <a:buNone/>
            </a:pPr>
            <a:endParaRPr lang="en-US" sz="2400" b="1" dirty="0" smtClean="0"/>
          </a:p>
          <a:p>
            <a:pPr algn="just"/>
            <a:r>
              <a:rPr lang="en-US" sz="2400" b="1" dirty="0" smtClean="0"/>
              <a:t>Opening the interview;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Using appropriate language;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Questioning;</a:t>
            </a:r>
          </a:p>
          <a:p>
            <a:endParaRPr lang="en-US" sz="2000" dirty="0" smtClean="0"/>
          </a:p>
          <a:p>
            <a:endParaRPr lang="ar-SA" sz="20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Interviewing competence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Listening;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Testing and summarizing understanding;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Recording and dealing with difficult participants;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 Recording data.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9713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Interviewing </a:t>
            </a:r>
            <a:r>
              <a:rPr lang="en-GB" sz="3200" dirty="0" smtClean="0">
                <a:latin typeface="Arial" charset="0"/>
              </a:rPr>
              <a:t>competence</a:t>
            </a:r>
            <a:endParaRPr lang="en-GB" sz="3200" dirty="0" smtClean="0">
              <a:latin typeface="Arial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4876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Approaches to questioning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r>
              <a:rPr lang="en-GB" sz="2800" smtClean="0">
                <a:latin typeface="Arial" charset="0"/>
              </a:rPr>
              <a:t>Open questions 		Probing questions</a:t>
            </a:r>
          </a:p>
          <a:p>
            <a:pPr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r>
              <a:rPr lang="en-GB" sz="2800" smtClean="0">
                <a:latin typeface="Arial" charset="0"/>
              </a:rPr>
              <a:t>Specific and closed questions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Open questions</a:t>
            </a:r>
            <a:endParaRPr lang="ar-SA" sz="3200" b="1" dirty="0" smtClean="0"/>
          </a:p>
        </p:txBody>
      </p:sp>
      <p:sp>
        <p:nvSpPr>
          <p:cNvPr id="2048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/>
              <a:t>The use of open question will allow participants  to define and describe the situation or event. </a:t>
            </a:r>
            <a:endParaRPr lang="en-US" sz="2400" b="1" dirty="0" smtClean="0"/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An </a:t>
            </a:r>
            <a:r>
              <a:rPr lang="en-US" sz="2400" b="1" dirty="0" smtClean="0"/>
              <a:t>open is designed to encourage the interviewee to provide an extensive and developmental answer and may be used to reveal attitudes or obtain facts. </a:t>
            </a:r>
            <a:endParaRPr lang="en-US" sz="2400" b="1" dirty="0" smtClean="0"/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It </a:t>
            </a:r>
            <a:r>
              <a:rPr lang="en-US" sz="2400" b="1" dirty="0" smtClean="0"/>
              <a:t>encourage s the interviewee  to reply as they wish. </a:t>
            </a:r>
            <a:endParaRPr lang="en-US" sz="2400" b="1" dirty="0" smtClean="0"/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An </a:t>
            </a:r>
            <a:r>
              <a:rPr lang="en-US" sz="2400" b="1" dirty="0" smtClean="0"/>
              <a:t>open question is likely to start with or include, one of the following words: ‘what’, or ‘how’, or ‘why’,.   </a:t>
            </a:r>
            <a:endParaRPr lang="ar-SA" sz="2400" b="1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Probing </a:t>
            </a:r>
            <a:r>
              <a:rPr lang="en-US" sz="3200" b="1" dirty="0" smtClean="0"/>
              <a:t>questions</a:t>
            </a:r>
            <a:endParaRPr lang="ar-SA" sz="3200" b="1" dirty="0" smtClean="0"/>
          </a:p>
        </p:txBody>
      </p:sp>
      <p:sp>
        <p:nvSpPr>
          <p:cNvPr id="21507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400" b="1" dirty="0" smtClean="0"/>
              <a:t>Can be used to explore responses that are of significance to the research topic. </a:t>
            </a:r>
            <a:endParaRPr lang="en-US" sz="2400" b="1" dirty="0" smtClean="0"/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They </a:t>
            </a:r>
            <a:r>
              <a:rPr lang="en-US" sz="2400" b="1" dirty="0" smtClean="0"/>
              <a:t>may be worded like open questions but request a particular focus or direction</a:t>
            </a:r>
            <a:r>
              <a:rPr lang="en-US" dirty="0" smtClean="0"/>
              <a:t>. </a:t>
            </a:r>
            <a:endParaRPr lang="ar-SA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Specific and closed questions </a:t>
            </a:r>
            <a:endParaRPr lang="ar-SA" sz="3200" b="1" dirty="0" smtClean="0"/>
          </a:p>
        </p:txBody>
      </p:sp>
      <p:sp>
        <p:nvSpPr>
          <p:cNvPr id="2253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400" b="1" dirty="0" smtClean="0"/>
              <a:t>These types of questions are simpler to those used in structured interviews. </a:t>
            </a:r>
            <a:endParaRPr lang="en-US" sz="2400" b="1" dirty="0" smtClean="0"/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They </a:t>
            </a:r>
            <a:r>
              <a:rPr lang="en-US" sz="2400" b="1" dirty="0" smtClean="0"/>
              <a:t>can be used to obtain specific information or to confirm a fact or opinion</a:t>
            </a:r>
            <a:r>
              <a:rPr lang="en-US" dirty="0" smtClean="0"/>
              <a:t>.  </a:t>
            </a:r>
            <a:endParaRPr lang="ar-SA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Interviewing </a:t>
            </a:r>
            <a:r>
              <a:rPr lang="en-GB" sz="3200" b="1" dirty="0" smtClean="0">
                <a:latin typeface="Arial" charset="0"/>
              </a:rPr>
              <a:t>competence</a:t>
            </a:r>
            <a:endParaRPr lang="en-GB" sz="3200" b="1" dirty="0" smtClean="0">
              <a:latin typeface="Arial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95388"/>
            <a:ext cx="7772400" cy="5186362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GB" sz="2000" b="1" dirty="0" smtClean="0">
                <a:latin typeface="Arial" charset="0"/>
              </a:rPr>
              <a:t>Advantages and disadvantages of audio-recording interviews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r" eaLnBrk="1" hangingPunct="1">
              <a:lnSpc>
                <a:spcPct val="8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r" eaLnBrk="1" hangingPunct="1">
              <a:lnSpc>
                <a:spcPct val="8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8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8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8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8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8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80000"/>
              </a:lnSpc>
              <a:buFontTx/>
              <a:buNone/>
            </a:pPr>
            <a:r>
              <a:rPr lang="en-GB" sz="1800" dirty="0" smtClean="0">
                <a:latin typeface="Arial" charset="0"/>
              </a:rPr>
              <a:t>Saunders </a:t>
            </a:r>
            <a:r>
              <a:rPr lang="en-GB" sz="1800" i="1" dirty="0" smtClean="0">
                <a:latin typeface="Arial" charset="0"/>
              </a:rPr>
              <a:t>et al</a:t>
            </a:r>
            <a:r>
              <a:rPr lang="en-GB" sz="1800" dirty="0" smtClean="0">
                <a:latin typeface="Arial" charset="0"/>
              </a:rPr>
              <a:t>. (2009)</a:t>
            </a:r>
          </a:p>
        </p:txBody>
      </p:sp>
      <p:pic>
        <p:nvPicPr>
          <p:cNvPr id="23556" name="Picture 4" descr="M10NT0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752600"/>
            <a:ext cx="835342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519113" y="6126163"/>
            <a:ext cx="8085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Arial" charset="0"/>
              </a:rPr>
              <a:t>Table 10.3  Advantages and disadvantages of audio-recording the interview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Interviewing competence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501650" y="1600200"/>
            <a:ext cx="8247063" cy="4495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Some other </a:t>
            </a:r>
            <a:r>
              <a:rPr lang="en-GB" sz="2800" b="1" dirty="0" smtClean="0">
                <a:latin typeface="Arial" charset="0"/>
              </a:rPr>
              <a:t>issues to consider</a:t>
            </a:r>
          </a:p>
          <a:p>
            <a:pPr eaLnBrk="1" hangingPunct="1">
              <a:buFontTx/>
              <a:buNone/>
            </a:pPr>
            <a:r>
              <a:rPr lang="en-GB" sz="2800" dirty="0" smtClean="0">
                <a:latin typeface="Arial" charset="0"/>
              </a:rPr>
              <a:t>  </a:t>
            </a:r>
          </a:p>
          <a:p>
            <a:pPr eaLnBrk="1" hangingPunct="1"/>
            <a:r>
              <a:rPr lang="en-GB" sz="2800" dirty="0" smtClean="0">
                <a:latin typeface="Arial" charset="0"/>
              </a:rPr>
              <a:t>Dealing with difficult participants –Table </a:t>
            </a:r>
            <a:r>
              <a:rPr lang="en-GB" sz="2800" dirty="0" smtClean="0">
                <a:latin typeface="Arial" charset="0"/>
              </a:rPr>
              <a:t>given </a:t>
            </a:r>
            <a:r>
              <a:rPr lang="en-GB" sz="2800" dirty="0" smtClean="0">
                <a:latin typeface="Arial" charset="0"/>
              </a:rPr>
              <a:t>in the next slide</a:t>
            </a:r>
            <a:endParaRPr lang="en-GB" sz="2800" dirty="0" smtClean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eaLnBrk="1" hangingPunct="1"/>
            <a:r>
              <a:rPr lang="en-GB" sz="2800" dirty="0" smtClean="0">
                <a:latin typeface="Arial" charset="0"/>
              </a:rPr>
              <a:t>Managing resources – logistics and time</a:t>
            </a:r>
          </a:p>
          <a:p>
            <a:pPr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eaLnBrk="1" hangingPunct="1"/>
            <a:r>
              <a:rPr lang="en-GB" sz="2800" dirty="0" smtClean="0">
                <a:latin typeface="Arial" charset="0"/>
              </a:rPr>
              <a:t>Obtaining participants’ permission for interview records (written and taped)</a:t>
            </a:r>
          </a:p>
          <a:p>
            <a:pPr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Difficult participant and how to address them?</a:t>
            </a:r>
            <a:endParaRPr lang="en-US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066800"/>
            <a:ext cx="77724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Difficult participant and how to address them?</a:t>
            </a:r>
            <a:endParaRPr lang="en-US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14400"/>
            <a:ext cx="81534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Interview Recording: Audio Recording </a:t>
            </a:r>
            <a:endParaRPr lang="en-US" sz="32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3716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Interviewing </a:t>
            </a:r>
            <a:r>
              <a:rPr lang="en-GB" sz="3200" b="1" dirty="0" smtClean="0">
                <a:latin typeface="Arial" charset="0"/>
              </a:rPr>
              <a:t>competence</a:t>
            </a:r>
            <a:endParaRPr lang="en-GB" sz="3200" b="1" dirty="0" smtClean="0">
              <a:latin typeface="Arial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84188" y="1219200"/>
            <a:ext cx="7772400" cy="4876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Additional forms of interviews:</a:t>
            </a:r>
          </a:p>
          <a:p>
            <a:pPr eaLnBrk="1" hangingPunct="1"/>
            <a:endParaRPr lang="en-GB" sz="2800" b="1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Group interviews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Focus groups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Telephone interviews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Internet and intra-net mediated interviews</a:t>
            </a:r>
            <a:endParaRPr lang="en-GB" sz="2800" smtClean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GB" sz="280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4475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Interviewing </a:t>
            </a:r>
            <a:r>
              <a:rPr lang="en-GB" sz="3200" b="1" dirty="0" smtClean="0">
                <a:latin typeface="Arial" charset="0"/>
              </a:rPr>
              <a:t>competence</a:t>
            </a:r>
            <a:endParaRPr lang="en-GB" sz="3200" b="1" dirty="0" smtClean="0">
              <a:latin typeface="Arial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600" b="1" smtClean="0">
                <a:latin typeface="Arial" charset="0"/>
              </a:rPr>
              <a:t>Forms of electronic interviews</a:t>
            </a:r>
          </a:p>
          <a:p>
            <a:pPr algn="ctr" eaLnBrk="1" hangingPunct="1">
              <a:buFontTx/>
              <a:buNone/>
            </a:pPr>
            <a:endParaRPr lang="en-GB" sz="24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smtClean="0">
                <a:latin typeface="Arial" charset="0"/>
              </a:rPr>
              <a:t>Saunders </a:t>
            </a:r>
            <a:r>
              <a:rPr lang="en-GB" sz="1800" i="1" smtClean="0">
                <a:latin typeface="Arial" charset="0"/>
              </a:rPr>
              <a:t>et al</a:t>
            </a:r>
            <a:r>
              <a:rPr lang="en-GB" sz="1800" smtClean="0">
                <a:latin typeface="Arial" charset="0"/>
              </a:rPr>
              <a:t>. (2009)</a:t>
            </a:r>
          </a:p>
        </p:txBody>
      </p:sp>
      <p:pic>
        <p:nvPicPr>
          <p:cNvPr id="26628" name="Picture 4" descr="M10NF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066925"/>
            <a:ext cx="7489825" cy="351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19113" y="6126163"/>
            <a:ext cx="8085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Arial" charset="0"/>
              </a:rPr>
              <a:t>Figure 10.2  Forms of electronic interviews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Summary</a:t>
            </a:r>
            <a:endParaRPr lang="en-GB" sz="3200" b="1" dirty="0" smtClean="0">
              <a:latin typeface="Arial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295400"/>
            <a:ext cx="7772400" cy="48006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Use of non-standard (qualitative) interviews should generate rich and detailed data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b="1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Different types of interview are useful for different research purposes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b="1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Qualitative interviews are generally categorised as in-depth (structured) and semi-structured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b="1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Research design may incorporate more than one type of interview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2263"/>
            <a:ext cx="7772400" cy="533400"/>
          </a:xfrm>
        </p:spPr>
        <p:txBody>
          <a:bodyPr>
            <a:normAutofit/>
          </a:bodyPr>
          <a:lstStyle/>
          <a:p>
            <a:pPr eaLnBrk="1" hangingPunct="1"/>
            <a:r>
              <a:rPr lang="en-GB" sz="2400" b="1" dirty="0" smtClean="0">
                <a:latin typeface="Arial" charset="0"/>
              </a:rPr>
              <a:t>Summary</a:t>
            </a:r>
            <a:endParaRPr lang="en-GB" sz="2400" b="1" dirty="0" smtClean="0">
              <a:latin typeface="Arial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84188" y="1295400"/>
            <a:ext cx="8153400" cy="48006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Using qualitative interviews is related to the research strategy and data collection questions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Establishing personal contact with subjects and the length of time required are significant factors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Data quality issues, interviewer competence and resource management are important considerations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Face-to-face (individual, group and focus group) and electronic interviews can all be advantageous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480</Words>
  <Application>Microsoft Office PowerPoint</Application>
  <PresentationFormat>On-screen Show (4:3)</PresentationFormat>
  <Paragraphs>127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Primary data Collection: Using semi-structured, in-depth and group interviews</vt:lpstr>
      <vt:lpstr> Recap  Form of Interviews</vt:lpstr>
      <vt:lpstr>Recap </vt:lpstr>
      <vt:lpstr> Uses of different types of interview in each of the main research categories </vt:lpstr>
      <vt:lpstr>Recap</vt:lpstr>
      <vt:lpstr>Interviewing competence</vt:lpstr>
      <vt:lpstr>Interviewing competence</vt:lpstr>
      <vt:lpstr>Interviewing competence</vt:lpstr>
      <vt:lpstr>Open questions</vt:lpstr>
      <vt:lpstr>Probing questions</vt:lpstr>
      <vt:lpstr>Specific and closed questions </vt:lpstr>
      <vt:lpstr>Interviewing competence</vt:lpstr>
      <vt:lpstr>Interviewing competence </vt:lpstr>
      <vt:lpstr>Difficult participant and how to address them?</vt:lpstr>
      <vt:lpstr>Difficult participant and how to address them?</vt:lpstr>
      <vt:lpstr>Interview Recording: Audio Recording </vt:lpstr>
      <vt:lpstr>Interviewing competence</vt:lpstr>
      <vt:lpstr>Interviewing competence</vt:lpstr>
      <vt:lpstr>Summary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Primary data Collection: Using semi-structured, in-depth and group interviews</dc:title>
  <dc:creator>faisal</dc:creator>
  <cp:lastModifiedBy>faisal</cp:lastModifiedBy>
  <cp:revision>6</cp:revision>
  <dcterms:created xsi:type="dcterms:W3CDTF">2013-05-28T18:35:37Z</dcterms:created>
  <dcterms:modified xsi:type="dcterms:W3CDTF">2013-05-28T21:21:25Z</dcterms:modified>
</cp:coreProperties>
</file>