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6" r:id="rId2"/>
    <p:sldId id="290" r:id="rId3"/>
    <p:sldId id="291" r:id="rId4"/>
    <p:sldId id="292" r:id="rId5"/>
    <p:sldId id="257" r:id="rId6"/>
    <p:sldId id="258" r:id="rId7"/>
    <p:sldId id="274" r:id="rId8"/>
    <p:sldId id="275" r:id="rId9"/>
    <p:sldId id="276" r:id="rId10"/>
    <p:sldId id="283" r:id="rId11"/>
    <p:sldId id="277" r:id="rId12"/>
    <p:sldId id="278" r:id="rId13"/>
    <p:sldId id="284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86" r:id="rId22"/>
    <p:sldId id="287" r:id="rId2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834" autoAdjust="0"/>
    <p:restoredTop sz="94682" autoAdjust="0"/>
  </p:normalViewPr>
  <p:slideViewPr>
    <p:cSldViewPr>
      <p:cViewPr varScale="1">
        <p:scale>
          <a:sx n="62" d="100"/>
          <a:sy n="62" d="100"/>
        </p:scale>
        <p:origin x="-1542" y="-84"/>
      </p:cViewPr>
      <p:guideLst>
        <p:guide orient="horz" pos="2160"/>
        <p:guide orient="horz" pos="482"/>
        <p:guide pos="2880"/>
        <p:guide pos="385"/>
        <p:guide pos="55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7D0B8-C4A9-409B-8CC1-57E740DCDAC2}" type="datetimeFigureOut">
              <a:rPr lang="en-US" smtClean="0"/>
              <a:pPr/>
              <a:t>5/28/2013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6602F-D5C3-4E8F-A645-D513DCBAEE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0" y="0"/>
            <a:ext cx="806450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</a:rPr>
              <a:t>Slide 10.</a:t>
            </a:r>
            <a:fld id="{6F2BE555-CD95-4062-9792-0C59873686A2}" type="slidenum">
              <a:rPr lang="en-GB" sz="800">
                <a:solidFill>
                  <a:schemeClr val="bg1"/>
                </a:solidFill>
                <a:latin typeface="Arial" pitchFamily="34" charset="0"/>
              </a:rPr>
              <a:pPr algn="ctr" eaLnBrk="0" hangingPunct="0">
                <a:defRPr/>
              </a:pPr>
              <a:t>‹#›</a:t>
            </a:fld>
            <a:endParaRPr lang="en-GB" sz="8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 userDrawn="1"/>
        </p:nvSpPr>
        <p:spPr bwMode="auto">
          <a:xfrm>
            <a:off x="225425" y="6524625"/>
            <a:ext cx="8642350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defRPr/>
            </a:pP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Saunders, Lewis and Thornhill, </a:t>
            </a:r>
            <a:r>
              <a:rPr lang="en-GB" sz="800" i="1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Research Methods for Business Students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, 5</a:t>
            </a:r>
            <a:r>
              <a:rPr lang="en-GB" sz="800" baseline="300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th</a:t>
            </a:r>
            <a:r>
              <a:rPr lang="en-GB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Edition, © Mark Saunders, Philip Lewis and Adrian Thornhill 2009</a:t>
            </a:r>
            <a:r>
              <a:rPr lang="en-US" sz="800">
                <a:solidFill>
                  <a:schemeClr val="bg1"/>
                </a:solidFill>
                <a:latin typeface="Arial" pitchFamily="34" charset="0"/>
                <a:cs typeface="Times New Roman" pitchFamily="18" charset="0"/>
              </a:rPr>
              <a:t> </a:t>
            </a:r>
            <a:endParaRPr lang="en-GB" sz="80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9928"/>
            <a:ext cx="7772400" cy="1938992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GB" sz="4000" b="1" dirty="0" smtClean="0">
                <a:latin typeface="Arial" charset="0"/>
              </a:rPr>
              <a:t>Primary data Collection: Using semi-structured, in-depth and group interviews</a:t>
            </a:r>
            <a:endParaRPr lang="en-GB" b="1" dirty="0" smtClean="0"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364502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17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smtClean="0">
                <a:latin typeface="Arial" charset="0"/>
              </a:rPr>
              <a:t>Summary: Types </a:t>
            </a:r>
            <a:r>
              <a:rPr lang="en-GB" sz="3200" b="1" dirty="0" smtClean="0">
                <a:latin typeface="Arial" charset="0"/>
              </a:rPr>
              <a:t>of observation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255000" cy="472169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There are two main types of observations; </a:t>
            </a:r>
          </a:p>
          <a:p>
            <a:pPr eaLnBrk="1" hangingPunct="1"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1). Participant </a:t>
            </a:r>
            <a:r>
              <a:rPr lang="en-GB" sz="2600" dirty="0" smtClean="0">
                <a:latin typeface="Arial" charset="0"/>
              </a:rPr>
              <a:t>observation – </a:t>
            </a:r>
          </a:p>
          <a:p>
            <a:pPr eaLnBrk="1" hangingPunct="1"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Emphasises the discovery of meaning attached to actions (qualitative) 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buNone/>
            </a:pPr>
            <a:r>
              <a:rPr lang="en-GB" sz="2600" b="1" dirty="0" smtClean="0">
                <a:latin typeface="Arial" charset="0"/>
              </a:rPr>
              <a:t>2). Structured </a:t>
            </a:r>
            <a:r>
              <a:rPr lang="en-GB" sz="2600" dirty="0" smtClean="0">
                <a:latin typeface="Arial" charset="0"/>
              </a:rPr>
              <a:t>observation –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 </a:t>
            </a:r>
          </a:p>
          <a:p>
            <a:pPr eaLnBrk="1" hangingPunct="1">
              <a:buNone/>
            </a:pPr>
            <a:r>
              <a:rPr lang="en-GB" sz="2600" dirty="0" smtClean="0">
                <a:latin typeface="Arial" charset="0"/>
              </a:rPr>
              <a:t>It is concerned with frequency of actions (quantitative)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55600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371600"/>
            <a:ext cx="7772400" cy="4724400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n-GB" sz="2400" dirty="0" smtClean="0">
                <a:latin typeface="Arial" charset="0"/>
              </a:rPr>
              <a:t>Participant observation is used in a wide range of social settings.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Participant observation means adopting a number of potential roles.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Roles are differentiated according to the degree of concealed identity and participation in events adopted by the researcher.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Summary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7772400" cy="5234136"/>
          </a:xfrm>
        </p:spPr>
        <p:txBody>
          <a:bodyPr/>
          <a:lstStyle/>
          <a:p>
            <a:pPr algn="just" eaLnBrk="1" hangingPunct="1"/>
            <a:r>
              <a:rPr lang="en-GB" sz="2400" dirty="0" smtClean="0">
                <a:latin typeface="Arial" charset="0"/>
              </a:rPr>
              <a:t>The aim of participant observation is to develop theory and avoid mere story telling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Structured observation is concerned with the frequency of events.</a:t>
            </a:r>
          </a:p>
          <a:p>
            <a:pPr algn="just" eaLnBrk="1" hangingPunct="1"/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It is characterised by high levels of predetermined structure and quantitative analysis</a:t>
            </a:r>
          </a:p>
          <a:p>
            <a:pPr algn="just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just" eaLnBrk="1" hangingPunct="1"/>
            <a:r>
              <a:rPr lang="en-GB" sz="2400" dirty="0" smtClean="0">
                <a:latin typeface="Arial" charset="0"/>
              </a:rPr>
              <a:t>The main threats to reliability and validity are subject error, time error and observer effects</a:t>
            </a:r>
            <a:endParaRPr lang="en-GB" sz="2600" dirty="0" smtClean="0">
              <a:latin typeface="Arial" charset="0"/>
            </a:endParaRP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71475"/>
            <a:ext cx="77724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200" dirty="0" smtClean="0">
                <a:latin typeface="Arial" charset="0"/>
              </a:rPr>
              <a:t>Research Interviews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514350" y="1143000"/>
            <a:ext cx="8115300" cy="53340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3000" dirty="0" smtClean="0">
                <a:latin typeface="Arial" charset="0"/>
              </a:rPr>
              <a:t>‘An interview is a purposeful discussion between two or more people’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Kahn and </a:t>
            </a:r>
            <a:r>
              <a:rPr lang="en-GB" sz="2000" dirty="0" err="1" smtClean="0">
                <a:latin typeface="Arial" charset="0"/>
              </a:rPr>
              <a:t>Cannell</a:t>
            </a:r>
            <a:r>
              <a:rPr lang="en-GB" sz="2000" dirty="0" smtClean="0">
                <a:latin typeface="Arial" charset="0"/>
              </a:rPr>
              <a:t> (1957)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Types of interview used in research are;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b="1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1).	Semi-structured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2).	Structured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3).	In-depth 				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600" dirty="0" smtClean="0">
                <a:latin typeface="Arial" charset="0"/>
              </a:rPr>
              <a:t>4).	Group</a:t>
            </a: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Research purpose and strategy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721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Forms of interview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4100" name="Picture 4" descr="M10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838" y="1733550"/>
            <a:ext cx="8424862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10.1  Forms of interview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400600"/>
          </a:xfrm>
        </p:spPr>
        <p:txBody>
          <a:bodyPr>
            <a:noAutofit/>
          </a:bodyPr>
          <a:lstStyle/>
          <a:p>
            <a:pPr algn="just" eaLnBrk="1" hangingPunct="1">
              <a:buNone/>
            </a:pPr>
            <a:r>
              <a:rPr lang="en-US" sz="2400" b="1" dirty="0" smtClean="0"/>
              <a:t>Structured interviews: </a:t>
            </a:r>
          </a:p>
          <a:p>
            <a:pPr marL="0" indent="0" algn="just" eaLnBrk="1" hangingPunct="1">
              <a:buNone/>
            </a:pPr>
            <a:r>
              <a:rPr lang="en-US" sz="1800" b="1" dirty="0" smtClean="0"/>
              <a:t>use questionnaire based on a predetermined and ‘standardized’ or identical set of questions and we refer to them as interviewer administered questionnaires. 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Semi-structure interviews: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researcher will have a list of themes and questions to be covered, although these may vary from interview to interview.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This means that you may omit some questions in particular interviews, given a specific organizational context that is encountered in relation to the research topic.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order of questions also be varied depending on the flow of conversation.   </a:t>
            </a:r>
          </a:p>
          <a:p>
            <a:pPr marL="0" indent="0" algn="just" eaLnBrk="1" hangingPunct="1">
              <a:buNone/>
            </a:pPr>
            <a:endParaRPr lang="en-US" sz="1800" b="1" dirty="0"/>
          </a:p>
          <a:p>
            <a:pPr marL="0" indent="0" algn="just">
              <a:buNone/>
            </a:pPr>
            <a:r>
              <a:rPr lang="en-US" sz="1800" b="1" dirty="0" smtClean="0"/>
              <a:t>On the other hand, additional questions may be required to explore your research question and objectives given the nature of events within particular organizations. </a:t>
            </a:r>
          </a:p>
          <a:p>
            <a:pPr marL="0" indent="0" algn="just" eaLnBrk="1" hangingPunct="1">
              <a:buNone/>
            </a:pPr>
            <a:endParaRPr lang="ar-S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2600" b="1" dirty="0" smtClean="0"/>
              <a:t>Unstructured interviews: </a:t>
            </a:r>
          </a:p>
          <a:p>
            <a:pPr eaLnBrk="1" hangingPunct="1">
              <a:buNone/>
            </a:pPr>
            <a:endParaRPr lang="en-US" sz="2600" b="1" dirty="0" smtClean="0"/>
          </a:p>
          <a:p>
            <a:pPr algn="just" eaLnBrk="1" hangingPunct="1">
              <a:buNone/>
            </a:pPr>
            <a:r>
              <a:rPr lang="en-US" sz="2400" b="1" dirty="0" smtClean="0"/>
              <a:t>Unstructured interviews are informal.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You would use these to explore in-depth a general area in which you are interested 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algn="just" eaLnBrk="1" hangingPunct="1">
              <a:buNone/>
            </a:pPr>
            <a:r>
              <a:rPr lang="en-US" sz="2400" b="1" dirty="0" smtClean="0"/>
              <a:t>We therefore, refer to these as in-depth interviews.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There is no predetermined list of questions to work through in this situation, although you need to have a clear idea about the aspect or aspects that you want to explore. </a:t>
            </a:r>
          </a:p>
          <a:p>
            <a:pPr marL="0" indent="0"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 interviewee is given the opportunity to talk freely about events behavior and beliefs in relation to topic area.  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7171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1" hangingPunct="1"/>
            <a:r>
              <a:rPr lang="en-US" sz="2400" b="1" dirty="0" smtClean="0"/>
              <a:t>So that this type of interaction is sometimes called ‘nondirective’. </a:t>
            </a:r>
          </a:p>
          <a:p>
            <a:pPr algn="just" eaLnBrk="1" hangingPunct="1"/>
            <a:endParaRPr lang="en-US" sz="2400" b="1" dirty="0"/>
          </a:p>
          <a:p>
            <a:pPr algn="just" eaLnBrk="1" hangingPunct="1"/>
            <a:r>
              <a:rPr lang="en-US" sz="2400" b="1" dirty="0" smtClean="0"/>
              <a:t>It has been labeled as informant interview since it is the interviewees perceptions that guide the conduct of the interview. </a:t>
            </a:r>
          </a:p>
          <a:p>
            <a:pPr algn="just" eaLnBrk="1" hangingPunct="1"/>
            <a:endParaRPr lang="en-US" sz="2400" b="1" dirty="0"/>
          </a:p>
          <a:p>
            <a:pPr algn="just" eaLnBrk="1" hangingPunct="1"/>
            <a:r>
              <a:rPr lang="en-US" sz="2400" b="1" dirty="0" smtClean="0"/>
              <a:t>In comparison, a participant (or respondent) interview is one where the interviewer directs the interview and the interviewee responds to the questions  of the researcher.</a:t>
            </a:r>
          </a:p>
          <a:p>
            <a:pPr eaLnBrk="1" hangingPunct="1"/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interview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We can also differentiate between types of interview related to the nature of interaction between the researcher and those who participate in this process.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Interview may be conducted one to one basis, between you and single participant(face to face)(telephone)(internet) (intranet)      </a:t>
            </a:r>
            <a:endParaRPr lang="ar-SA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interview</a:t>
            </a:r>
            <a:endParaRPr lang="ar-SA" dirty="0" smtClean="0"/>
          </a:p>
        </p:txBody>
      </p:sp>
      <p:sp>
        <p:nvSpPr>
          <p:cNvPr id="8195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There may be other situation where you conduct a number of participants to explore an aspect of your research through a group of discussion that you facilitate.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Interview and type of research</a:t>
            </a:r>
            <a:endParaRPr lang="ar-SA" sz="3200" b="1" dirty="0" smtClean="0"/>
          </a:p>
        </p:txBody>
      </p:sp>
      <p:sp>
        <p:nvSpPr>
          <p:cNvPr id="9219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 smtClean="0"/>
              <a:t>In an exploratory research study, in-depth interviews can be very helpful to find out what is happening and to seek new insights. 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Semi stretchered interviews may be used in relation to an exploratory study.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In descriptive studies structured interviews can be used as a means to identify general patterns.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Interview and type of research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400" b="1" dirty="0" smtClean="0"/>
              <a:t>In an explanatory study, semi structured interviews can be used in order to understand the relationships between variables, such as those revealed from a descriptive study.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Structured interview may also be used in relation to an explanatory study, in statistical sense.     </a:t>
            </a:r>
            <a:endParaRPr lang="ar-SA" sz="2400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Research purpose and strategy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196752"/>
            <a:ext cx="8496944" cy="540060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600" b="1" dirty="0" smtClean="0">
                <a:latin typeface="Arial" charset="0"/>
              </a:rPr>
              <a:t>Uses of different types of interview in each of the main research categories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7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endParaRPr lang="en-GB" sz="1800" dirty="0" smtClean="0">
              <a:latin typeface="Arial" charset="0"/>
            </a:endParaRPr>
          </a:p>
          <a:p>
            <a:pPr algn="r" eaLnBrk="1" hangingPunct="1">
              <a:lnSpc>
                <a:spcPct val="90000"/>
              </a:lnSpc>
              <a:buFontTx/>
              <a:buNone/>
            </a:pPr>
            <a:r>
              <a:rPr lang="en-GB" sz="1800" dirty="0" smtClean="0">
                <a:latin typeface="Arial" charset="0"/>
              </a:rPr>
              <a:t>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10244" name="Picture 5" descr="M10NT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2492896"/>
            <a:ext cx="8245475" cy="3600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3565"/>
            <a:ext cx="7772400" cy="523220"/>
          </a:xfrm>
          <a:noFill/>
        </p:spPr>
        <p:txBody>
          <a:bodyPr>
            <a:spAutoFit/>
          </a:bodyPr>
          <a:lstStyle/>
          <a:p>
            <a:pPr eaLnBrk="1" hangingPunct="1"/>
            <a:r>
              <a:rPr lang="en-GB" sz="2800" b="1" dirty="0" smtClean="0">
                <a:latin typeface="Arial" charset="0"/>
              </a:rPr>
              <a:t>Non-standardised (qualitative) interviews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352550"/>
            <a:ext cx="7772400" cy="5029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Four key aspects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Purpose of the research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Significance of establishing personal contact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Nature of the data collection questions</a:t>
            </a:r>
          </a:p>
          <a:p>
            <a:pPr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eaLnBrk="1" hangingPunct="1"/>
            <a:r>
              <a:rPr lang="en-GB" sz="2800" smtClean="0">
                <a:latin typeface="Arial" charset="0"/>
              </a:rPr>
              <a:t>Time required and completeness of process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1613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Data quality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600200"/>
            <a:ext cx="7772400" cy="4495800"/>
          </a:xfrm>
        </p:spPr>
        <p:txBody>
          <a:bodyPr/>
          <a:lstStyle/>
          <a:p>
            <a:pPr marL="457200" indent="-457200"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Issues to consider</a:t>
            </a:r>
          </a:p>
          <a:p>
            <a:pPr marL="457200" indent="-457200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457200" indent="-457200" eaLnBrk="1" hangingPunct="1"/>
            <a:r>
              <a:rPr lang="en-GB" sz="2600" dirty="0" smtClean="0">
                <a:latin typeface="Arial" charset="0"/>
              </a:rPr>
              <a:t>Reliability</a:t>
            </a:r>
          </a:p>
          <a:p>
            <a:pPr marL="457200" indent="-457200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457200" indent="-457200" eaLnBrk="1" hangingPunct="1"/>
            <a:r>
              <a:rPr lang="en-GB" sz="2600" dirty="0" smtClean="0">
                <a:latin typeface="Arial" charset="0"/>
              </a:rPr>
              <a:t>Forms of bias</a:t>
            </a:r>
          </a:p>
          <a:p>
            <a:pPr marL="457200" indent="-457200"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marL="457200" indent="-457200" eaLnBrk="1" hangingPunct="1"/>
            <a:r>
              <a:rPr lang="en-GB" sz="2600" dirty="0" smtClean="0">
                <a:latin typeface="Arial" charset="0"/>
              </a:rPr>
              <a:t>Validity and Generalisability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7813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Data quality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57200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 importance of preparation – </a:t>
            </a:r>
          </a:p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the 5 Ps</a:t>
            </a: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n-GB" sz="2800" dirty="0" smtClean="0">
                <a:latin typeface="Arial" charset="0"/>
              </a:rPr>
              <a:t>‘</a:t>
            </a: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sz="2800" dirty="0" smtClean="0">
                <a:latin typeface="Arial" charset="0"/>
              </a:rPr>
              <a:t>rior </a:t>
            </a: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sz="2800" dirty="0" smtClean="0">
                <a:latin typeface="Arial" charset="0"/>
              </a:rPr>
              <a:t>lanning </a:t>
            </a: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sz="2800" dirty="0" smtClean="0">
                <a:latin typeface="Arial" charset="0"/>
              </a:rPr>
              <a:t>revents </a:t>
            </a: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sz="2800" dirty="0" smtClean="0">
                <a:latin typeface="Arial" charset="0"/>
              </a:rPr>
              <a:t>oor </a:t>
            </a:r>
            <a:r>
              <a:rPr lang="en-GB" sz="2800" dirty="0" smtClean="0">
                <a:solidFill>
                  <a:srgbClr val="FF0000"/>
                </a:solidFill>
                <a:latin typeface="Arial" charset="0"/>
              </a:rPr>
              <a:t>p</a:t>
            </a:r>
            <a:r>
              <a:rPr lang="en-GB" sz="2800" dirty="0" smtClean="0">
                <a:latin typeface="Arial" charset="0"/>
              </a:rPr>
              <a:t>erformance’</a:t>
            </a: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Saunders </a:t>
            </a:r>
            <a:r>
              <a:rPr lang="en-GB" sz="2000" i="1" dirty="0" smtClean="0">
                <a:latin typeface="Arial" charset="0"/>
              </a:rPr>
              <a:t>et al</a:t>
            </a:r>
            <a:r>
              <a:rPr lang="en-GB" sz="2000" dirty="0" smtClean="0">
                <a:latin typeface="Arial" charset="0"/>
              </a:rPr>
              <a:t>. (2009)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 preparation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84188" y="1371600"/>
            <a:ext cx="8264525" cy="47244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Associated issues</a:t>
            </a:r>
            <a:endParaRPr lang="en-GB" sz="28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Interviewer’s level of knowledge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Level of information supplied to interviewees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Creating an interview guide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Appropriateness of location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 preparation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143000"/>
            <a:ext cx="8247063" cy="4953000"/>
          </a:xfrm>
        </p:spPr>
        <p:txBody>
          <a:bodyPr/>
          <a:lstStyle/>
          <a:p>
            <a:pPr marL="444500" indent="-444500"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Associated issues</a:t>
            </a:r>
          </a:p>
          <a:p>
            <a:pPr marL="444500" indent="-44450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444500" indent="-444500" eaLnBrk="1" hangingPunct="1"/>
            <a:r>
              <a:rPr lang="en-GB" sz="2600" smtClean="0">
                <a:latin typeface="Arial" charset="0"/>
              </a:rPr>
              <a:t>Researcher’s appearance – dress code</a:t>
            </a:r>
          </a:p>
          <a:p>
            <a:pPr marL="444500" indent="-44450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444500" indent="-444500" eaLnBrk="1" hangingPunct="1"/>
            <a:r>
              <a:rPr lang="en-GB" sz="2600" smtClean="0">
                <a:latin typeface="Arial" charset="0"/>
              </a:rPr>
              <a:t>Shaping the interview - opening comments </a:t>
            </a:r>
          </a:p>
          <a:p>
            <a:pPr marL="444500" indent="-44450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444500" indent="-444500" eaLnBrk="1" hangingPunct="1"/>
            <a:r>
              <a:rPr lang="en-GB" sz="2600" smtClean="0">
                <a:latin typeface="Arial" charset="0"/>
              </a:rPr>
              <a:t>Approach to questioning – clarity and reducing bias</a:t>
            </a:r>
          </a:p>
          <a:p>
            <a:pPr marL="444500" indent="-444500"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marL="444500" indent="-444500" eaLnBrk="1" hangingPunct="1"/>
            <a:r>
              <a:rPr lang="en-GB" sz="2600" smtClean="0">
                <a:latin typeface="Arial" charset="0"/>
              </a:rPr>
              <a:t>Use of critical incident technique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Interview preparation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501650" y="1219200"/>
            <a:ext cx="8001000" cy="49149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dirty="0" smtClean="0">
                <a:latin typeface="Arial" charset="0"/>
              </a:rPr>
              <a:t>Associated issues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Appropriate interviewer behaviour- verbal and non-verbal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Attentive listening skills and testing understanding 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Approaches to data recording - notes and tape-recording </a:t>
            </a:r>
          </a:p>
          <a:p>
            <a:pPr eaLnBrk="1" hangingPunct="1">
              <a:lnSpc>
                <a:spcPct val="90000"/>
              </a:lnSpc>
            </a:pPr>
            <a:endParaRPr lang="en-GB" sz="2600" dirty="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dirty="0" smtClean="0">
                <a:latin typeface="Arial" charset="0"/>
              </a:rPr>
              <a:t>Cultural differences and bias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81944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Recap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553</TotalTime>
  <Words>841</Words>
  <Application>Microsoft Office PowerPoint</Application>
  <PresentationFormat>On-screen Show (4:3)</PresentationFormat>
  <Paragraphs>173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Primary data Collection: Using semi-structured, in-depth and group interviews</vt:lpstr>
      <vt:lpstr>Summary: Types of observation</vt:lpstr>
      <vt:lpstr>Summary</vt:lpstr>
      <vt:lpstr>Summary</vt:lpstr>
      <vt:lpstr>Research Interviews</vt:lpstr>
      <vt:lpstr>Research purpose and strategy</vt:lpstr>
      <vt:lpstr>Types of interview</vt:lpstr>
      <vt:lpstr>Types of interview</vt:lpstr>
      <vt:lpstr>Types of interview</vt:lpstr>
      <vt:lpstr>Types of interview</vt:lpstr>
      <vt:lpstr>Types of interview</vt:lpstr>
      <vt:lpstr>Interview and type of research</vt:lpstr>
      <vt:lpstr>Interview and type of research</vt:lpstr>
      <vt:lpstr>Research purpose and strategy</vt:lpstr>
      <vt:lpstr>Non-standardised (qualitative) interviews</vt:lpstr>
      <vt:lpstr>Data quality</vt:lpstr>
      <vt:lpstr>Data quality</vt:lpstr>
      <vt:lpstr>Interview preparation </vt:lpstr>
      <vt:lpstr>Interview preparation</vt:lpstr>
      <vt:lpstr>Interview preparation</vt:lpstr>
      <vt:lpstr>Recap </vt:lpstr>
      <vt:lpstr>Slide 22</vt:lpstr>
    </vt:vector>
  </TitlesOfParts>
  <Company>Home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10 Collecting primary data using semi-structured, in-depth and group interviews</dc:title>
  <dc:creator>Sheila Ryan</dc:creator>
  <cp:lastModifiedBy>NTS</cp:lastModifiedBy>
  <cp:revision>67</cp:revision>
  <dcterms:created xsi:type="dcterms:W3CDTF">2009-03-12T16:49:08Z</dcterms:created>
  <dcterms:modified xsi:type="dcterms:W3CDTF">2013-05-28T07:04:52Z</dcterms:modified>
</cp:coreProperties>
</file>