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81" r:id="rId3"/>
    <p:sldId id="282" r:id="rId4"/>
    <p:sldId id="283" r:id="rId5"/>
    <p:sldId id="258" r:id="rId6"/>
    <p:sldId id="259" r:id="rId7"/>
    <p:sldId id="260" r:id="rId8"/>
    <p:sldId id="264" r:id="rId9"/>
    <p:sldId id="267" r:id="rId10"/>
    <p:sldId id="273" r:id="rId11"/>
    <p:sldId id="275" r:id="rId12"/>
    <p:sldId id="274" r:id="rId13"/>
    <p:sldId id="276" r:id="rId14"/>
    <p:sldId id="268" r:id="rId15"/>
    <p:sldId id="284" r:id="rId16"/>
    <p:sldId id="286" r:id="rId17"/>
    <p:sldId id="287" r:id="rId18"/>
    <p:sldId id="285" r:id="rId19"/>
    <p:sldId id="269" r:id="rId20"/>
    <p:sldId id="270" r:id="rId21"/>
    <p:sldId id="271" r:id="rId22"/>
    <p:sldId id="272" r:id="rId2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20882" autoAdjust="0"/>
    <p:restoredTop sz="94682" autoAdjust="0"/>
  </p:normalViewPr>
  <p:slideViewPr>
    <p:cSldViewPr>
      <p:cViewPr varScale="1">
        <p:scale>
          <a:sx n="66" d="100"/>
          <a:sy n="66" d="100"/>
        </p:scale>
        <p:origin x="-1188" y="-102"/>
      </p:cViewPr>
      <p:guideLst>
        <p:guide orient="horz" pos="2160"/>
        <p:guide orient="horz" pos="482"/>
        <p:guide pos="2880"/>
        <p:guide pos="385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5E45B-C34C-47CD-A931-1691B404AB0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CF2D4-B43C-43DE-A2C3-52753E2565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0" y="0"/>
            <a:ext cx="8064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 eaLnBrk="0" hangingPunct="0">
              <a:defRPr/>
            </a:pPr>
            <a:r>
              <a:rPr lang="en-GB" sz="800">
                <a:solidFill>
                  <a:schemeClr val="bg1"/>
                </a:solidFill>
                <a:latin typeface="Arial" pitchFamily="34" charset="0"/>
              </a:rPr>
              <a:t>Slide 9.</a:t>
            </a:r>
            <a:fld id="{11F1B9B6-958B-465A-9A6A-99536B534B59}" type="slidenum">
              <a:rPr lang="en-GB" sz="800">
                <a:solidFill>
                  <a:schemeClr val="bg1"/>
                </a:solidFill>
                <a:latin typeface="Arial" pitchFamily="34" charset="0"/>
              </a:rPr>
              <a:pPr algn="ctr" eaLnBrk="0" hangingPunct="0">
                <a:defRPr/>
              </a:pPr>
              <a:t>‹#›</a:t>
            </a:fld>
            <a:endParaRPr lang="en-GB" sz="800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225425" y="6524625"/>
            <a:ext cx="864235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defRPr/>
            </a:pP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Saunders, Lewis and Thornhill, </a:t>
            </a:r>
            <a:r>
              <a:rPr lang="en-GB" sz="800" i="1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Research Methods for Business Students</a:t>
            </a: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, 5</a:t>
            </a:r>
            <a:r>
              <a:rPr lang="en-GB" sz="800" baseline="300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th</a:t>
            </a: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Edition, © Mark Saunders, Philip Lewis and Adrian Thornhill 2009</a:t>
            </a:r>
            <a:r>
              <a:rPr lang="en-US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en-GB" sz="80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1784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/>
            </a:r>
            <a:br>
              <a:rPr lang="en-GB" sz="3200" dirty="0" smtClean="0">
                <a:latin typeface="Arial" charset="0"/>
              </a:rPr>
            </a:br>
            <a:r>
              <a:rPr lang="en-GB" sz="5300" b="1" dirty="0" smtClean="0">
                <a:latin typeface="Arial" charset="0"/>
              </a:rPr>
              <a:t>Collecting </a:t>
            </a:r>
            <a:r>
              <a:rPr lang="en-GB" sz="5300" b="1" dirty="0">
                <a:latin typeface="Arial" charset="0"/>
              </a:rPr>
              <a:t>P</a:t>
            </a:r>
            <a:r>
              <a:rPr lang="en-GB" sz="5300" b="1" dirty="0" smtClean="0">
                <a:latin typeface="Arial" charset="0"/>
              </a:rPr>
              <a:t>rimary </a:t>
            </a:r>
            <a:r>
              <a:rPr lang="en-GB" sz="5300" b="1" dirty="0">
                <a:latin typeface="Arial" charset="0"/>
              </a:rPr>
              <a:t>D</a:t>
            </a:r>
            <a:r>
              <a:rPr lang="en-GB" sz="5300" b="1" dirty="0" smtClean="0">
                <a:latin typeface="Arial" charset="0"/>
              </a:rPr>
              <a:t>ata</a:t>
            </a:r>
            <a:endParaRPr lang="en-GB" sz="6000" b="1" dirty="0" smtClean="0"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1840" y="4119463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Lecture 16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981075"/>
            <a:ext cx="7772400" cy="5400675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dirty="0" smtClean="0">
                <a:latin typeface="Arial" charset="0"/>
              </a:rPr>
              <a:t>Source: 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(2006)</a:t>
            </a:r>
          </a:p>
        </p:txBody>
      </p:sp>
      <p:pic>
        <p:nvPicPr>
          <p:cNvPr id="6148" name="Picture 1028" descr="M08NF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8280919" cy="568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79712" y="116632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Recap of Secondary Data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3538"/>
            <a:ext cx="7772400" cy="4572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Recap of Secondary Data</a:t>
            </a:r>
            <a:endParaRPr lang="en-GB" sz="3200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093788"/>
            <a:ext cx="8242300" cy="5484578"/>
          </a:xfrm>
          <a:noFill/>
        </p:spPr>
        <p:txBody>
          <a:bodyPr>
            <a:spAutoFit/>
          </a:bodyPr>
          <a:lstStyle/>
          <a:p>
            <a:pPr marL="293688" indent="-293688" algn="just" eaLnBrk="1" hangingPunct="1"/>
            <a:r>
              <a:rPr lang="en-GB" sz="2400" b="1" dirty="0" smtClean="0"/>
              <a:t>Secondary data consists of three main types -  documentary, survey and multiple sources</a:t>
            </a:r>
          </a:p>
          <a:p>
            <a:pPr marL="293688" indent="-293688" algn="just" eaLnBrk="1" hangingPunct="1">
              <a:buFontTx/>
              <a:buNone/>
            </a:pPr>
            <a:endParaRPr lang="en-GB" sz="2400" b="1" dirty="0" smtClean="0"/>
          </a:p>
          <a:p>
            <a:pPr marL="293688" indent="-293688" algn="just" eaLnBrk="1" hangingPunct="1"/>
            <a:r>
              <a:rPr lang="en-GB" sz="2400" b="1" dirty="0" smtClean="0"/>
              <a:t>The data can be used in a variety of ways</a:t>
            </a:r>
          </a:p>
          <a:p>
            <a:pPr marL="293688" indent="-293688" algn="just" eaLnBrk="1" hangingPunct="1">
              <a:buFontTx/>
              <a:buNone/>
            </a:pPr>
            <a:endParaRPr lang="en-GB" sz="2400" b="1" dirty="0" smtClean="0"/>
          </a:p>
          <a:p>
            <a:pPr marL="293688" indent="-293688" algn="just" eaLnBrk="1" hangingPunct="1"/>
            <a:r>
              <a:rPr lang="en-GB" sz="2400" b="1" dirty="0" smtClean="0"/>
              <a:t>Secondary data may be less current and collected for a purpose that does not match your research question(s)</a:t>
            </a:r>
          </a:p>
          <a:p>
            <a:pPr marL="293688" indent="-293688" algn="just" eaLnBrk="1" hangingPunct="1">
              <a:buFontTx/>
              <a:buNone/>
            </a:pPr>
            <a:endParaRPr lang="en-GB" sz="2400" b="1" dirty="0" smtClean="0"/>
          </a:p>
          <a:p>
            <a:pPr marL="293688" indent="-293688" algn="just" eaLnBrk="1" hangingPunct="1"/>
            <a:r>
              <a:rPr lang="en-GB" sz="2400" b="1" dirty="0" smtClean="0"/>
              <a:t>Secondary data needs to be located and its availability established</a:t>
            </a:r>
          </a:p>
          <a:p>
            <a:pPr marL="293688" indent="-293688" algn="just" eaLnBrk="1" hangingPunct="1">
              <a:buFontTx/>
              <a:buNone/>
            </a:pPr>
            <a:endParaRPr lang="en-GB" sz="2400" b="1" dirty="0" smtClean="0"/>
          </a:p>
          <a:p>
            <a:pPr marL="293688" indent="-293688" algn="just" eaLnBrk="1" hangingPunct="1"/>
            <a:r>
              <a:rPr lang="en-GB" sz="2400" b="1" dirty="0" smtClean="0"/>
              <a:t>Data sources should be assessed for suitability, measurement validity and coverage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7338"/>
            <a:ext cx="7772400" cy="609600"/>
          </a:xfrm>
        </p:spPr>
        <p:txBody>
          <a:bodyPr/>
          <a:lstStyle/>
          <a:p>
            <a:r>
              <a:rPr lang="en-US" sz="3200" b="1" dirty="0" smtClean="0"/>
              <a:t>Recap of Secondary Data </a:t>
            </a:r>
            <a:endParaRPr lang="en-US" sz="3200" b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120775"/>
            <a:ext cx="8231187" cy="5029200"/>
          </a:xfrm>
        </p:spPr>
        <p:txBody>
          <a:bodyPr/>
          <a:lstStyle/>
          <a:p>
            <a:pPr algn="just" eaLnBrk="1" hangingPunct="1"/>
            <a:r>
              <a:rPr lang="en-GB" sz="2400" b="1" dirty="0" smtClean="0"/>
              <a:t>Evaluation of secondary data should include reliability and any measurement bias</a:t>
            </a:r>
          </a:p>
          <a:p>
            <a:pPr algn="just" eaLnBrk="1" hangingPunct="1">
              <a:buFontTx/>
              <a:buNone/>
            </a:pPr>
            <a:endParaRPr lang="en-GB" sz="2400" b="1" dirty="0" smtClean="0"/>
          </a:p>
          <a:p>
            <a:pPr algn="just" eaLnBrk="1" hangingPunct="1"/>
            <a:r>
              <a:rPr lang="en-GB" sz="2400" b="1" dirty="0" smtClean="0"/>
              <a:t>Costs and benefits of using secondary data should be evaluated and compared with alternative sources</a:t>
            </a:r>
          </a:p>
          <a:p>
            <a:pPr algn="just" eaLnBrk="1" hangingPunct="1">
              <a:buFontTx/>
              <a:buNone/>
            </a:pPr>
            <a:endParaRPr lang="en-GB" sz="2400" b="1" dirty="0" smtClean="0"/>
          </a:p>
          <a:p>
            <a:pPr algn="just" eaLnBrk="1" hangingPunct="1"/>
            <a:r>
              <a:rPr lang="en-GB" sz="2400" b="1" dirty="0" smtClean="0"/>
              <a:t>Although secondary data may contain some bias, it can help to answer your research question</a:t>
            </a:r>
          </a:p>
          <a:p>
            <a:pPr algn="just" eaLnBrk="1" hangingPunct="1">
              <a:buFontTx/>
              <a:buNone/>
            </a:pPr>
            <a:endParaRPr lang="en-GB" sz="2400" b="1" dirty="0" smtClean="0"/>
          </a:p>
          <a:p>
            <a:pPr algn="just" eaLnBrk="1" hangingPunct="1"/>
            <a:r>
              <a:rPr lang="en-GB" sz="2400" b="1" dirty="0" smtClean="0"/>
              <a:t>Remember to check the research project assessment regulations regarding the use of secondary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452150"/>
            <a:ext cx="7772400" cy="584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Observation: A data collection method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GB" sz="2800" b="1" dirty="0" smtClean="0">
                <a:latin typeface="Arial" charset="0"/>
              </a:rPr>
              <a:t>‘</a:t>
            </a:r>
            <a:r>
              <a:rPr lang="en-GB" sz="2400" b="1" dirty="0" smtClean="0">
                <a:latin typeface="Arial" charset="0"/>
              </a:rPr>
              <a:t>Observation involves the systematic observation, recording, description analysis and interpretation of people’s behaviour’.</a:t>
            </a:r>
            <a:endParaRPr lang="en-GB" sz="2800" b="1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4765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Types of observation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93713" y="1371600"/>
            <a:ext cx="8255000" cy="4721696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There are two main types of observations; </a:t>
            </a:r>
          </a:p>
          <a:p>
            <a:pPr eaLnBrk="1" hangingPunct="1">
              <a:buFontTx/>
              <a:buNone/>
            </a:pPr>
            <a:endParaRPr lang="en-GB" sz="2600" b="1" dirty="0" smtClean="0">
              <a:latin typeface="Arial" charset="0"/>
            </a:endParaRPr>
          </a:p>
          <a:p>
            <a:pPr eaLnBrk="1" hangingPunct="1">
              <a:buNone/>
            </a:pPr>
            <a:r>
              <a:rPr lang="en-GB" sz="2600" b="1" dirty="0" smtClean="0">
                <a:latin typeface="Arial" charset="0"/>
              </a:rPr>
              <a:t>1). Participant </a:t>
            </a:r>
            <a:r>
              <a:rPr lang="en-GB" sz="2600" dirty="0" smtClean="0">
                <a:latin typeface="Arial" charset="0"/>
              </a:rPr>
              <a:t>observation – </a:t>
            </a:r>
          </a:p>
          <a:p>
            <a:pPr eaLnBrk="1" hangingPunct="1"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buNone/>
            </a:pPr>
            <a:r>
              <a:rPr lang="en-GB" sz="2600" dirty="0" smtClean="0">
                <a:latin typeface="Arial" charset="0"/>
              </a:rPr>
              <a:t>Emphasises the discovery of meaning attached to actions (qualitative) 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buNone/>
            </a:pPr>
            <a:r>
              <a:rPr lang="en-GB" sz="2600" b="1" dirty="0" smtClean="0">
                <a:latin typeface="Arial" charset="0"/>
              </a:rPr>
              <a:t>2). Structured </a:t>
            </a:r>
            <a:r>
              <a:rPr lang="en-GB" sz="2600" dirty="0" smtClean="0">
                <a:latin typeface="Arial" charset="0"/>
              </a:rPr>
              <a:t>observation –</a:t>
            </a:r>
          </a:p>
          <a:p>
            <a:pPr eaLnBrk="1" hangingPunct="1">
              <a:buNone/>
            </a:pPr>
            <a:r>
              <a:rPr lang="en-GB" sz="2600" dirty="0" smtClean="0">
                <a:latin typeface="Arial" charset="0"/>
              </a:rPr>
              <a:t> </a:t>
            </a:r>
          </a:p>
          <a:p>
            <a:pPr eaLnBrk="1" hangingPunct="1">
              <a:buNone/>
            </a:pPr>
            <a:r>
              <a:rPr lang="en-GB" sz="2600" dirty="0" smtClean="0">
                <a:latin typeface="Arial" charset="0"/>
              </a:rPr>
              <a:t>It is concerned with frequency of actions (quantitative)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Participant observation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GB" sz="2800" dirty="0" smtClean="0">
                <a:latin typeface="Arial" charset="0"/>
              </a:rPr>
              <a:t>‘</a:t>
            </a:r>
            <a:r>
              <a:rPr lang="en-GB" sz="2400" b="1" dirty="0" smtClean="0">
                <a:latin typeface="Arial" charset="0"/>
              </a:rPr>
              <a:t>Where the researcher attempts to participate fully in the lives and actions of subjects, enabling them to not merely observe what is happening but also feeling it’.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Adapted from Gill and Johnson (2002)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24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Choice of participant observer role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93713" y="1295400"/>
            <a:ext cx="7772400" cy="5029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The Determining factors are as follows;</a:t>
            </a:r>
          </a:p>
          <a:p>
            <a:pPr algn="ctr" eaLnBrk="1" hangingPunct="1">
              <a:buFontTx/>
              <a:buNone/>
            </a:pPr>
            <a:endParaRPr lang="en-GB" sz="2600" b="1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Purpose of the research and time available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Degree of suitability felt by the researcher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Organisational access 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Ethical considerations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9550"/>
            <a:ext cx="7772400" cy="7620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Data collection and analysis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600200"/>
            <a:ext cx="80010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These are few important Points to consider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Threats  to validity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The perspective of the subject - not the researcher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2000" dirty="0" smtClean="0">
                <a:latin typeface="Arial" charset="0"/>
              </a:rPr>
              <a:t>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Advantages</a:t>
            </a:r>
            <a:endParaRPr lang="ar-SA" smtClean="0"/>
          </a:p>
        </p:txBody>
      </p:sp>
      <p:sp>
        <p:nvSpPr>
          <p:cNvPr id="8195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z="2400" b="1" dirty="0" smtClean="0"/>
              <a:t>It is good at explaining “what is going on” in particular social situation.</a:t>
            </a:r>
          </a:p>
          <a:p>
            <a:pPr algn="just" eaLnBrk="1" hangingPunct="1"/>
            <a:endParaRPr lang="en-US" sz="2400" b="1" dirty="0" smtClean="0"/>
          </a:p>
          <a:p>
            <a:pPr algn="just" eaLnBrk="1" hangingPunct="1"/>
            <a:r>
              <a:rPr lang="en-US" sz="2400" b="1" dirty="0" smtClean="0"/>
              <a:t>It heightens the researcher’s awareness of significant social process.</a:t>
            </a:r>
          </a:p>
          <a:p>
            <a:pPr algn="just" eaLnBrk="1" hangingPunct="1"/>
            <a:endParaRPr lang="en-US" sz="2400" b="1" dirty="0" smtClean="0"/>
          </a:p>
          <a:p>
            <a:pPr algn="just" eaLnBrk="1" hangingPunct="1"/>
            <a:r>
              <a:rPr lang="en-US" sz="2400" b="1" dirty="0" smtClean="0"/>
              <a:t>It is particularly useful for researchers working within their own organization.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b="1" dirty="0" smtClean="0"/>
              <a:t>Some participant observation affords the opportunity for the researcher to the experience ‘for real’ the emotions of those who are being researched.</a:t>
            </a:r>
          </a:p>
          <a:p>
            <a:endParaRPr lang="en-US" dirty="0" smtClean="0"/>
          </a:p>
          <a:p>
            <a:r>
              <a:rPr lang="en-US" sz="2400" b="1" dirty="0" smtClean="0"/>
              <a:t>Virtually all data collected are useful. </a:t>
            </a:r>
            <a:endParaRPr lang="ar-SA" sz="2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Disadvantages</a:t>
            </a:r>
            <a:endParaRPr lang="ar-SA" smtClean="0"/>
          </a:p>
        </p:txBody>
      </p:sp>
      <p:sp>
        <p:nvSpPr>
          <p:cNvPr id="9219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 smtClean="0"/>
              <a:t>It can be very time consuming.</a:t>
            </a:r>
          </a:p>
          <a:p>
            <a:pPr eaLnBrk="1" hangingPunct="1"/>
            <a:endParaRPr lang="en-US" sz="2400" b="1" dirty="0" smtClean="0"/>
          </a:p>
          <a:p>
            <a:pPr eaLnBrk="1" hangingPunct="1"/>
            <a:r>
              <a:rPr lang="en-US" sz="2400" b="1" dirty="0" smtClean="0"/>
              <a:t>It can pose difficult ethical dilemmas for the researchers.</a:t>
            </a:r>
          </a:p>
          <a:p>
            <a:pPr eaLnBrk="1" hangingPunct="1"/>
            <a:endParaRPr lang="en-US" sz="2400" b="1" dirty="0" smtClean="0"/>
          </a:p>
          <a:p>
            <a:pPr eaLnBrk="1" hangingPunct="1"/>
            <a:r>
              <a:rPr lang="en-US" sz="2400" b="1" dirty="0" smtClean="0"/>
              <a:t>They can be high levels of role conflict for the researcher.</a:t>
            </a:r>
          </a:p>
          <a:p>
            <a:pPr eaLnBrk="1" hangingPunct="1"/>
            <a:endParaRPr lang="en-US" sz="2400" b="1" dirty="0" smtClean="0"/>
          </a:p>
          <a:p>
            <a:pPr eaLnBrk="1" hangingPunct="1"/>
            <a:r>
              <a:rPr lang="en-US" sz="2400" b="1" dirty="0" smtClean="0"/>
              <a:t>The closeness of the researcher to the situation being observed can lead to significant observer bias .</a:t>
            </a:r>
          </a:p>
          <a:p>
            <a:pPr eaLnBrk="1" hangingPunct="1"/>
            <a:endParaRPr lang="ar-S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b="1" dirty="0" smtClean="0"/>
              <a:t>The participant observer role is a very demanding one, to which not all researchers will be suited.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Access to organizations may be difficult.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Data recording is often very difficult for the researcher.  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8613"/>
            <a:ext cx="7772400" cy="5334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Structured observation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990600"/>
            <a:ext cx="7772400" cy="5334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400" dirty="0" smtClean="0">
                <a:latin typeface="Arial" charset="0"/>
              </a:rPr>
              <a:t>Some point to ponder during structure observations are as follows;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2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2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Structured observation is systematic and aims to establish straightforward facts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Proliferation of the Internet potentially widens the scope of participant observation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Structured Observations: Advantages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b="1" dirty="0" smtClean="0"/>
              <a:t>It can be used by anyone after suitable training in the use of the measuring instrument. Therefore, you could delegate this extremely time-consuming task. 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In addition, structured observation may be carried out simultaneously in different locations. This would present the opportunity of comparison between locations.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It should yield highly reliable results by virtue of its </a:t>
            </a:r>
            <a:r>
              <a:rPr lang="en-US" sz="2400" b="1" dirty="0" err="1" smtClean="0"/>
              <a:t>replicability</a:t>
            </a:r>
            <a:r>
              <a:rPr lang="en-US" sz="2400" b="1" dirty="0" smtClean="0"/>
              <a:t>. </a:t>
            </a:r>
          </a:p>
          <a:p>
            <a:pPr algn="just"/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Structured Observations: Advantages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sz="3400" b="1" smtClean="0"/>
              <a:t>The </a:t>
            </a:r>
            <a:r>
              <a:rPr lang="en-US" sz="3400" b="1" dirty="0" smtClean="0"/>
              <a:t>easier the observation instrument to use and understand, the more reliable the results will be.</a:t>
            </a:r>
          </a:p>
          <a:p>
            <a:pPr algn="just"/>
            <a:endParaRPr lang="en-US" sz="3400" b="1" dirty="0" smtClean="0"/>
          </a:p>
          <a:p>
            <a:pPr algn="just"/>
            <a:r>
              <a:rPr lang="en-US" sz="3400" b="1" dirty="0" smtClean="0"/>
              <a:t>Structured observation is capable of more than simply observing the frequency of events. </a:t>
            </a:r>
          </a:p>
          <a:p>
            <a:pPr algn="just"/>
            <a:endParaRPr lang="en-US" sz="3400" b="1" dirty="0" smtClean="0"/>
          </a:p>
          <a:p>
            <a:pPr algn="just"/>
            <a:r>
              <a:rPr lang="en-US" sz="3400" b="1" dirty="0" smtClean="0"/>
              <a:t>It is also possible to record the relationship between events. </a:t>
            </a:r>
          </a:p>
          <a:p>
            <a:pPr algn="just"/>
            <a:endParaRPr lang="en-US" sz="3400" b="1" dirty="0" smtClean="0"/>
          </a:p>
          <a:p>
            <a:pPr algn="just"/>
            <a:r>
              <a:rPr lang="en-US" sz="3400" b="1" dirty="0" smtClean="0"/>
              <a:t>For example, is the visit to the retail chemist’s counter to present a prescription preceded by an examination of merchandise unrelated to the prescription transaction?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8654"/>
            <a:ext cx="8229600" cy="70609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Structured Observations: Advantages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The method allows the collection of data at the time they occur in their natural setting.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Therefore, there is no need to depend on ‘second-hand’ accounts of phenomena from respondents who put their own interpretation on events.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Structured observation secures information that most participants would ignore because to them it was too mundane or irrelevant.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Structured Observations: Disadvantages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The observer must be in the research setting when the phenomena under study are taking place.</a:t>
            </a:r>
          </a:p>
          <a:p>
            <a:pPr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 Research results are limited to overt action or surface indicators from which the observer must make inferences.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Data are slow and expensive to collect.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Structured observation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84188" y="1371600"/>
            <a:ext cx="7772400" cy="4724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b="1" dirty="0" smtClean="0">
                <a:latin typeface="Arial" charset="0"/>
              </a:rPr>
              <a:t>Data collection and analysis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31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Choosing an ‘off the shelf’ coding schedule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Designing your own coding schedule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Combining both types of schedule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Use of simple (manual) or complex (computer) methods of analysis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3513"/>
            <a:ext cx="7772400" cy="8382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Structured observation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93713" y="1371600"/>
            <a:ext cx="8153400" cy="4724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sz="2400" dirty="0" smtClean="0">
                <a:latin typeface="Arial" charset="0"/>
              </a:rPr>
              <a:t>There can be following threats to validity and reliability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Subject error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Time error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Observer effects and strategies to overcome this –</a:t>
            </a:r>
          </a:p>
          <a:p>
            <a:pPr marL="0" indent="0" eaLnBrk="1" hangingPunct="1">
              <a:buFontTx/>
              <a:buNone/>
            </a:pPr>
            <a:r>
              <a:rPr lang="en-GB" sz="2600" dirty="0" smtClean="0">
                <a:latin typeface="Arial" charset="0"/>
              </a:rPr>
              <a:t>habituation and minimal interaction.</a:t>
            </a:r>
            <a:endParaRPr lang="en-GB" sz="20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5600"/>
            <a:ext cx="77724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Summary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01650" y="1371600"/>
            <a:ext cx="7772400" cy="4724400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GB" sz="2400" dirty="0" smtClean="0">
                <a:latin typeface="Arial" charset="0"/>
              </a:rPr>
              <a:t>Participant observation is used in a wide range of social settings.</a:t>
            </a:r>
          </a:p>
          <a:p>
            <a:pPr algn="just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/>
            <a:r>
              <a:rPr lang="en-GB" sz="2400" dirty="0" smtClean="0">
                <a:latin typeface="Arial" charset="0"/>
              </a:rPr>
              <a:t>Participant observation means adopting a number of potential roles.</a:t>
            </a:r>
          </a:p>
          <a:p>
            <a:pPr algn="just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/>
            <a:r>
              <a:rPr lang="en-GB" sz="2400" dirty="0" smtClean="0">
                <a:latin typeface="Arial" charset="0"/>
              </a:rPr>
              <a:t>Roles are differentiated according to the degree of concealed identity and participation in events adopted by the researcher.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Summary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19200"/>
            <a:ext cx="7772400" cy="5234136"/>
          </a:xfrm>
        </p:spPr>
        <p:txBody>
          <a:bodyPr/>
          <a:lstStyle/>
          <a:p>
            <a:pPr algn="just" eaLnBrk="1" hangingPunct="1"/>
            <a:r>
              <a:rPr lang="en-GB" sz="2400" dirty="0" smtClean="0">
                <a:latin typeface="Arial" charset="0"/>
              </a:rPr>
              <a:t>The aim of participant observation is to develop theory and avoid mere story telling</a:t>
            </a:r>
          </a:p>
          <a:p>
            <a:pPr algn="just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/>
            <a:r>
              <a:rPr lang="en-GB" sz="2400" dirty="0" smtClean="0">
                <a:latin typeface="Arial" charset="0"/>
              </a:rPr>
              <a:t>Structured observation is concerned with the frequency of events.</a:t>
            </a:r>
          </a:p>
          <a:p>
            <a:pPr algn="just" eaLnBrk="1" hangingPunct="1"/>
            <a:endParaRPr lang="en-GB" sz="2400" dirty="0" smtClean="0">
              <a:latin typeface="Arial" charset="0"/>
            </a:endParaRPr>
          </a:p>
          <a:p>
            <a:pPr algn="just" eaLnBrk="1" hangingPunct="1"/>
            <a:r>
              <a:rPr lang="en-GB" sz="2400" dirty="0" smtClean="0">
                <a:latin typeface="Arial" charset="0"/>
              </a:rPr>
              <a:t>It is characterised by high levels of predetermined structure and quantitative analysis</a:t>
            </a:r>
          </a:p>
          <a:p>
            <a:pPr algn="just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/>
            <a:r>
              <a:rPr lang="en-GB" sz="2400" dirty="0" smtClean="0">
                <a:latin typeface="Arial" charset="0"/>
              </a:rPr>
              <a:t>The main threats to reliability and validity are subject error, time error and observer effects</a:t>
            </a:r>
            <a:endParaRPr lang="en-GB" sz="2600" dirty="0" smtClean="0">
              <a:latin typeface="Arial" charset="0"/>
            </a:endParaRPr>
          </a:p>
          <a:p>
            <a:pPr eaLnBrk="1" hangingPunct="1"/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</TotalTime>
  <Words>923</Words>
  <Application>Microsoft Office PowerPoint</Application>
  <PresentationFormat>On-screen Show (4:3)</PresentationFormat>
  <Paragraphs>172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 Collecting Primary Data</vt:lpstr>
      <vt:lpstr>Slide 2</vt:lpstr>
      <vt:lpstr>Recap of Secondary Data</vt:lpstr>
      <vt:lpstr>Recap of Secondary Data </vt:lpstr>
      <vt:lpstr>Observation: A data collection method</vt:lpstr>
      <vt:lpstr>Types of observation</vt:lpstr>
      <vt:lpstr>Participant observation</vt:lpstr>
      <vt:lpstr>Choice of participant observer role</vt:lpstr>
      <vt:lpstr>Data collection and analysis</vt:lpstr>
      <vt:lpstr>Advantages</vt:lpstr>
      <vt:lpstr>Advantages</vt:lpstr>
      <vt:lpstr>Disadvantages</vt:lpstr>
      <vt:lpstr>Disadvantages</vt:lpstr>
      <vt:lpstr>Structured observation </vt:lpstr>
      <vt:lpstr>Structured Observations: Advantages</vt:lpstr>
      <vt:lpstr>Structured Observations: Advantages</vt:lpstr>
      <vt:lpstr>Structured Observations: Advantages</vt:lpstr>
      <vt:lpstr>Structured Observations: Disadvantages</vt:lpstr>
      <vt:lpstr>Structured observation</vt:lpstr>
      <vt:lpstr>Structured observation</vt:lpstr>
      <vt:lpstr>Summary</vt:lpstr>
      <vt:lpstr>Summary</vt:lpstr>
    </vt:vector>
  </TitlesOfParts>
  <Company>Home 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 Collecting primary data through observation</dc:title>
  <dc:creator>Sheila Ryan</dc:creator>
  <cp:lastModifiedBy>NTS</cp:lastModifiedBy>
  <cp:revision>64</cp:revision>
  <dcterms:created xsi:type="dcterms:W3CDTF">2009-03-12T16:46:50Z</dcterms:created>
  <dcterms:modified xsi:type="dcterms:W3CDTF">2013-05-28T05:38:05Z</dcterms:modified>
</cp:coreProperties>
</file>