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  <p:sldId id="297" r:id="rId3"/>
    <p:sldId id="294" r:id="rId4"/>
    <p:sldId id="284" r:id="rId5"/>
    <p:sldId id="277" r:id="rId6"/>
    <p:sldId id="295" r:id="rId7"/>
    <p:sldId id="278" r:id="rId8"/>
    <p:sldId id="296" r:id="rId9"/>
    <p:sldId id="280" r:id="rId10"/>
    <p:sldId id="281" r:id="rId11"/>
    <p:sldId id="282" r:id="rId12"/>
    <p:sldId id="283" r:id="rId13"/>
    <p:sldId id="285" r:id="rId14"/>
    <p:sldId id="286" r:id="rId15"/>
    <p:sldId id="287" r:id="rId16"/>
    <p:sldId id="288" r:id="rId17"/>
    <p:sldId id="289" r:id="rId18"/>
    <p:sldId id="291" r:id="rId19"/>
    <p:sldId id="293" r:id="rId20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4834" autoAdjust="0"/>
    <p:restoredTop sz="94682" autoAdjust="0"/>
  </p:normalViewPr>
  <p:slideViewPr>
    <p:cSldViewPr>
      <p:cViewPr>
        <p:scale>
          <a:sx n="50" d="100"/>
          <a:sy n="50" d="100"/>
        </p:scale>
        <p:origin x="-912" y="43"/>
      </p:cViewPr>
      <p:guideLst>
        <p:guide orient="horz" pos="2160"/>
        <p:guide orient="horz" pos="482"/>
        <p:guide pos="2880"/>
        <p:guide pos="385"/>
        <p:guide pos="551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4E927-A0EF-4BE1-B378-23C2B0011974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8D0BA-A9F0-4A93-A54D-8BA69CEC24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4E927-A0EF-4BE1-B378-23C2B0011974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8D0BA-A9F0-4A93-A54D-8BA69CEC24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4E927-A0EF-4BE1-B378-23C2B0011974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8D0BA-A9F0-4A93-A54D-8BA69CEC24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4E927-A0EF-4BE1-B378-23C2B0011974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8D0BA-A9F0-4A93-A54D-8BA69CEC24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4E927-A0EF-4BE1-B378-23C2B0011974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8D0BA-A9F0-4A93-A54D-8BA69CEC24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4E927-A0EF-4BE1-B378-23C2B0011974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8D0BA-A9F0-4A93-A54D-8BA69CEC24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4E927-A0EF-4BE1-B378-23C2B0011974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8D0BA-A9F0-4A93-A54D-8BA69CEC24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4E927-A0EF-4BE1-B378-23C2B0011974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8D0BA-A9F0-4A93-A54D-8BA69CEC24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4E927-A0EF-4BE1-B378-23C2B0011974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8D0BA-A9F0-4A93-A54D-8BA69CEC24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4E927-A0EF-4BE1-B378-23C2B0011974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8D0BA-A9F0-4A93-A54D-8BA69CEC24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4E927-A0EF-4BE1-B378-23C2B0011974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8D0BA-A9F0-4A93-A54D-8BA69CEC24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84E927-A0EF-4BE1-B378-23C2B0011974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68D0BA-A9F0-4A93-A54D-8BA69CEC24C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Box 7"/>
          <p:cNvSpPr txBox="1">
            <a:spLocks noChangeArrowheads="1"/>
          </p:cNvSpPr>
          <p:nvPr userDrawn="1"/>
        </p:nvSpPr>
        <p:spPr bwMode="auto">
          <a:xfrm>
            <a:off x="0" y="0"/>
            <a:ext cx="806450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algn="ctr" eaLnBrk="0" hangingPunct="0">
              <a:defRPr/>
            </a:pPr>
            <a:r>
              <a:rPr lang="en-GB" sz="800">
                <a:solidFill>
                  <a:schemeClr val="bg1"/>
                </a:solidFill>
                <a:latin typeface="Arial" pitchFamily="34" charset="0"/>
              </a:rPr>
              <a:t>Slide 8.</a:t>
            </a:r>
            <a:fld id="{266E9B9F-E10E-4F4B-90AD-3BB598F4035F}" type="slidenum">
              <a:rPr lang="en-GB" sz="800">
                <a:solidFill>
                  <a:schemeClr val="bg1"/>
                </a:solidFill>
                <a:latin typeface="Arial" pitchFamily="34" charset="0"/>
              </a:rPr>
              <a:pPr algn="ctr" eaLnBrk="0" hangingPunct="0">
                <a:defRPr/>
              </a:pPr>
              <a:t>‹#›</a:t>
            </a:fld>
            <a:endParaRPr lang="en-GB" sz="800">
              <a:solidFill>
                <a:schemeClr val="bg1"/>
              </a:solidFill>
              <a:latin typeface="Times" pitchFamily="18" charset="0"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 userDrawn="1"/>
        </p:nvSpPr>
        <p:spPr bwMode="auto">
          <a:xfrm>
            <a:off x="225425" y="6524625"/>
            <a:ext cx="8642350" cy="18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eaLnBrk="0" hangingPunct="0">
              <a:defRPr/>
            </a:pPr>
            <a:r>
              <a:rPr lang="en-GB" sz="80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Saunders, Lewis and Thornhill, </a:t>
            </a:r>
            <a:r>
              <a:rPr lang="en-GB" sz="800" i="1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Research Methods for Business Students</a:t>
            </a:r>
            <a:r>
              <a:rPr lang="en-GB" sz="80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, 5</a:t>
            </a:r>
            <a:r>
              <a:rPr lang="en-GB" sz="800" baseline="3000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th</a:t>
            </a:r>
            <a:r>
              <a:rPr lang="en-GB" sz="80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 Edition, © Mark Saunders, Philip Lewis and Adrian Thornhill 2009</a:t>
            </a:r>
            <a:r>
              <a:rPr lang="en-US" sz="80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 </a:t>
            </a:r>
            <a:endParaRPr lang="en-GB" sz="800">
              <a:solidFill>
                <a:schemeClr val="bg1"/>
              </a:solidFill>
              <a:latin typeface="Arial" pitchFamily="34" charset="0"/>
              <a:cs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96752"/>
            <a:ext cx="77724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GB" sz="4800" b="1" dirty="0" smtClean="0">
                <a:latin typeface="Arial" charset="0"/>
              </a:rPr>
              <a:t>Using secondary data</a:t>
            </a:r>
            <a:endParaRPr lang="en-GB" sz="5400" b="1" dirty="0" smtClean="0">
              <a:latin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31840" y="3068960"/>
            <a:ext cx="338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Lecture 15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RECAP: ETHICAL ISSUES IN RESEARCH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Secondary data and primary data</a:t>
            </a:r>
            <a:endParaRPr lang="ar-SA" smtClean="0"/>
          </a:p>
        </p:txBody>
      </p:sp>
      <p:sp>
        <p:nvSpPr>
          <p:cNvPr id="3075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eaLnBrk="1" hangingPunct="1"/>
            <a:r>
              <a:rPr lang="en-US" sz="2400" b="1" dirty="0" smtClean="0"/>
              <a:t>Secondary data is data that have already been collected for some other purposes. Examples of secondary data are; data from Economic Survey of Pakistan, World Development Indicators etc. </a:t>
            </a:r>
          </a:p>
          <a:p>
            <a:pPr algn="just" eaLnBrk="1" hangingPunct="1"/>
            <a:endParaRPr lang="en-US" sz="2400" b="1" dirty="0"/>
          </a:p>
          <a:p>
            <a:pPr algn="just" eaLnBrk="1" hangingPunct="1"/>
            <a:r>
              <a:rPr lang="en-US" sz="2400" b="1" dirty="0" smtClean="0"/>
              <a:t>While primary data is data which can be collected specifically for the purpose of answering a research question(s) and to meet research objectives. </a:t>
            </a:r>
          </a:p>
          <a:p>
            <a:pPr algn="just" eaLnBrk="1" hangingPunct="1"/>
            <a:endParaRPr lang="en-US" sz="2400" b="1" dirty="0"/>
          </a:p>
          <a:p>
            <a:pPr algn="just" eaLnBrk="1" hangingPunct="1"/>
            <a:r>
              <a:rPr lang="en-US" sz="2400" b="1" dirty="0" smtClean="0"/>
              <a:t>Which we have discussed in our sampling technique lectures and it is the first hand information. </a:t>
            </a:r>
            <a:endParaRPr lang="ar-SA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288925"/>
            <a:ext cx="7772400" cy="609600"/>
          </a:xfrm>
          <a:noFill/>
        </p:spPr>
        <p:txBody>
          <a:bodyPr>
            <a:normAutofit/>
          </a:bodyPr>
          <a:lstStyle/>
          <a:p>
            <a:r>
              <a:rPr lang="en-GB" sz="3200" b="1" dirty="0" smtClean="0">
                <a:latin typeface="Arial" charset="0"/>
              </a:rPr>
              <a:t>Types of secondary data</a:t>
            </a:r>
            <a:endParaRPr lang="en-GB" sz="3200" dirty="0" smtClean="0">
              <a:latin typeface="Arial" charset="0"/>
            </a:endParaRPr>
          </a:p>
        </p:txBody>
      </p:sp>
      <p:sp>
        <p:nvSpPr>
          <p:cNvPr id="6147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981075"/>
            <a:ext cx="7772400" cy="5400675"/>
          </a:xfrm>
        </p:spPr>
        <p:txBody>
          <a:bodyPr/>
          <a:lstStyle/>
          <a:p>
            <a:pPr algn="ctr" eaLnBrk="1" hangingPunct="1"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3600" dirty="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36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r>
              <a:rPr lang="en-GB" sz="1800" dirty="0" smtClean="0">
                <a:latin typeface="Arial" charset="0"/>
              </a:rPr>
              <a:t>Source: Saunders </a:t>
            </a:r>
            <a:r>
              <a:rPr lang="en-GB" sz="1800" i="1" dirty="0" smtClean="0">
                <a:latin typeface="Arial" charset="0"/>
              </a:rPr>
              <a:t>et al</a:t>
            </a:r>
            <a:r>
              <a:rPr lang="en-GB" sz="1800" dirty="0" smtClean="0">
                <a:latin typeface="Arial" charset="0"/>
              </a:rPr>
              <a:t>. (2006)</a:t>
            </a:r>
          </a:p>
        </p:txBody>
      </p:sp>
      <p:pic>
        <p:nvPicPr>
          <p:cNvPr id="6148" name="Picture 1028" descr="M08NF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836712"/>
            <a:ext cx="8280919" cy="5688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0648"/>
            <a:ext cx="7772400" cy="520229"/>
          </a:xfrm>
        </p:spPr>
        <p:txBody>
          <a:bodyPr>
            <a:normAutofit fontScale="90000"/>
          </a:bodyPr>
          <a:lstStyle/>
          <a:p>
            <a:r>
              <a:rPr lang="en-GB" sz="3200" b="1" dirty="0" smtClean="0">
                <a:latin typeface="Arial" charset="0"/>
              </a:rPr>
              <a:t>Types of secondary data</a:t>
            </a:r>
            <a:endParaRPr lang="en-GB" sz="3200" dirty="0" smtClean="0">
              <a:latin typeface="Arial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95300" y="1371600"/>
            <a:ext cx="7772400" cy="41148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GB" sz="3000" b="1" dirty="0" smtClean="0">
                <a:latin typeface="+mj-lt"/>
              </a:rPr>
              <a:t>Documentary</a:t>
            </a:r>
            <a:r>
              <a:rPr lang="ar-SA" sz="3000" b="1" dirty="0" smtClean="0">
                <a:latin typeface="+mj-lt"/>
              </a:rPr>
              <a:t> </a:t>
            </a:r>
            <a:endParaRPr lang="en-US" sz="3000" b="1" dirty="0">
              <a:latin typeface="+mj-lt"/>
            </a:endParaRPr>
          </a:p>
          <a:p>
            <a:pPr eaLnBrk="1" hangingPunct="1">
              <a:buNone/>
            </a:pPr>
            <a:endParaRPr lang="en-US" sz="2400" dirty="0" smtClean="0">
              <a:latin typeface="Arial" charset="0"/>
            </a:endParaRPr>
          </a:p>
          <a:p>
            <a:pPr marL="0" indent="0" eaLnBrk="1" hangingPunct="1">
              <a:buNone/>
            </a:pPr>
            <a:r>
              <a:rPr lang="en-US" sz="2400" dirty="0" smtClean="0">
                <a:latin typeface="Arial" charset="0"/>
              </a:rPr>
              <a:t>often used in research projects that also use primary data collection methods. However, you can also use them on their own or with other sources of secondary data.</a:t>
            </a:r>
          </a:p>
          <a:p>
            <a:pPr marL="0" indent="0" eaLnBrk="1" hangingPunct="1">
              <a:buNone/>
            </a:pPr>
            <a:endParaRPr lang="en-GB" sz="2400" dirty="0" smtClean="0">
              <a:latin typeface="Arial" charset="0"/>
            </a:endParaRPr>
          </a:p>
          <a:p>
            <a:pPr eaLnBrk="1" hangingPunct="1"/>
            <a:r>
              <a:rPr lang="en-GB" sz="3000" b="1" dirty="0" smtClean="0">
                <a:latin typeface="Arial" charset="0"/>
              </a:rPr>
              <a:t>Surveys</a:t>
            </a:r>
          </a:p>
          <a:p>
            <a:pPr eaLnBrk="1" hangingPunct="1">
              <a:buNone/>
            </a:pPr>
            <a:r>
              <a:rPr lang="en-GB" sz="2400" dirty="0" smtClean="0">
                <a:latin typeface="Arial" charset="0"/>
              </a:rPr>
              <a:t> </a:t>
            </a:r>
          </a:p>
          <a:p>
            <a:pPr marL="0" indent="0" eaLnBrk="1" hangingPunct="1">
              <a:buNone/>
            </a:pPr>
            <a:r>
              <a:rPr lang="en-GB" sz="2400" dirty="0" smtClean="0">
                <a:latin typeface="Arial" charset="0"/>
              </a:rPr>
              <a:t>Refers to data collected using a survey strategy, usually by questionnaires, that have been already analysed for their original purpose.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>
              <a:buFont typeface="Arial" pitchFamily="34" charset="0"/>
              <a:buChar char="•"/>
            </a:pPr>
            <a:r>
              <a:rPr lang="en-GB" sz="3100" b="1" dirty="0" smtClean="0">
                <a:latin typeface="Arial" charset="0"/>
              </a:rPr>
              <a:t> Multiple – source secondary data</a:t>
            </a:r>
            <a:br>
              <a:rPr lang="en-GB" sz="3100" b="1" dirty="0" smtClean="0">
                <a:latin typeface="Arial" charset="0"/>
              </a:rPr>
            </a:br>
            <a:endParaRPr lang="ar-SA" b="1" dirty="0" smtClean="0"/>
          </a:p>
        </p:txBody>
      </p:sp>
      <p:sp>
        <p:nvSpPr>
          <p:cNvPr id="512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400" b="1" dirty="0" smtClean="0"/>
              <a:t>Multiple-source secondary data can be based entirely on documentary or on survey secondary or can be amalgam of the two. 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b="1" dirty="0" smtClean="0"/>
              <a:t>The key factors is that different data sets have been combined to form another data set prior to your accessing the data.   </a:t>
            </a:r>
            <a:endParaRPr lang="ar-SA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50825"/>
            <a:ext cx="7772400" cy="685800"/>
          </a:xfrm>
        </p:spPr>
        <p:txBody>
          <a:bodyPr>
            <a:normAutofit/>
          </a:bodyPr>
          <a:lstStyle/>
          <a:p>
            <a:r>
              <a:rPr lang="en-GB" sz="3200" b="1" dirty="0" smtClean="0">
                <a:latin typeface="Arial" charset="0"/>
              </a:rPr>
              <a:t>Multiple – source secondary data</a:t>
            </a:r>
            <a:endParaRPr lang="en-GB" sz="3200" dirty="0" smtClean="0">
              <a:latin typeface="Arial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500063" y="1371600"/>
            <a:ext cx="7772400" cy="4419600"/>
          </a:xfrm>
        </p:spPr>
        <p:txBody>
          <a:bodyPr>
            <a:normAutofit/>
          </a:bodyPr>
          <a:lstStyle/>
          <a:p>
            <a:pPr algn="just" eaLnBrk="1" hangingPunct="1"/>
            <a:r>
              <a:rPr lang="en-GB" sz="2400" b="1" dirty="0" smtClean="0">
                <a:latin typeface="Arial" charset="0"/>
              </a:rPr>
              <a:t>Times series for longitudinal studies: one method of compilation is to extract and combine selected comparable variables from a number of surveys or from the same survey that has been repeated a number of times to provide a time series of data to undertake a longitudinal study. </a:t>
            </a:r>
          </a:p>
          <a:p>
            <a:pPr algn="just" eaLnBrk="1" hangingPunct="1"/>
            <a:endParaRPr lang="en-GB" sz="2400" b="1" dirty="0" smtClean="0">
              <a:latin typeface="Arial" charset="0"/>
            </a:endParaRPr>
          </a:p>
          <a:p>
            <a:pPr algn="just" eaLnBrk="1" hangingPunct="1"/>
            <a:r>
              <a:rPr lang="en-GB" sz="2400" b="1" dirty="0" smtClean="0">
                <a:latin typeface="Arial" charset="0"/>
              </a:rPr>
              <a:t>Cohort studies: Data also can be compiled for the same population over time using a series of ‘snap shots’ to form cohort studies.</a:t>
            </a:r>
          </a:p>
          <a:p>
            <a:pPr eaLnBrk="1" hangingPunct="1">
              <a:buFontTx/>
              <a:buNone/>
            </a:pPr>
            <a:endParaRPr lang="en-GB" sz="2600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r>
              <a:rPr lang="en-GB" sz="3200" b="1" dirty="0" smtClean="0"/>
              <a:t>Multiple – source secondary data</a:t>
            </a:r>
            <a:endParaRPr lang="ar-SA" sz="3200" b="1" dirty="0" smtClean="0"/>
          </a:p>
        </p:txBody>
      </p:sp>
      <p:sp>
        <p:nvSpPr>
          <p:cNvPr id="8195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GB" sz="2400" b="1" dirty="0" smtClean="0"/>
              <a:t>Area-based data sets: Multi- source secondary data also can be combined , if they have the same geographical basis, to form area based data sets.</a:t>
            </a:r>
          </a:p>
          <a:p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50825"/>
            <a:ext cx="7772400" cy="685800"/>
          </a:xfrm>
        </p:spPr>
        <p:txBody>
          <a:bodyPr/>
          <a:lstStyle/>
          <a:p>
            <a:pPr eaLnBrk="1" hangingPunct="1"/>
            <a:r>
              <a:rPr lang="en-GB" sz="3200" smtClean="0">
                <a:latin typeface="Arial" charset="0"/>
              </a:rPr>
              <a:t>Locating secondary data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95300" y="1371600"/>
            <a:ext cx="8108950" cy="4114800"/>
          </a:xfrm>
        </p:spPr>
        <p:txBody>
          <a:bodyPr>
            <a:normAutofit/>
          </a:bodyPr>
          <a:lstStyle/>
          <a:p>
            <a:pPr marL="492125" indent="-492125" eaLnBrk="1" hangingPunct="1">
              <a:buFontTx/>
              <a:buNone/>
            </a:pPr>
            <a:r>
              <a:rPr lang="en-GB" sz="2800" b="1" dirty="0" smtClean="0">
                <a:latin typeface="Arial" charset="0"/>
              </a:rPr>
              <a:t>Finding the data is a two stage process; </a:t>
            </a:r>
          </a:p>
          <a:p>
            <a:pPr marL="492125" indent="-492125" algn="ctr" eaLnBrk="1" hangingPunct="1">
              <a:buFontTx/>
              <a:buNone/>
            </a:pPr>
            <a:endParaRPr lang="en-GB" sz="2800" b="1" dirty="0" smtClean="0">
              <a:latin typeface="Arial" charset="0"/>
            </a:endParaRPr>
          </a:p>
          <a:p>
            <a:pPr marL="492125" indent="-492125" eaLnBrk="1" hangingPunct="1">
              <a:buFontTx/>
              <a:buAutoNum type="arabicPeriod"/>
            </a:pPr>
            <a:r>
              <a:rPr lang="en-GB" sz="2800" dirty="0" smtClean="0">
                <a:latin typeface="Arial" charset="0"/>
              </a:rPr>
              <a:t>Establishing that the required secondary data is  available.</a:t>
            </a:r>
          </a:p>
          <a:p>
            <a:pPr marL="492125" indent="-492125" eaLnBrk="1" hangingPunct="1">
              <a:buFontTx/>
              <a:buAutoNum type="arabicPeriod"/>
            </a:pPr>
            <a:endParaRPr lang="en-GB" sz="2800" dirty="0" smtClean="0">
              <a:latin typeface="Arial" charset="0"/>
            </a:endParaRPr>
          </a:p>
          <a:p>
            <a:pPr marL="492125" indent="-492125" eaLnBrk="1" hangingPunct="1">
              <a:buFontTx/>
              <a:buAutoNum type="arabicPeriod"/>
            </a:pPr>
            <a:r>
              <a:rPr lang="en-GB" sz="2800" dirty="0" smtClean="0">
                <a:latin typeface="Arial" charset="0"/>
              </a:rPr>
              <a:t>Locating the precise data required. </a:t>
            </a:r>
          </a:p>
          <a:p>
            <a:pPr marL="492125" indent="-492125" eaLnBrk="1" hangingPunct="1">
              <a:buFontTx/>
              <a:buNone/>
            </a:pPr>
            <a:r>
              <a:rPr lang="en-GB" sz="2800" dirty="0" smtClean="0">
                <a:latin typeface="Arial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15913"/>
            <a:ext cx="7772400" cy="533400"/>
          </a:xfrm>
        </p:spPr>
        <p:txBody>
          <a:bodyPr>
            <a:noAutofit/>
          </a:bodyPr>
          <a:lstStyle/>
          <a:p>
            <a:r>
              <a:rPr lang="en-GB" sz="3200" b="1" dirty="0" smtClean="0"/>
              <a:t>Availability of secondary data: Sources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88950" y="1295400"/>
            <a:ext cx="8229600" cy="4343400"/>
          </a:xfrm>
        </p:spPr>
        <p:txBody>
          <a:bodyPr/>
          <a:lstStyle/>
          <a:p>
            <a:pPr eaLnBrk="1" hangingPunct="1"/>
            <a:r>
              <a:rPr lang="en-GB" sz="2600" dirty="0" smtClean="0">
                <a:latin typeface="Arial" charset="0"/>
              </a:rPr>
              <a:t>References in publications (books, journal articles)</a:t>
            </a:r>
          </a:p>
          <a:p>
            <a:pPr eaLnBrk="1" hangingPunct="1"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eaLnBrk="1" hangingPunct="1"/>
            <a:r>
              <a:rPr lang="en-GB" sz="2600" dirty="0" smtClean="0">
                <a:latin typeface="Arial" charset="0"/>
              </a:rPr>
              <a:t>Within organisations (unpublished sources)</a:t>
            </a:r>
          </a:p>
          <a:p>
            <a:pPr eaLnBrk="1" hangingPunct="1"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eaLnBrk="1" hangingPunct="1"/>
            <a:r>
              <a:rPr lang="en-GB" sz="2600" dirty="0" smtClean="0">
                <a:latin typeface="Arial" charset="0"/>
              </a:rPr>
              <a:t>Tertiary literature –</a:t>
            </a:r>
          </a:p>
          <a:p>
            <a:pPr eaLnBrk="1" hangingPunct="1">
              <a:buFontTx/>
              <a:buNone/>
            </a:pPr>
            <a:r>
              <a:rPr lang="en-GB" sz="2600" dirty="0" smtClean="0">
                <a:latin typeface="Arial" charset="0"/>
              </a:rPr>
              <a:t>	( indexes and catalogues in archives or online)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38944"/>
            <a:ext cx="7772400" cy="901824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sz="3200" dirty="0" smtClean="0">
                <a:latin typeface="Arial" charset="0"/>
              </a:rPr>
              <a:t> </a:t>
            </a:r>
            <a:r>
              <a:rPr lang="en-GB" sz="3600" b="1" dirty="0" smtClean="0">
                <a:latin typeface="Arial" charset="0"/>
              </a:rPr>
              <a:t>Availability of secondary data: Finding Secondary Data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90538" y="1618456"/>
            <a:ext cx="7772400" cy="4114800"/>
          </a:xfrm>
        </p:spPr>
        <p:txBody>
          <a:bodyPr/>
          <a:lstStyle/>
          <a:p>
            <a:pPr algn="ctr" eaLnBrk="1" hangingPunct="1"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eaLnBrk="1" hangingPunct="1"/>
            <a:r>
              <a:rPr lang="en-GB" sz="2600" dirty="0" smtClean="0">
                <a:latin typeface="Arial" charset="0"/>
              </a:rPr>
              <a:t>References in published guides</a:t>
            </a:r>
          </a:p>
          <a:p>
            <a:pPr eaLnBrk="1" hangingPunct="1"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eaLnBrk="1" hangingPunct="1"/>
            <a:r>
              <a:rPr lang="en-GB" sz="2600" dirty="0" smtClean="0">
                <a:latin typeface="Arial" charset="0"/>
              </a:rPr>
              <a:t>Data held by organisations</a:t>
            </a:r>
          </a:p>
          <a:p>
            <a:pPr eaLnBrk="1" hangingPunct="1"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eaLnBrk="1" hangingPunct="1"/>
            <a:r>
              <a:rPr lang="en-GB" sz="2600" dirty="0" smtClean="0">
                <a:latin typeface="Arial" charset="0"/>
              </a:rPr>
              <a:t>Data on the Internet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63538"/>
            <a:ext cx="7772400" cy="457200"/>
          </a:xfrm>
        </p:spPr>
        <p:txBody>
          <a:bodyPr>
            <a:noAutofit/>
          </a:bodyPr>
          <a:lstStyle/>
          <a:p>
            <a:r>
              <a:rPr lang="en-GB" sz="3200" b="1" dirty="0" smtClean="0"/>
              <a:t>Evaluating secondary data: Advantages 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506413" y="990600"/>
            <a:ext cx="77724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400" dirty="0" smtClean="0">
                <a:latin typeface="Arial" charset="0"/>
              </a:rPr>
              <a:t>Fewer resource requirements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400" dirty="0" smtClean="0">
                <a:latin typeface="Arial" charset="0"/>
              </a:rPr>
              <a:t>Unobtrusive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400" dirty="0" smtClean="0">
                <a:latin typeface="Arial" charset="0"/>
              </a:rPr>
              <a:t>Longitudinal studies may be feasible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400" dirty="0" smtClean="0">
                <a:latin typeface="Arial" charset="0"/>
              </a:rPr>
              <a:t>Provision of comparative and contextual data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400" dirty="0" smtClean="0">
                <a:latin typeface="Arial" charset="0"/>
              </a:rPr>
              <a:t>Unforeseen discoveries may occur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400" dirty="0" smtClean="0">
                <a:latin typeface="Arial" charset="0"/>
              </a:rPr>
              <a:t>Generally permanent and available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2575"/>
            <a:ext cx="7772400" cy="609600"/>
          </a:xfrm>
        </p:spPr>
        <p:txBody>
          <a:bodyPr>
            <a:normAutofit fontScale="90000"/>
          </a:bodyPr>
          <a:lstStyle/>
          <a:p>
            <a:r>
              <a:rPr lang="en-GB" sz="3600" b="1" dirty="0" smtClean="0"/>
              <a:t>Evaluating secondary data: Disadvantages</a:t>
            </a:r>
            <a:endParaRPr lang="en-GB" sz="3200" dirty="0" smtClean="0">
              <a:latin typeface="Arial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495300" y="1219200"/>
            <a:ext cx="7772400" cy="4226024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GB" sz="2400" b="1" dirty="0" smtClean="0">
                <a:latin typeface="Arial" charset="0"/>
              </a:rPr>
              <a:t>Purpose of data collection may not match the research needs </a:t>
            </a:r>
          </a:p>
          <a:p>
            <a:pPr eaLnBrk="1" hangingPunct="1">
              <a:lnSpc>
                <a:spcPct val="90000"/>
              </a:lnSpc>
            </a:pPr>
            <a:endParaRPr lang="en-GB" sz="2400" b="1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400" b="1" dirty="0" smtClean="0">
                <a:latin typeface="Arial" charset="0"/>
              </a:rPr>
              <a:t>Access may be difficult or costly</a:t>
            </a:r>
          </a:p>
          <a:p>
            <a:pPr eaLnBrk="1" hangingPunct="1">
              <a:lnSpc>
                <a:spcPct val="90000"/>
              </a:lnSpc>
            </a:pPr>
            <a:endParaRPr lang="en-GB" sz="2400" b="1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400" b="1" dirty="0" smtClean="0">
                <a:latin typeface="Arial" charset="0"/>
              </a:rPr>
              <a:t>Aggregations and definitions may be unsuitable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400" b="1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400" b="1" dirty="0" smtClean="0">
                <a:latin typeface="Arial" charset="0"/>
              </a:rPr>
              <a:t>No real control over data quality</a:t>
            </a:r>
          </a:p>
          <a:p>
            <a:pPr eaLnBrk="1" hangingPunct="1">
              <a:lnSpc>
                <a:spcPct val="90000"/>
              </a:lnSpc>
            </a:pPr>
            <a:endParaRPr lang="en-GB" sz="2400" b="1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400" b="1" dirty="0" smtClean="0">
                <a:latin typeface="Arial" charset="0"/>
              </a:rPr>
              <a:t>Initial purpose may affect data presentation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2575"/>
            <a:ext cx="7772400" cy="609600"/>
          </a:xfrm>
        </p:spPr>
        <p:txBody>
          <a:bodyPr/>
          <a:lstStyle/>
          <a:p>
            <a:pPr eaLnBrk="1" hangingPunct="1"/>
            <a:r>
              <a:rPr lang="en-GB" sz="3200" dirty="0" smtClean="0">
                <a:latin typeface="Arial" charset="0"/>
              </a:rPr>
              <a:t>Evaluating secondary data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501650" y="13716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2800" b="1" dirty="0" smtClean="0">
                <a:latin typeface="Arial" charset="0"/>
              </a:rPr>
              <a:t>Ensure that data sources are;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600" dirty="0" smtClean="0">
                <a:latin typeface="Arial" charset="0"/>
              </a:rPr>
              <a:t>Enable the research question(s) to be answered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600" dirty="0" smtClean="0">
                <a:latin typeface="Arial" charset="0"/>
              </a:rPr>
              <a:t>Enable research objectives to be met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600" dirty="0" smtClean="0">
                <a:latin typeface="Arial" charset="0"/>
              </a:rPr>
              <a:t>Have greater benefits than their associated costs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600" dirty="0" smtClean="0">
                <a:latin typeface="Arial" charset="0"/>
              </a:rPr>
              <a:t>Allow access for research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15913"/>
            <a:ext cx="7772400" cy="533400"/>
          </a:xfrm>
        </p:spPr>
        <p:txBody>
          <a:bodyPr>
            <a:noAutofit/>
          </a:bodyPr>
          <a:lstStyle/>
          <a:p>
            <a:pPr eaLnBrk="1" hangingPunct="1"/>
            <a:r>
              <a:rPr lang="en-GB" sz="3200" b="1" dirty="0" smtClean="0"/>
              <a:t>Evaluating secondary data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981075"/>
            <a:ext cx="7848600" cy="5876925"/>
          </a:xfrm>
        </p:spPr>
        <p:txBody>
          <a:bodyPr>
            <a:normAutofit/>
          </a:bodyPr>
          <a:lstStyle/>
          <a:p>
            <a:pPr algn="ctr" eaLnBrk="1" hangingPunct="1">
              <a:buFontTx/>
              <a:buNone/>
            </a:pPr>
            <a:r>
              <a:rPr lang="en-GB" sz="2000" b="1" dirty="0" smtClean="0">
                <a:latin typeface="+mj-lt"/>
              </a:rPr>
              <a:t>Evaluating potential secondary data sources</a:t>
            </a:r>
          </a:p>
          <a:p>
            <a:pPr algn="ctr" eaLnBrk="1" hangingPunct="1"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dirty="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dirty="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4400" dirty="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44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18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1800" dirty="0">
              <a:latin typeface="Arial" charset="0"/>
            </a:endParaRPr>
          </a:p>
          <a:p>
            <a:pPr algn="r" eaLnBrk="1" hangingPunct="1">
              <a:buFontTx/>
              <a:buNone/>
            </a:pPr>
            <a:r>
              <a:rPr lang="en-GB" sz="1800" dirty="0" smtClean="0">
                <a:latin typeface="Arial" charset="0"/>
              </a:rPr>
              <a:t>Source: Saunders </a:t>
            </a:r>
            <a:r>
              <a:rPr lang="en-GB" sz="1800" i="1" dirty="0" smtClean="0">
                <a:latin typeface="Arial" charset="0"/>
              </a:rPr>
              <a:t>et al</a:t>
            </a:r>
            <a:r>
              <a:rPr lang="en-GB" sz="1800" dirty="0" smtClean="0">
                <a:latin typeface="Arial" charset="0"/>
              </a:rPr>
              <a:t>. (2009)</a:t>
            </a:r>
          </a:p>
        </p:txBody>
      </p:sp>
      <p:pic>
        <p:nvPicPr>
          <p:cNvPr id="15364" name="Picture 4" descr="M08NF0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535113"/>
            <a:ext cx="7920880" cy="4846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63538"/>
            <a:ext cx="7772400" cy="457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sz="3200" dirty="0" smtClean="0">
                <a:latin typeface="Arial" charset="0"/>
              </a:rPr>
              <a:t>Suitability of secondary data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506413" y="1371600"/>
            <a:ext cx="7772400" cy="4572000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buFontTx/>
              <a:buNone/>
            </a:pPr>
            <a:r>
              <a:rPr lang="en-GB" sz="2400" b="1" dirty="0" smtClean="0"/>
              <a:t>Following are the important points to consider; </a:t>
            </a:r>
          </a:p>
          <a:p>
            <a:pPr eaLnBrk="1" hangingPunct="1"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algn="just" eaLnBrk="1" hangingPunct="1"/>
            <a:r>
              <a:rPr lang="en-GB" sz="2400" b="1" dirty="0" smtClean="0"/>
              <a:t>Precise suitability, including reliability and validity</a:t>
            </a:r>
          </a:p>
          <a:p>
            <a:pPr algn="just" eaLnBrk="1" hangingPunct="1"/>
            <a:endParaRPr lang="en-GB" sz="2400" b="1" dirty="0" smtClean="0"/>
          </a:p>
          <a:p>
            <a:pPr marL="0" lvl="1" indent="0" algn="just" eaLnBrk="1" hangingPunct="1">
              <a:buFontTx/>
              <a:buChar char="-"/>
            </a:pPr>
            <a:r>
              <a:rPr lang="en-GB" sz="2400" b="1" dirty="0" smtClean="0"/>
              <a:t>assessment of collection methods</a:t>
            </a:r>
          </a:p>
          <a:p>
            <a:pPr marL="0" lvl="1" indent="0" algn="just" eaLnBrk="1" hangingPunct="1">
              <a:buFontTx/>
              <a:buChar char="-"/>
            </a:pPr>
            <a:endParaRPr lang="en-GB" sz="2400" b="1" dirty="0" smtClean="0"/>
          </a:p>
          <a:p>
            <a:pPr marL="0" lvl="1" indent="0" algn="just" eaLnBrk="1" hangingPunct="1">
              <a:buNone/>
            </a:pPr>
            <a:r>
              <a:rPr lang="en-GB" sz="2400" b="1" dirty="0" smtClean="0"/>
              <a:t>- clear explanation of collection techniques</a:t>
            </a:r>
          </a:p>
          <a:p>
            <a:pPr algn="just" eaLnBrk="1" hangingPunct="1">
              <a:buFontTx/>
              <a:buNone/>
            </a:pPr>
            <a:endParaRPr lang="en-GB" sz="2400" b="1" dirty="0" smtClean="0"/>
          </a:p>
          <a:p>
            <a:pPr algn="just" eaLnBrk="1" hangingPunct="1"/>
            <a:r>
              <a:rPr lang="en-GB" sz="2400" b="1" dirty="0" smtClean="0"/>
              <a:t>Measurement validity</a:t>
            </a:r>
          </a:p>
          <a:p>
            <a:pPr algn="just" eaLnBrk="1" hangingPunct="1">
              <a:buFontTx/>
              <a:buNone/>
            </a:pPr>
            <a:endParaRPr lang="en-GB" sz="2400" b="1" dirty="0" smtClean="0"/>
          </a:p>
          <a:p>
            <a:pPr algn="just" eaLnBrk="1" hangingPunct="1"/>
            <a:r>
              <a:rPr lang="en-GB" sz="2400" b="1" dirty="0" smtClean="0"/>
              <a:t>Measurement bias and deliberate distortion</a:t>
            </a:r>
            <a:endParaRPr lang="en-GB" sz="2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44475"/>
            <a:ext cx="7772400" cy="685800"/>
          </a:xfrm>
        </p:spPr>
        <p:txBody>
          <a:bodyPr/>
          <a:lstStyle/>
          <a:p>
            <a:pPr eaLnBrk="1" hangingPunct="1"/>
            <a:r>
              <a:rPr lang="en-GB" sz="3200" dirty="0" smtClean="0">
                <a:latin typeface="Arial" charset="0"/>
              </a:rPr>
              <a:t>Suitability of secondary data 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506413" y="1295400"/>
            <a:ext cx="7772400" cy="4800600"/>
          </a:xfrm>
        </p:spPr>
        <p:txBody>
          <a:bodyPr/>
          <a:lstStyle/>
          <a:p>
            <a:pPr eaLnBrk="1" hangingPunct="1"/>
            <a:r>
              <a:rPr lang="en-GB" sz="2600" dirty="0" smtClean="0">
                <a:latin typeface="Arial" charset="0"/>
              </a:rPr>
              <a:t>Coverage and unmeasured variables </a:t>
            </a:r>
          </a:p>
          <a:p>
            <a:pPr eaLnBrk="1" hangingPunct="1"/>
            <a:endParaRPr lang="en-GB" sz="2600" dirty="0" smtClean="0">
              <a:latin typeface="Arial" charset="0"/>
            </a:endParaRPr>
          </a:p>
          <a:p>
            <a:pPr marL="0" indent="0" eaLnBrk="1" hangingPunct="1">
              <a:buFontTx/>
              <a:buChar char="-"/>
            </a:pPr>
            <a:r>
              <a:rPr lang="en-GB" sz="2600" dirty="0" smtClean="0">
                <a:latin typeface="Arial" charset="0"/>
              </a:rPr>
              <a:t>ensure exclusion of unwanted data</a:t>
            </a:r>
          </a:p>
          <a:p>
            <a:pPr marL="0" indent="0" eaLnBrk="1" hangingPunct="1">
              <a:buFontTx/>
              <a:buChar char="-"/>
            </a:pPr>
            <a:endParaRPr lang="en-GB" sz="2600" dirty="0" smtClean="0">
              <a:latin typeface="Arial" charset="0"/>
            </a:endParaRPr>
          </a:p>
          <a:p>
            <a:pPr marL="0" indent="0" eaLnBrk="1" hangingPunct="1">
              <a:buFontTx/>
              <a:buNone/>
            </a:pPr>
            <a:r>
              <a:rPr lang="en-GB" sz="2600" dirty="0" smtClean="0">
                <a:latin typeface="Arial" charset="0"/>
              </a:rPr>
              <a:t>- ensure sufficient data remain for analysis </a:t>
            </a:r>
          </a:p>
          <a:p>
            <a:pPr eaLnBrk="1" hangingPunct="1"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eaLnBrk="1" hangingPunct="1"/>
            <a:r>
              <a:rPr lang="en-GB" sz="2600" dirty="0" smtClean="0">
                <a:latin typeface="Arial" charset="0"/>
              </a:rPr>
              <a:t>Costs and benefits</a:t>
            </a:r>
          </a:p>
          <a:p>
            <a:pPr eaLnBrk="1" hangingPunct="1"/>
            <a:endParaRPr lang="en-GB" sz="2600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63538"/>
            <a:ext cx="7772400" cy="457200"/>
          </a:xfrm>
        </p:spPr>
        <p:txBody>
          <a:bodyPr>
            <a:noAutofit/>
          </a:bodyPr>
          <a:lstStyle/>
          <a:p>
            <a:pPr eaLnBrk="1" hangingPunct="1"/>
            <a:r>
              <a:rPr lang="en-GB" sz="3200" b="1" dirty="0" smtClean="0"/>
              <a:t>Summary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506413" y="1093788"/>
            <a:ext cx="8242300" cy="5484578"/>
          </a:xfrm>
          <a:noFill/>
        </p:spPr>
        <p:txBody>
          <a:bodyPr>
            <a:spAutoFit/>
          </a:bodyPr>
          <a:lstStyle/>
          <a:p>
            <a:pPr marL="293688" indent="-293688" algn="just" eaLnBrk="1" hangingPunct="1"/>
            <a:r>
              <a:rPr lang="en-GB" sz="2400" b="1" dirty="0" smtClean="0"/>
              <a:t>Secondary data consists of three main types -  documentary, survey and multiple sources</a:t>
            </a:r>
          </a:p>
          <a:p>
            <a:pPr marL="293688" indent="-293688" algn="just" eaLnBrk="1" hangingPunct="1">
              <a:buFontTx/>
              <a:buNone/>
            </a:pPr>
            <a:endParaRPr lang="en-GB" sz="2400" b="1" dirty="0" smtClean="0"/>
          </a:p>
          <a:p>
            <a:pPr marL="293688" indent="-293688" algn="just" eaLnBrk="1" hangingPunct="1"/>
            <a:r>
              <a:rPr lang="en-GB" sz="2400" b="1" dirty="0" smtClean="0"/>
              <a:t>The data can be used in a variety of ways</a:t>
            </a:r>
          </a:p>
          <a:p>
            <a:pPr marL="293688" indent="-293688" algn="just" eaLnBrk="1" hangingPunct="1">
              <a:buFontTx/>
              <a:buNone/>
            </a:pPr>
            <a:endParaRPr lang="en-GB" sz="2400" b="1" dirty="0" smtClean="0"/>
          </a:p>
          <a:p>
            <a:pPr marL="293688" indent="-293688" algn="just" eaLnBrk="1" hangingPunct="1"/>
            <a:r>
              <a:rPr lang="en-GB" sz="2400" b="1" dirty="0" smtClean="0"/>
              <a:t>Secondary data may be less current and collected for a purpose that does not match your research question(s)</a:t>
            </a:r>
          </a:p>
          <a:p>
            <a:pPr marL="293688" indent="-293688" algn="just" eaLnBrk="1" hangingPunct="1">
              <a:buFontTx/>
              <a:buNone/>
            </a:pPr>
            <a:endParaRPr lang="en-GB" sz="2400" b="1" dirty="0" smtClean="0"/>
          </a:p>
          <a:p>
            <a:pPr marL="293688" indent="-293688" algn="just" eaLnBrk="1" hangingPunct="1"/>
            <a:r>
              <a:rPr lang="en-GB" sz="2400" b="1" dirty="0" smtClean="0"/>
              <a:t>Secondary data needs to be located and its availability established</a:t>
            </a:r>
          </a:p>
          <a:p>
            <a:pPr marL="293688" indent="-293688" algn="just" eaLnBrk="1" hangingPunct="1">
              <a:buFontTx/>
              <a:buNone/>
            </a:pPr>
            <a:endParaRPr lang="en-GB" sz="2400" b="1" dirty="0" smtClean="0"/>
          </a:p>
          <a:p>
            <a:pPr marL="293688" indent="-293688" algn="just" eaLnBrk="1" hangingPunct="1"/>
            <a:r>
              <a:rPr lang="en-GB" sz="2400" b="1" dirty="0" smtClean="0"/>
              <a:t>Data sources should be assessed for suitability, measurement validity and coverage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7338"/>
            <a:ext cx="7772400" cy="609600"/>
          </a:xfrm>
        </p:spPr>
        <p:txBody>
          <a:bodyPr/>
          <a:lstStyle/>
          <a:p>
            <a:pPr eaLnBrk="1" hangingPunct="1"/>
            <a:r>
              <a:rPr lang="en-GB" sz="3200" b="1" dirty="0" smtClean="0"/>
              <a:t>Summary</a:t>
            </a:r>
            <a:endParaRPr lang="en-GB" sz="2800" b="1" dirty="0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506413" y="1120775"/>
            <a:ext cx="8231187" cy="5029200"/>
          </a:xfrm>
        </p:spPr>
        <p:txBody>
          <a:bodyPr/>
          <a:lstStyle/>
          <a:p>
            <a:pPr algn="just" eaLnBrk="1" hangingPunct="1"/>
            <a:r>
              <a:rPr lang="en-GB" sz="2400" b="1" dirty="0" smtClean="0"/>
              <a:t>Evaluation of secondary data should include reliability and any measurement bias</a:t>
            </a:r>
          </a:p>
          <a:p>
            <a:pPr algn="just" eaLnBrk="1" hangingPunct="1">
              <a:buFontTx/>
              <a:buNone/>
            </a:pPr>
            <a:endParaRPr lang="en-GB" sz="2400" b="1" dirty="0" smtClean="0"/>
          </a:p>
          <a:p>
            <a:pPr algn="just" eaLnBrk="1" hangingPunct="1"/>
            <a:r>
              <a:rPr lang="en-GB" sz="2400" b="1" dirty="0" smtClean="0"/>
              <a:t>Costs and benefits of using secondary data should be evaluated and compared with alternative sources</a:t>
            </a:r>
          </a:p>
          <a:p>
            <a:pPr algn="just" eaLnBrk="1" hangingPunct="1">
              <a:buFontTx/>
              <a:buNone/>
            </a:pPr>
            <a:endParaRPr lang="en-GB" sz="2400" b="1" dirty="0" smtClean="0"/>
          </a:p>
          <a:p>
            <a:pPr algn="just" eaLnBrk="1" hangingPunct="1"/>
            <a:r>
              <a:rPr lang="en-GB" sz="2400" b="1" dirty="0" smtClean="0"/>
              <a:t>Although secondary data may contain some bias, it can help to answer your research question</a:t>
            </a:r>
          </a:p>
          <a:p>
            <a:pPr algn="just" eaLnBrk="1" hangingPunct="1">
              <a:buFontTx/>
              <a:buNone/>
            </a:pPr>
            <a:endParaRPr lang="en-GB" sz="2400" b="1" dirty="0" smtClean="0"/>
          </a:p>
          <a:p>
            <a:pPr algn="just" eaLnBrk="1" hangingPunct="1"/>
            <a:r>
              <a:rPr lang="en-GB" sz="2400" b="1" dirty="0" smtClean="0"/>
              <a:t>Remember to check the research project assessment regulations regarding the use of secondary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503</TotalTime>
  <Words>701</Words>
  <Application>Microsoft Office PowerPoint</Application>
  <PresentationFormat>On-screen Show (4:3)</PresentationFormat>
  <Paragraphs>143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Using secondary data</vt:lpstr>
      <vt:lpstr>RECAP: ETHICAL ISSUES IN RESEARCH</vt:lpstr>
      <vt:lpstr>Secondary data and primary data</vt:lpstr>
      <vt:lpstr>Types of secondary data</vt:lpstr>
      <vt:lpstr>Types of secondary data</vt:lpstr>
      <vt:lpstr> Multiple – source secondary data </vt:lpstr>
      <vt:lpstr>Multiple – source secondary data</vt:lpstr>
      <vt:lpstr>Multiple – source secondary data</vt:lpstr>
      <vt:lpstr>Locating secondary data</vt:lpstr>
      <vt:lpstr>Availability of secondary data: Sources</vt:lpstr>
      <vt:lpstr> Availability of secondary data: Finding Secondary Data</vt:lpstr>
      <vt:lpstr>Evaluating secondary data: Advantages  </vt:lpstr>
      <vt:lpstr>Evaluating secondary data: Disadvantages</vt:lpstr>
      <vt:lpstr>Evaluating secondary data </vt:lpstr>
      <vt:lpstr>Evaluating secondary data</vt:lpstr>
      <vt:lpstr>Suitability of secondary data</vt:lpstr>
      <vt:lpstr>Suitability of secondary data </vt:lpstr>
      <vt:lpstr>Summary</vt:lpstr>
      <vt:lpstr>Summary</vt:lpstr>
    </vt:vector>
  </TitlesOfParts>
  <Company>Home PC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8 Using secondary data</dc:title>
  <dc:creator>Sheila Ryan</dc:creator>
  <cp:lastModifiedBy>NTS</cp:lastModifiedBy>
  <cp:revision>52</cp:revision>
  <dcterms:created xsi:type="dcterms:W3CDTF">2009-03-12T16:44:02Z</dcterms:created>
  <dcterms:modified xsi:type="dcterms:W3CDTF">2013-05-27T07:22:41Z</dcterms:modified>
</cp:coreProperties>
</file>