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4" r:id="rId13"/>
    <p:sldId id="268" r:id="rId14"/>
    <p:sldId id="269" r:id="rId15"/>
    <p:sldId id="270" r:id="rId16"/>
    <p:sldId id="271" r:id="rId17"/>
    <p:sldId id="272" r:id="rId18"/>
    <p:sldId id="273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61ECF-91AD-4237-9E5B-30F207CC1216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3735C-5A64-4736-A66D-645A70A25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Ethical Issues 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99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 smtClean="0"/>
              <a:t>Lecture 14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7338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Summary: Understanding Sampling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19200"/>
            <a:ext cx="8529637" cy="4267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/>
            <a:r>
              <a:rPr lang="en-GB" sz="2800" dirty="0" smtClean="0">
                <a:latin typeface="Arial" charset="0"/>
              </a:rPr>
              <a:t>Choice of sampling techniques depends upon the research question(s) and their objectives</a:t>
            </a:r>
          </a:p>
          <a:p>
            <a:pPr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/>
            <a:r>
              <a:rPr lang="en-GB" sz="2800" dirty="0" smtClean="0">
                <a:latin typeface="Arial" charset="0"/>
              </a:rPr>
              <a:t>Factors affecting sample size include:</a:t>
            </a:r>
          </a:p>
          <a:p>
            <a:pPr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	- confidence needed in the findings</a:t>
            </a:r>
          </a:p>
          <a:p>
            <a:pPr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	- accuracy required</a:t>
            </a:r>
          </a:p>
          <a:p>
            <a:pPr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	- likely categories for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r>
              <a:rPr lang="en-GB" sz="3200" b="1" dirty="0" smtClean="0">
                <a:latin typeface="Arial" charset="0"/>
              </a:rPr>
              <a:t>Summary: Understanding Sampling</a:t>
            </a:r>
            <a:endParaRPr lang="en-GB" sz="2800" dirty="0" smtClean="0">
              <a:latin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1371600"/>
            <a:ext cx="8469313" cy="4724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Probability sampling requires a sampling frame and can be more time consuming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When a sampling frame is not possible, non- probability sampling is used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Many research projects use a combination of sampling techniques</a:t>
            </a:r>
          </a:p>
          <a:p>
            <a:pPr eaLnBrk="1" hangingPunct="1"/>
            <a:endParaRPr lang="en-GB" sz="26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0038"/>
            <a:ext cx="7772400" cy="579437"/>
          </a:xfrm>
          <a:noFill/>
        </p:spPr>
        <p:txBody>
          <a:bodyPr>
            <a:spAutoFit/>
          </a:bodyPr>
          <a:lstStyle/>
          <a:p>
            <a:r>
              <a:rPr lang="en-GB" sz="3200" b="1" dirty="0" smtClean="0">
                <a:latin typeface="Arial" charset="0"/>
              </a:rPr>
              <a:t>Summary: Understanding Sampling</a:t>
            </a:r>
            <a:endParaRPr lang="en-GB" sz="2800" dirty="0" smtClean="0">
              <a:latin typeface="Arial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935288"/>
            <a:ext cx="7772400" cy="946150"/>
          </a:xfrm>
          <a:noFill/>
        </p:spPr>
        <p:txBody>
          <a:bodyPr>
            <a:spAutoFit/>
          </a:bodyPr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All choices depend on the ability to gain access to organisations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Arial" charset="0"/>
              </a:rPr>
              <a:t>Summary: Understanding Sampling</a:t>
            </a:r>
            <a:endParaRPr lang="en-US" sz="3200" dirty="0"/>
          </a:p>
        </p:txBody>
      </p:sp>
      <p:pic>
        <p:nvPicPr>
          <p:cNvPr id="4" name="Picture 4" descr="M07NF00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225" y="1143000"/>
            <a:ext cx="709955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Gaining access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04800" y="1143000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Your ability to obtain both primary and secondary data will depend on you gaining access to an appropriate source (or sources). </a:t>
            </a:r>
          </a:p>
          <a:p>
            <a:r>
              <a:rPr lang="en-GB" sz="2400" b="1" dirty="0" smtClean="0"/>
              <a:t> </a:t>
            </a:r>
          </a:p>
          <a:p>
            <a:r>
              <a:rPr lang="en-GB" sz="2400" b="1" dirty="0" smtClean="0"/>
              <a:t>Levels of access:</a:t>
            </a:r>
          </a:p>
          <a:p>
            <a:endParaRPr lang="en-GB" sz="2400" b="1" dirty="0" smtClean="0"/>
          </a:p>
          <a:p>
            <a:pPr lvl="0"/>
            <a:r>
              <a:rPr lang="en-GB" sz="2400" b="1" u="sng" dirty="0" smtClean="0"/>
              <a:t>Physical access</a:t>
            </a:r>
            <a:r>
              <a:rPr lang="en-GB" sz="2400" b="1" dirty="0" smtClean="0"/>
              <a:t>. Access can be difficult. There are gatekeepers or brokers who control research access and make the final decision. </a:t>
            </a:r>
          </a:p>
          <a:p>
            <a:pPr lvl="0"/>
            <a:endParaRPr lang="en-GB" sz="2400" b="1" dirty="0" smtClean="0"/>
          </a:p>
          <a:p>
            <a:pPr lvl="0"/>
            <a:r>
              <a:rPr lang="en-GB" sz="2400" b="1" dirty="0" smtClean="0"/>
              <a:t>Access may be denied because: </a:t>
            </a:r>
          </a:p>
          <a:p>
            <a:pPr lvl="0"/>
            <a:endParaRPr lang="en-GB" sz="2400" b="1" dirty="0" smtClean="0"/>
          </a:p>
          <a:p>
            <a:pPr marL="457200" lvl="0" indent="-457200">
              <a:buAutoNum type="alphaLcPeriod"/>
            </a:pPr>
            <a:r>
              <a:rPr lang="en-GB" sz="2400" b="1" dirty="0" smtClean="0"/>
              <a:t>lack of perceived value,</a:t>
            </a:r>
          </a:p>
          <a:p>
            <a:pPr marL="457200" lvl="0" indent="-457200">
              <a:buAutoNum type="alphaLcPeriod"/>
            </a:pPr>
            <a:endParaRPr lang="en-GB" sz="2400" b="1" dirty="0" smtClean="0"/>
          </a:p>
          <a:p>
            <a:pPr lvl="0"/>
            <a:r>
              <a:rPr lang="en-GB" sz="2400" b="1" dirty="0" smtClean="0"/>
              <a:t> b. potential sensitivity (confidentiality, competition, undesirable public attention).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Gaining access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GB" sz="2400" b="1" u="sng" dirty="0" smtClean="0"/>
              <a:t>Continuing access</a:t>
            </a:r>
            <a:r>
              <a:rPr lang="en-GB" sz="2400" b="1" dirty="0" smtClean="0"/>
              <a:t> </a:t>
            </a:r>
          </a:p>
          <a:p>
            <a:pPr lvl="0"/>
            <a:endParaRPr lang="en-GB" sz="2400" b="1" dirty="0" smtClean="0"/>
          </a:p>
          <a:p>
            <a:pPr marL="514350" lvl="0" indent="-514350">
              <a:buAutoNum type="arabicPeriod"/>
            </a:pPr>
            <a:r>
              <a:rPr lang="en-GB" sz="2400" b="1" dirty="0" smtClean="0"/>
              <a:t>First steps and then try to get further information. </a:t>
            </a:r>
          </a:p>
          <a:p>
            <a:pPr marL="514350" lvl="0" indent="-514350">
              <a:buAutoNum type="arabicPeriod"/>
            </a:pPr>
            <a:endParaRPr lang="en-GB" sz="2400" b="1" dirty="0" smtClean="0"/>
          </a:p>
          <a:p>
            <a:pPr lvl="0">
              <a:buNone/>
            </a:pPr>
            <a:r>
              <a:rPr lang="en-GB" sz="2400" b="1" dirty="0" smtClean="0"/>
              <a:t>2. Gatekeeper and those in direct control of the information are different. </a:t>
            </a:r>
          </a:p>
          <a:p>
            <a:pPr lvl="0">
              <a:buNone/>
            </a:pPr>
            <a:endParaRPr lang="en-GB" sz="2400" b="1" dirty="0" smtClean="0"/>
          </a:p>
          <a:p>
            <a:r>
              <a:rPr lang="en-GB" sz="2400" b="1" u="sng" dirty="0" smtClean="0"/>
              <a:t>Cognitive access</a:t>
            </a:r>
            <a:r>
              <a:rPr lang="en-GB" sz="2400" b="1" dirty="0" smtClean="0"/>
              <a:t> </a:t>
            </a:r>
          </a:p>
          <a:p>
            <a:pPr marL="0" indent="0">
              <a:buNone/>
            </a:pPr>
            <a:r>
              <a:rPr lang="en-GB" sz="2400" b="1" dirty="0" smtClean="0"/>
              <a:t>Are you allowed to have a proper sample, or set of secondary data, to answer you research question.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3600" b="1" dirty="0" smtClean="0"/>
              <a:t>Strategies to gain access</a:t>
            </a:r>
            <a:br>
              <a:rPr lang="en-GB" sz="3600" b="1" dirty="0" smtClean="0"/>
            </a:br>
            <a:endParaRPr lang="en-GB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sz="3100" b="1" dirty="0" smtClean="0"/>
              <a:t>Here we discuss a number of strategies that will help get physical and cognitive access: </a:t>
            </a:r>
          </a:p>
          <a:p>
            <a:pPr algn="just"/>
            <a:endParaRPr lang="en-GB" sz="3100" b="1" dirty="0" smtClean="0"/>
          </a:p>
          <a:p>
            <a:pPr algn="just"/>
            <a:r>
              <a:rPr lang="en-GB" sz="3100" b="1" dirty="0" smtClean="0"/>
              <a:t>you wish to get personal entry to an organization:</a:t>
            </a:r>
          </a:p>
          <a:p>
            <a:pPr algn="just"/>
            <a:endParaRPr lang="en-GB" sz="3100" b="1" dirty="0" smtClean="0"/>
          </a:p>
          <a:p>
            <a:pPr algn="just"/>
            <a:r>
              <a:rPr lang="en-GB" sz="3100" b="1" dirty="0" smtClean="0"/>
              <a:t>Become familiar with the organization before contacting it</a:t>
            </a:r>
          </a:p>
          <a:p>
            <a:pPr algn="just"/>
            <a:r>
              <a:rPr lang="en-GB" sz="3100" b="1" dirty="0" smtClean="0"/>
              <a:t>Allowing yourself sufficient time</a:t>
            </a:r>
          </a:p>
          <a:p>
            <a:pPr algn="just"/>
            <a:endParaRPr lang="en-GB" sz="3100" b="1" dirty="0" smtClean="0"/>
          </a:p>
          <a:p>
            <a:pPr algn="just"/>
            <a:r>
              <a:rPr lang="en-GB" sz="3100" b="1" dirty="0" smtClean="0"/>
              <a:t>Using existing and new contacts (sometimes: introductory letters) and establish your credibility</a:t>
            </a:r>
          </a:p>
          <a:p>
            <a:pPr algn="just"/>
            <a:endParaRPr lang="en-GB" sz="3100" b="1" dirty="0" smtClean="0"/>
          </a:p>
          <a:p>
            <a:pPr algn="just"/>
            <a:r>
              <a:rPr lang="en-GB" sz="3100" b="1" dirty="0" smtClean="0"/>
              <a:t>Providing a clear account of purpose and type of access required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17460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Strategies </a:t>
            </a:r>
            <a:r>
              <a:rPr lang="en-GB" sz="3200" b="1" dirty="0"/>
              <a:t>to gain </a:t>
            </a:r>
            <a:r>
              <a:rPr lang="en-GB" sz="3200" b="1" dirty="0" smtClean="0"/>
              <a:t>access</a:t>
            </a:r>
            <a:endParaRPr lang="en-GB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419600"/>
          </a:xfrm>
        </p:spPr>
        <p:txBody>
          <a:bodyPr>
            <a:normAutofit fontScale="77500" lnSpcReduction="20000"/>
          </a:bodyPr>
          <a:lstStyle/>
          <a:p>
            <a:r>
              <a:rPr lang="en-GB" sz="3100" b="1" dirty="0"/>
              <a:t>Overcoming organizational concerns (such as confidentiality or data anonymity</a:t>
            </a:r>
            <a:r>
              <a:rPr lang="en-GB" sz="3100" b="1" dirty="0" smtClean="0"/>
              <a:t>).</a:t>
            </a:r>
          </a:p>
          <a:p>
            <a:endParaRPr lang="en-GB" sz="3100" b="1" dirty="0"/>
          </a:p>
          <a:p>
            <a:r>
              <a:rPr lang="en-GB" sz="3100" b="1" dirty="0"/>
              <a:t>Highlighting possible benefits to the </a:t>
            </a:r>
            <a:r>
              <a:rPr lang="en-GB" sz="3100" b="1" dirty="0" smtClean="0"/>
              <a:t>organization.</a:t>
            </a:r>
          </a:p>
          <a:p>
            <a:endParaRPr lang="en-GB" sz="3100" b="1" dirty="0"/>
          </a:p>
          <a:p>
            <a:r>
              <a:rPr lang="en-GB" sz="3100" b="1" dirty="0"/>
              <a:t>Using suitable </a:t>
            </a:r>
            <a:r>
              <a:rPr lang="en-GB" sz="3100" b="1" dirty="0" smtClean="0"/>
              <a:t>language.</a:t>
            </a:r>
          </a:p>
          <a:p>
            <a:endParaRPr lang="en-GB" sz="3100" b="1" dirty="0"/>
          </a:p>
          <a:p>
            <a:r>
              <a:rPr lang="en-GB" sz="3100" b="1" dirty="0"/>
              <a:t>Facilitating </a:t>
            </a:r>
            <a:r>
              <a:rPr lang="en-GB" sz="3100" b="1" dirty="0" smtClean="0"/>
              <a:t>replies.</a:t>
            </a:r>
          </a:p>
          <a:p>
            <a:endParaRPr lang="en-GB" sz="3100" b="1" dirty="0"/>
          </a:p>
          <a:p>
            <a:r>
              <a:rPr lang="en-GB" sz="3100" b="1" dirty="0"/>
              <a:t>Developing access </a:t>
            </a:r>
            <a:r>
              <a:rPr lang="en-GB" sz="3100" b="1" dirty="0" smtClean="0"/>
              <a:t>incrementally.</a:t>
            </a:r>
          </a:p>
          <a:p>
            <a:endParaRPr lang="en-GB" sz="3100" b="1" dirty="0"/>
          </a:p>
          <a:p>
            <a:r>
              <a:rPr lang="en-GB" sz="3100" b="1" dirty="0"/>
              <a:t>Being open to serendipitous </a:t>
            </a:r>
            <a:r>
              <a:rPr lang="en-GB" sz="3100" b="1" dirty="0" smtClean="0"/>
              <a:t>events.</a:t>
            </a:r>
            <a:endParaRPr lang="en-GB" sz="3100" b="1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1734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/>
            </a:r>
            <a:br>
              <a:rPr lang="en-GB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</a:br>
            <a:r>
              <a:rPr lang="en-GB" sz="3600" b="1" dirty="0" smtClean="0">
                <a:latin typeface="Cambria"/>
                <a:ea typeface="SimSun"/>
                <a:cs typeface="Times New Roman"/>
              </a:rPr>
              <a:t>Why to  act ethically?</a:t>
            </a:r>
            <a:r>
              <a:rPr lang="en-GB" sz="31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/>
            </a:r>
            <a:br>
              <a:rPr lang="en-GB" sz="31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</a:br>
            <a:endParaRPr lang="en-GB" sz="31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GB" sz="2400" b="1" dirty="0" smtClean="0"/>
              <a:t>Cooper </a:t>
            </a:r>
            <a:r>
              <a:rPr lang="en-GB" sz="2400" b="1" dirty="0"/>
              <a:t>and </a:t>
            </a:r>
            <a:r>
              <a:rPr lang="en-GB" sz="2400" b="1" dirty="0" smtClean="0"/>
              <a:t>Schindler defined Ethics as, </a:t>
            </a:r>
          </a:p>
          <a:p>
            <a:pPr marL="0" indent="0" algn="just">
              <a:buNone/>
            </a:pPr>
            <a:r>
              <a:rPr lang="en-GB" sz="2400" b="1" dirty="0" smtClean="0"/>
              <a:t>“</a:t>
            </a:r>
            <a:r>
              <a:rPr lang="en-GB" sz="2400" b="1" dirty="0"/>
              <a:t>norms or standards of behaviour that guide moral choices about our behaviour and our relationship with others”. </a:t>
            </a:r>
            <a:endParaRPr lang="en-GB" sz="2400" b="1" dirty="0" smtClean="0"/>
          </a:p>
          <a:p>
            <a:pPr algn="just">
              <a:buFont typeface="Wingdings" pitchFamily="2" charset="2"/>
              <a:buChar char="Ø"/>
            </a:pPr>
            <a:endParaRPr lang="en-GB" sz="2400" b="1" dirty="0"/>
          </a:p>
          <a:p>
            <a:pPr algn="just">
              <a:buFont typeface="Wingdings" pitchFamily="2" charset="2"/>
              <a:buChar char="Ø"/>
            </a:pPr>
            <a:r>
              <a:rPr lang="en-GB" sz="2400" b="1" dirty="0"/>
              <a:t>Research ethics relates to questions about how we formulate and clarify our </a:t>
            </a:r>
            <a:r>
              <a:rPr lang="en-GB" sz="2400" b="1" dirty="0" smtClean="0"/>
              <a:t>research.</a:t>
            </a:r>
          </a:p>
          <a:p>
            <a:pPr algn="just">
              <a:buFont typeface="Wingdings" pitchFamily="2" charset="2"/>
              <a:buChar char="Ø"/>
            </a:pPr>
            <a:endParaRPr lang="en-GB" sz="24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GB" sz="2400" b="1" dirty="0" smtClean="0"/>
              <a:t>This </a:t>
            </a:r>
            <a:r>
              <a:rPr lang="en-GB" sz="2400" b="1" dirty="0"/>
              <a:t>means that the way you design your research is both methodologically sound and morally defensible to all </a:t>
            </a:r>
            <a:r>
              <a:rPr lang="en-GB" sz="2400" b="1" dirty="0" smtClean="0"/>
              <a:t>those involved</a:t>
            </a:r>
            <a:r>
              <a:rPr lang="en-GB" sz="2400" b="1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9128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nl-NL" sz="3200" b="1" dirty="0" smtClean="0"/>
              <a:t>Two views on Ethics</a:t>
            </a:r>
            <a:endParaRPr lang="en-GB" sz="32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/>
              <a:t>Inevitably, what is morally defensible behaviour as researchers will be affected by broader social norms of behaviour. </a:t>
            </a:r>
            <a:endParaRPr lang="en-GB" sz="2400" b="1" dirty="0" smtClean="0"/>
          </a:p>
          <a:p>
            <a:pPr algn="just"/>
            <a:endParaRPr lang="en-GB" sz="2400" b="1" dirty="0"/>
          </a:p>
          <a:p>
            <a:pPr algn="just"/>
            <a:r>
              <a:rPr lang="en-GB" sz="2400" b="1" dirty="0" smtClean="0"/>
              <a:t>Social </a:t>
            </a:r>
            <a:r>
              <a:rPr lang="en-GB" sz="2400" b="1" dirty="0"/>
              <a:t>norms: the behaviour that society (or a smaller group) expects from people. </a:t>
            </a:r>
            <a:endParaRPr lang="en-GB" sz="2400" b="1" dirty="0" smtClean="0"/>
          </a:p>
          <a:p>
            <a:pPr algn="just"/>
            <a:endParaRPr lang="en-GB" sz="2400" b="1" dirty="0"/>
          </a:p>
          <a:p>
            <a:pPr algn="just"/>
            <a:r>
              <a:rPr lang="en-GB" sz="2400" b="1" dirty="0" smtClean="0"/>
              <a:t>Nonetheless</a:t>
            </a:r>
            <a:r>
              <a:rPr lang="en-GB" sz="2400" b="1" dirty="0"/>
              <a:t>, there is a bandwidth of possible ethical positions</a:t>
            </a:r>
            <a:r>
              <a:rPr lang="en-GB" sz="2400" b="1" dirty="0" smtClean="0"/>
              <a:t>.</a:t>
            </a:r>
          </a:p>
          <a:p>
            <a:pPr algn="just"/>
            <a:endParaRPr lang="en-GB" sz="2400" b="1" dirty="0"/>
          </a:p>
          <a:p>
            <a:pPr algn="just"/>
            <a:endParaRPr lang="en-GB" sz="2400" b="1" dirty="0"/>
          </a:p>
        </p:txBody>
      </p:sp>
    </p:spTree>
    <p:extLst>
      <p:ext uri="{BB962C8B-B14F-4D97-AF65-F5344CB8AC3E}">
        <p14:creationId xmlns="" xmlns:p14="http://schemas.microsoft.com/office/powerpoint/2010/main" val="31279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Autofit/>
          </a:bodyPr>
          <a:lstStyle/>
          <a:p>
            <a:r>
              <a:rPr lang="nl-NL" sz="3200" b="1" dirty="0" smtClean="0"/>
              <a:t>Two views on Ethics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sz="5100" b="1" dirty="0" smtClean="0"/>
              <a:t>Deontological view: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sz="3800" b="1" dirty="0" smtClean="0"/>
              <a:t>the ends of the research never justifies unethical behaviour. </a:t>
            </a:r>
          </a:p>
          <a:p>
            <a:endParaRPr lang="en-GB" sz="3800" b="1" dirty="0"/>
          </a:p>
          <a:p>
            <a:r>
              <a:rPr lang="en-GB" sz="3800" b="1" dirty="0" smtClean="0"/>
              <a:t>It is close to Kant’s Categorical Imperative (Always act so as to treat humanity, whether in your own person or that of another, as an end in itself, never as a means only). </a:t>
            </a:r>
          </a:p>
          <a:p>
            <a:endParaRPr lang="en-GB" sz="3800" b="1" dirty="0"/>
          </a:p>
          <a:p>
            <a:r>
              <a:rPr lang="en-GB" sz="3800" b="1" dirty="0" smtClean="0"/>
              <a:t>Do to others as you would have them do to you. </a:t>
            </a:r>
          </a:p>
          <a:p>
            <a:endParaRPr lang="en-GB" dirty="0" smtClean="0"/>
          </a:p>
          <a:p>
            <a:pPr>
              <a:buNone/>
            </a:pPr>
            <a:r>
              <a:rPr lang="en-GB" sz="5100" b="1" dirty="0" smtClean="0"/>
              <a:t>Teleological view: </a:t>
            </a:r>
          </a:p>
          <a:p>
            <a:endParaRPr lang="en-GB" dirty="0"/>
          </a:p>
          <a:p>
            <a:r>
              <a:rPr lang="en-GB" sz="3800" b="1" dirty="0" smtClean="0"/>
              <a:t>the ends serves by your research justify the means (weighing benefits against costs, but for whom?). </a:t>
            </a:r>
          </a:p>
          <a:p>
            <a:endParaRPr lang="en-GB" sz="3800" b="1" dirty="0"/>
          </a:p>
          <a:p>
            <a:r>
              <a:rPr lang="en-GB" sz="3800" b="1" dirty="0" smtClean="0"/>
              <a:t>However, if it is a matter of life and death, maybe the means become more acceptable than otherwise. </a:t>
            </a:r>
            <a:endParaRPr lang="en-US" sz="3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Autofit/>
          </a:bodyPr>
          <a:lstStyle/>
          <a:p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b="1" dirty="0" smtClean="0"/>
              <a:t>Ethical </a:t>
            </a:r>
            <a:r>
              <a:rPr lang="en-GB" sz="2800" b="1" dirty="0"/>
              <a:t>issues </a:t>
            </a:r>
            <a:r>
              <a:rPr lang="en-GB" sz="2800" b="1" dirty="0" smtClean="0"/>
              <a:t>across </a:t>
            </a:r>
            <a:r>
              <a:rPr lang="en-GB" sz="2800" b="1" dirty="0"/>
              <a:t>the </a:t>
            </a:r>
            <a:r>
              <a:rPr lang="en-GB" sz="2800" b="1" dirty="0" smtClean="0"/>
              <a:t>stages of </a:t>
            </a:r>
            <a:r>
              <a:rPr lang="en-GB" sz="2800" b="1" dirty="0"/>
              <a:t>research </a:t>
            </a:r>
            <a:r>
              <a:rPr lang="en-GB" sz="2800" b="1" dirty="0" smtClean="0"/>
              <a:t>project</a:t>
            </a:r>
            <a:r>
              <a:rPr lang="en-GB" sz="2800" b="1" dirty="0"/>
              <a:t/>
            </a:r>
            <a:br>
              <a:rPr lang="en-GB" sz="2800" b="1" dirty="0"/>
            </a:br>
            <a:endParaRPr lang="en-GB" sz="28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6049963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GB" sz="2400" b="1" dirty="0" smtClean="0"/>
              <a:t>Privacy </a:t>
            </a:r>
            <a:r>
              <a:rPr lang="en-GB" sz="2400" b="1" dirty="0"/>
              <a:t>of possible and actual </a:t>
            </a:r>
            <a:r>
              <a:rPr lang="en-GB" sz="2400" b="1" dirty="0" smtClean="0"/>
              <a:t>participants</a:t>
            </a:r>
          </a:p>
          <a:p>
            <a:pPr lvl="0" algn="just"/>
            <a:endParaRPr lang="en-GB" sz="2400" b="1" dirty="0"/>
          </a:p>
          <a:p>
            <a:pPr lvl="0" algn="just"/>
            <a:r>
              <a:rPr lang="en-GB" sz="2400" b="1" dirty="0"/>
              <a:t>Voluntary nature of participation and the right to </a:t>
            </a:r>
            <a:r>
              <a:rPr lang="en-GB" sz="2400" b="1" dirty="0" smtClean="0"/>
              <a:t>withdraw</a:t>
            </a:r>
          </a:p>
          <a:p>
            <a:pPr lvl="0" algn="just"/>
            <a:r>
              <a:rPr lang="en-GB" sz="2400" b="1" dirty="0" smtClean="0"/>
              <a:t> </a:t>
            </a:r>
            <a:endParaRPr lang="en-GB" sz="2400" b="1" dirty="0"/>
          </a:p>
          <a:p>
            <a:pPr lvl="0" algn="just"/>
            <a:r>
              <a:rPr lang="en-GB" sz="2400" b="1" dirty="0" smtClean="0"/>
              <a:t>Consent </a:t>
            </a:r>
            <a:r>
              <a:rPr lang="en-GB" sz="2400" b="1" dirty="0"/>
              <a:t>and possible deception of </a:t>
            </a:r>
            <a:r>
              <a:rPr lang="en-GB" sz="2400" b="1" dirty="0" smtClean="0"/>
              <a:t>participants</a:t>
            </a:r>
          </a:p>
          <a:p>
            <a:pPr lvl="0" algn="just"/>
            <a:endParaRPr lang="en-GB" sz="2400" b="1" dirty="0"/>
          </a:p>
          <a:p>
            <a:pPr lvl="0" algn="just"/>
            <a:r>
              <a:rPr lang="en-GB" sz="2400" b="1" dirty="0"/>
              <a:t>Confidentiality of data provided by individuals or identifiable participants and their </a:t>
            </a:r>
            <a:r>
              <a:rPr lang="en-GB" sz="2400" b="1" dirty="0" smtClean="0"/>
              <a:t>anonymity</a:t>
            </a:r>
          </a:p>
          <a:p>
            <a:pPr lvl="0" algn="just"/>
            <a:endParaRPr lang="en-GB" sz="2400" b="1" dirty="0"/>
          </a:p>
          <a:p>
            <a:pPr lvl="0" algn="just"/>
            <a:r>
              <a:rPr lang="en-GB" sz="2400" b="1" dirty="0"/>
              <a:t>Reactions of participants to the way in which you seek to collect data, </a:t>
            </a:r>
            <a:r>
              <a:rPr lang="en-GB" sz="2400" b="1" dirty="0" smtClean="0"/>
              <a:t>analyse and report your data including </a:t>
            </a:r>
            <a:r>
              <a:rPr lang="en-GB" sz="2400" b="1" dirty="0"/>
              <a:t>embarrassment, stress, discomfort, pain and harm. </a:t>
            </a:r>
            <a:endParaRPr lang="en-GB" sz="2400" b="1" dirty="0" smtClean="0"/>
          </a:p>
          <a:p>
            <a:pPr lvl="0" algn="just"/>
            <a:endParaRPr lang="en-GB" sz="2400" b="1" dirty="0"/>
          </a:p>
          <a:p>
            <a:pPr lvl="0" algn="just"/>
            <a:r>
              <a:rPr lang="en-GB" sz="2400" b="1" dirty="0" smtClean="0"/>
              <a:t>Behaviour </a:t>
            </a:r>
            <a:r>
              <a:rPr lang="en-GB" sz="2400" b="1" dirty="0"/>
              <a:t>and objectivity of you as researcher</a:t>
            </a:r>
            <a:r>
              <a:rPr lang="en-GB" sz="2400" b="1" dirty="0" smtClean="0"/>
              <a:t>.</a:t>
            </a:r>
          </a:p>
          <a:p>
            <a:pPr lvl="0" algn="just"/>
            <a:endParaRPr lang="en-GB" sz="2400" b="1" dirty="0" smtClean="0"/>
          </a:p>
          <a:p>
            <a:pPr algn="just"/>
            <a:r>
              <a:rPr lang="en-GB" sz="2400" b="1" dirty="0" smtClean="0"/>
              <a:t>The </a:t>
            </a:r>
            <a:r>
              <a:rPr lang="en-GB" sz="2400" b="1" dirty="0"/>
              <a:t>Internet brings with it new ethical challenges (Netiquette).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11700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3100" b="1" dirty="0" smtClean="0"/>
              <a:t>Ethical issues across the stages of research project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GB" sz="4400" b="1" dirty="0"/>
              <a:t>For each stage of research (formulating </a:t>
            </a:r>
            <a:r>
              <a:rPr lang="en-GB" sz="4400" b="1" dirty="0" smtClean="0"/>
              <a:t>research </a:t>
            </a:r>
            <a:r>
              <a:rPr lang="en-GB" sz="4400" b="1" dirty="0"/>
              <a:t>topic, research </a:t>
            </a:r>
            <a:r>
              <a:rPr lang="en-GB" sz="4400" b="1" dirty="0" smtClean="0"/>
              <a:t>design, access to, collecting, </a:t>
            </a:r>
            <a:r>
              <a:rPr lang="en-GB" sz="4400" b="1" dirty="0"/>
              <a:t>processing and storing data, and analysing and storing data), there are ethical issues which come down </a:t>
            </a:r>
            <a:r>
              <a:rPr lang="en-GB" sz="4400" b="1" dirty="0" smtClean="0"/>
              <a:t>to:</a:t>
            </a:r>
          </a:p>
          <a:p>
            <a:pPr algn="just"/>
            <a:endParaRPr lang="en-GB" sz="4400" b="1" dirty="0"/>
          </a:p>
          <a:p>
            <a:pPr lvl="0" algn="just"/>
            <a:r>
              <a:rPr lang="en-GB" sz="4400" b="1" dirty="0"/>
              <a:t>Researcher’s right to absence of coercion (by sponsors, gatekeepers, participants</a:t>
            </a:r>
            <a:r>
              <a:rPr lang="en-GB" sz="4400" b="1" dirty="0" smtClean="0"/>
              <a:t>)</a:t>
            </a:r>
          </a:p>
          <a:p>
            <a:pPr lvl="0" algn="just"/>
            <a:endParaRPr lang="en-GB" sz="4400" b="1" dirty="0"/>
          </a:p>
          <a:p>
            <a:pPr lvl="0" algn="just"/>
            <a:r>
              <a:rPr lang="en-GB" sz="4400" b="1" dirty="0"/>
              <a:t>Participant’s </a:t>
            </a:r>
            <a:r>
              <a:rPr lang="en-GB" sz="4400" b="1" dirty="0" smtClean="0"/>
              <a:t> </a:t>
            </a:r>
            <a:r>
              <a:rPr lang="en-GB" sz="4400" b="1" dirty="0"/>
              <a:t>right to privacy, </a:t>
            </a:r>
            <a:endParaRPr lang="en-GB" sz="4400" b="1" dirty="0" smtClean="0"/>
          </a:p>
          <a:p>
            <a:pPr lvl="0" algn="just"/>
            <a:endParaRPr lang="en-GB" sz="4400" b="1" dirty="0" smtClean="0"/>
          </a:p>
          <a:p>
            <a:pPr lvl="0" algn="just"/>
            <a:r>
              <a:rPr lang="en-GB" sz="4400" b="1" dirty="0" smtClean="0"/>
              <a:t>confidentiality/anonymity </a:t>
            </a:r>
            <a:r>
              <a:rPr lang="en-GB" sz="4400" b="1" dirty="0"/>
              <a:t>and being </a:t>
            </a:r>
            <a:r>
              <a:rPr lang="en-GB" sz="4400" b="1" dirty="0" smtClean="0"/>
              <a:t>informed</a:t>
            </a:r>
          </a:p>
          <a:p>
            <a:pPr lvl="0" algn="just"/>
            <a:endParaRPr lang="en-GB" sz="4400" b="1" dirty="0"/>
          </a:p>
          <a:p>
            <a:pPr lvl="0" algn="just"/>
            <a:r>
              <a:rPr lang="en-GB" sz="4400" b="1" dirty="0" smtClean="0"/>
              <a:t>Sponsor’s/participant’s </a:t>
            </a:r>
            <a:r>
              <a:rPr lang="en-GB" sz="4400" b="1" dirty="0"/>
              <a:t>right to quality research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9774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/>
              <a:t>Consent</a:t>
            </a:r>
            <a:endParaRPr lang="en-GB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/>
              <a:t>Gaining consent from a participant is crucial. </a:t>
            </a:r>
            <a:endParaRPr lang="en-GB" sz="2400" b="1" dirty="0" smtClean="0"/>
          </a:p>
          <a:p>
            <a:pPr algn="just"/>
            <a:endParaRPr lang="en-GB" sz="2400" b="1" dirty="0"/>
          </a:p>
          <a:p>
            <a:pPr algn="just"/>
            <a:r>
              <a:rPr lang="en-GB" sz="2400" b="1" dirty="0" smtClean="0"/>
              <a:t>One can distinguishes </a:t>
            </a:r>
            <a:r>
              <a:rPr lang="en-GB" sz="2400" b="1" dirty="0"/>
              <a:t>between lack of consent (which may lead to feeling of deception), implied consent (such as returning a filled-out questionnaire) and informed </a:t>
            </a:r>
            <a:r>
              <a:rPr lang="en-GB" sz="2400" b="1" dirty="0" smtClean="0"/>
              <a:t>consent.</a:t>
            </a:r>
          </a:p>
          <a:p>
            <a:pPr algn="just"/>
            <a:endParaRPr lang="en-GB" sz="2400" b="1" dirty="0" smtClean="0"/>
          </a:p>
          <a:p>
            <a:pPr algn="just"/>
            <a:r>
              <a:rPr lang="en-GB" sz="2400" b="1" dirty="0" smtClean="0"/>
              <a:t>In </a:t>
            </a:r>
            <a:r>
              <a:rPr lang="en-GB" sz="2400" b="1" dirty="0"/>
              <a:t>the case of oral interviews, </a:t>
            </a:r>
            <a:r>
              <a:rPr lang="en-GB" sz="2400" b="1" dirty="0" smtClean="0"/>
              <a:t>it may be </a:t>
            </a:r>
            <a:r>
              <a:rPr lang="en-GB" sz="2400" b="1" dirty="0"/>
              <a:t>appropriate or required to let the interviewee check the transcript of the interview before using it </a:t>
            </a:r>
            <a:r>
              <a:rPr lang="en-GB" sz="2400" b="1" dirty="0" smtClean="0"/>
              <a:t>further.</a:t>
            </a:r>
          </a:p>
          <a:p>
            <a:pPr algn="just"/>
            <a:endParaRPr lang="en-GB" sz="2400" b="1" dirty="0" smtClean="0"/>
          </a:p>
          <a:p>
            <a:pPr algn="just"/>
            <a:r>
              <a:rPr lang="en-GB" sz="2400" b="1" dirty="0" smtClean="0"/>
              <a:t>Issue</a:t>
            </a:r>
            <a:r>
              <a:rPr lang="en-GB" sz="2400" b="1" dirty="0"/>
              <a:t>: this may cause the interviewee to come back to earlier statements, esp. if the summarised interviews are </a:t>
            </a:r>
            <a:r>
              <a:rPr lang="en-GB" sz="2400" b="1" dirty="0" smtClean="0"/>
              <a:t>published.</a:t>
            </a:r>
            <a:endParaRPr lang="en-GB" sz="2400" b="1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71155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3600" b="1" dirty="0"/>
              <a:t>Ethical issues during data collection</a:t>
            </a: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400" b="1" dirty="0" smtClean="0"/>
              <a:t>Maintaining </a:t>
            </a:r>
            <a:r>
              <a:rPr lang="en-GB" sz="2400" b="1" dirty="0"/>
              <a:t>your objectivity can also be seen as an ethical </a:t>
            </a:r>
            <a:r>
              <a:rPr lang="en-GB" sz="2400" b="1" dirty="0" smtClean="0"/>
              <a:t>principle. 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 smtClean="0"/>
              <a:t>This </a:t>
            </a:r>
            <a:r>
              <a:rPr lang="en-GB" sz="2400" b="1" dirty="0"/>
              <a:t>means making sure that you collect your data accurately and fully (avoiding subjective selectivity). </a:t>
            </a:r>
            <a:endParaRPr lang="en-GB" sz="2400" b="1" dirty="0" smtClean="0"/>
          </a:p>
          <a:p>
            <a:pPr algn="just"/>
            <a:endParaRPr lang="en-GB" sz="2400" b="1" dirty="0" smtClean="0"/>
          </a:p>
          <a:p>
            <a:pPr algn="just"/>
            <a:r>
              <a:rPr lang="en-GB" sz="2400" b="1" dirty="0"/>
              <a:t>T</a:t>
            </a:r>
            <a:r>
              <a:rPr lang="en-GB" sz="2400" b="1" dirty="0" smtClean="0"/>
              <a:t>his </a:t>
            </a:r>
            <a:r>
              <a:rPr lang="en-GB" sz="2400" b="1" dirty="0"/>
              <a:t>also refers to the validity (accurate measurement and correct findings) and reliability (methods or techniques </a:t>
            </a:r>
            <a:r>
              <a:rPr lang="en-GB" sz="2400" b="1" dirty="0" smtClean="0"/>
              <a:t>lead </a:t>
            </a:r>
            <a:r>
              <a:rPr lang="en-GB" sz="2400" b="1" dirty="0"/>
              <a:t>to consistent findings irrespective of </a:t>
            </a:r>
            <a:r>
              <a:rPr lang="en-GB" sz="2400" b="1" dirty="0" smtClean="0"/>
              <a:t>the researcher) of </a:t>
            </a:r>
            <a:r>
              <a:rPr lang="en-GB" sz="2400" b="1" dirty="0"/>
              <a:t>your work.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919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3200" b="1" dirty="0" smtClean="0"/>
              <a:t>Ethical </a:t>
            </a:r>
            <a:r>
              <a:rPr lang="en-GB" sz="3200" b="1" dirty="0"/>
              <a:t>issues </a:t>
            </a:r>
            <a:r>
              <a:rPr lang="en-GB" sz="3200" b="1" dirty="0" smtClean="0"/>
              <a:t>with data processing and </a:t>
            </a:r>
            <a:r>
              <a:rPr lang="en-GB" sz="3200" b="1" dirty="0"/>
              <a:t>storage</a:t>
            </a:r>
            <a:br>
              <a:rPr lang="en-GB" sz="3200" b="1" dirty="0"/>
            </a:br>
            <a:endParaRPr lang="en-GB" sz="28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>
            <a:normAutofit/>
          </a:bodyPr>
          <a:lstStyle/>
          <a:p>
            <a:pPr algn="just"/>
            <a:r>
              <a:rPr lang="en-GB" sz="2400" b="1" dirty="0"/>
              <a:t>Researchers should be familiar with data protection legislature. </a:t>
            </a:r>
            <a:endParaRPr lang="en-GB" sz="2400" b="1" dirty="0" smtClean="0"/>
          </a:p>
          <a:p>
            <a:pPr algn="just"/>
            <a:endParaRPr lang="en-GB" sz="2400" b="1" dirty="0"/>
          </a:p>
          <a:p>
            <a:pPr algn="just"/>
            <a:r>
              <a:rPr lang="en-GB" sz="2400" b="1" dirty="0"/>
              <a:t>Greater precaution is necessary when you are dealing with so-called sensitive personal data (such as racial or ethnic origin, political opinions, religious and other beliefs, trade union membership and the </a:t>
            </a:r>
            <a:r>
              <a:rPr lang="en-GB" sz="2400" b="1" dirty="0" smtClean="0"/>
              <a:t>like).</a:t>
            </a:r>
            <a:endParaRPr lang="en-GB" sz="2400" b="1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7050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5400"/>
            <a:ext cx="8229600" cy="6190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Ethical </a:t>
            </a:r>
            <a:r>
              <a:rPr lang="en-GB" sz="3200" b="1" dirty="0"/>
              <a:t>issues related to analysis and reporting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GB" sz="2600" b="1" dirty="0" smtClean="0"/>
              <a:t>If </a:t>
            </a:r>
            <a:r>
              <a:rPr lang="en-GB" sz="2600" b="1" dirty="0"/>
              <a:t>an individual organisation in the data can be identified,  there can be a great deal of embarrassment, while following researchers can be denied any opportunity to do </a:t>
            </a:r>
            <a:r>
              <a:rPr lang="en-GB" sz="2600" b="1" dirty="0" smtClean="0"/>
              <a:t>research.</a:t>
            </a:r>
          </a:p>
          <a:p>
            <a:pPr algn="just">
              <a:buFont typeface="Wingdings" pitchFamily="2" charset="2"/>
              <a:buChar char="Ø"/>
            </a:pPr>
            <a:endParaRPr lang="en-GB" sz="26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GB" sz="2600" b="1" dirty="0" smtClean="0"/>
              <a:t>Before </a:t>
            </a:r>
            <a:r>
              <a:rPr lang="en-GB" sz="2600" b="1" dirty="0"/>
              <a:t>publishing names etc., it stands to reason that prior permission will be </a:t>
            </a:r>
            <a:r>
              <a:rPr lang="en-GB" sz="2600" b="1" dirty="0" smtClean="0"/>
              <a:t>asked.</a:t>
            </a:r>
          </a:p>
          <a:p>
            <a:pPr algn="just">
              <a:buFont typeface="Wingdings" pitchFamily="2" charset="2"/>
              <a:buChar char="Ø"/>
            </a:pPr>
            <a:endParaRPr lang="en-GB" sz="26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GB" sz="2600" b="1" dirty="0" smtClean="0"/>
              <a:t>Often</a:t>
            </a:r>
            <a:r>
              <a:rPr lang="en-GB" sz="2600" b="1" dirty="0"/>
              <a:t>, organisations allowing you to use their data are given a draft final report and asked to give its comments. </a:t>
            </a:r>
            <a:endParaRPr lang="en-GB" sz="2600" b="1" dirty="0" smtClean="0"/>
          </a:p>
          <a:p>
            <a:pPr algn="just">
              <a:buFont typeface="Wingdings" pitchFamily="2" charset="2"/>
              <a:buChar char="Ø"/>
            </a:pPr>
            <a:endParaRPr lang="en-GB" sz="26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GB" sz="2600" b="1" dirty="0"/>
              <a:t>The same level of care is needed in making sure that the anonymity of individuals is maintained. </a:t>
            </a:r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pPr>
              <a:buFont typeface="Wingdings" pitchFamily="2" charset="2"/>
              <a:buChar char="Ø"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842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Summary of Ethical Issues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982</Words>
  <Application>Microsoft Office PowerPoint</Application>
  <PresentationFormat>On-screen Show (4:3)</PresentationFormat>
  <Paragraphs>143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Ethical Issues </vt:lpstr>
      <vt:lpstr>Summary: Understanding Sampling</vt:lpstr>
      <vt:lpstr>Summary: Understanding Sampling</vt:lpstr>
      <vt:lpstr>Summary: Understanding Sampling</vt:lpstr>
      <vt:lpstr>Summary: Understanding Sampling</vt:lpstr>
      <vt:lpstr>Gaining access</vt:lpstr>
      <vt:lpstr>Gaining access</vt:lpstr>
      <vt:lpstr> Strategies to gain access </vt:lpstr>
      <vt:lpstr>Strategies to gain access</vt:lpstr>
      <vt:lpstr> Why to  act ethically? </vt:lpstr>
      <vt:lpstr>Two views on Ethics</vt:lpstr>
      <vt:lpstr>Two views on Ethics</vt:lpstr>
      <vt:lpstr> Ethical issues across the stages of research project </vt:lpstr>
      <vt:lpstr>  Ethical issues across the stages of research project   </vt:lpstr>
      <vt:lpstr>Consent</vt:lpstr>
      <vt:lpstr> Ethical issues during data collection </vt:lpstr>
      <vt:lpstr> Ethical issues with data processing and storage </vt:lpstr>
      <vt:lpstr>Ethical issues related to analysis and reporting</vt:lpstr>
      <vt:lpstr>Summary of Ethical Issues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Summary: Understanding Sampling</dc:title>
  <dc:creator>faisal</dc:creator>
  <cp:lastModifiedBy>NTS</cp:lastModifiedBy>
  <cp:revision>7</cp:revision>
  <dcterms:created xsi:type="dcterms:W3CDTF">2013-05-26T19:42:30Z</dcterms:created>
  <dcterms:modified xsi:type="dcterms:W3CDTF">2013-05-27T05:45:31Z</dcterms:modified>
</cp:coreProperties>
</file>