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75" r:id="rId5"/>
    <p:sldId id="260" r:id="rId6"/>
    <p:sldId id="261" r:id="rId7"/>
    <p:sldId id="262" r:id="rId8"/>
    <p:sldId id="263" r:id="rId9"/>
    <p:sldId id="276" r:id="rId10"/>
    <p:sldId id="264" r:id="rId11"/>
    <p:sldId id="265" r:id="rId12"/>
    <p:sldId id="266" r:id="rId13"/>
    <p:sldId id="267" r:id="rId14"/>
    <p:sldId id="268" r:id="rId15"/>
    <p:sldId id="269" r:id="rId16"/>
    <p:sldId id="270" r:id="rId17"/>
    <p:sldId id="271" r:id="rId18"/>
    <p:sldId id="272" r:id="rId19"/>
    <p:sldId id="273" r:id="rId20"/>
    <p:sldId id="274"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40" d="100"/>
          <a:sy n="40" d="100"/>
        </p:scale>
        <p:origin x="-1200"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EAEAA2C-D542-4008-949E-C8EFED425A12}"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AEAA2C-D542-4008-949E-C8EFED425A12}"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AEAA2C-D542-4008-949E-C8EFED425A12}"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AEAA2C-D542-4008-949E-C8EFED425A12}"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AEAA2C-D542-4008-949E-C8EFED425A12}" type="datetimeFigureOut">
              <a:rPr lang="en-US" smtClean="0"/>
              <a:pPr/>
              <a:t>5/25/2013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AEAA2C-D542-4008-949E-C8EFED425A12}"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AEAA2C-D542-4008-949E-C8EFED425A12}" type="datetimeFigureOut">
              <a:rPr lang="en-US" smtClean="0"/>
              <a:pPr/>
              <a:t>5/25/2013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EAA2C-D542-4008-949E-C8EFED425A12}"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AEAA2C-D542-4008-949E-C8EFED425A12}"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AEAA2C-D542-4008-949E-C8EFED425A12}"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AEAA2C-D542-4008-949E-C8EFED425A12}"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1B8B85-270F-4C8B-BEC2-B74A221F9A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AEAA2C-D542-4008-949E-C8EFED425A12}"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1B8B85-270F-4C8B-BEC2-B74A221F9A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32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b="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85800" y="557808"/>
            <a:ext cx="7772400" cy="2794992"/>
          </a:xfrm>
        </p:spPr>
        <p:txBody>
          <a:bodyPr>
            <a:noAutofit/>
          </a:bodyPr>
          <a:lstStyle/>
          <a:p>
            <a:r>
              <a:rPr lang="en-GB" sz="4800" b="1" dirty="0" smtClean="0">
                <a:latin typeface="Arial" charset="0"/>
              </a:rPr>
              <a:t>Understanding Sampling</a:t>
            </a:r>
            <a:br>
              <a:rPr lang="en-GB" sz="4800" b="1" dirty="0" smtClean="0">
                <a:latin typeface="Arial" charset="0"/>
              </a:rPr>
            </a:br>
            <a:r>
              <a:rPr lang="en-GB" sz="4800" b="1" dirty="0" smtClean="0">
                <a:latin typeface="Arial" charset="0"/>
              </a:rPr>
              <a:t/>
            </a:r>
            <a:br>
              <a:rPr lang="en-GB" sz="4800" b="1" dirty="0" smtClean="0">
                <a:latin typeface="Arial" charset="0"/>
              </a:rPr>
            </a:br>
            <a:r>
              <a:rPr lang="en-GB" sz="4800" b="1" dirty="0" smtClean="0">
                <a:latin typeface="Arial" charset="0"/>
              </a:rPr>
              <a:t/>
            </a:r>
            <a:br>
              <a:rPr lang="en-GB" sz="4800" b="1" dirty="0" smtClean="0">
                <a:latin typeface="Arial" charset="0"/>
              </a:rPr>
            </a:br>
            <a:r>
              <a:rPr lang="en-US" sz="3600" i="1" dirty="0" smtClean="0"/>
              <a:t>Non Probability Sampling</a:t>
            </a:r>
            <a:r>
              <a:rPr lang="en-GB" sz="3600" b="1" i="1" dirty="0" smtClean="0">
                <a:latin typeface="Arial" charset="0"/>
              </a:rPr>
              <a:t> </a:t>
            </a:r>
            <a:endParaRPr lang="en-GB" sz="4800" b="1" i="1" dirty="0" smtClean="0">
              <a:latin typeface="Arial" charset="0"/>
            </a:endParaRPr>
          </a:p>
        </p:txBody>
      </p:sp>
      <p:sp>
        <p:nvSpPr>
          <p:cNvPr id="3" name="TextBox 2"/>
          <p:cNvSpPr txBox="1"/>
          <p:nvPr/>
        </p:nvSpPr>
        <p:spPr>
          <a:xfrm>
            <a:off x="2483768" y="4191001"/>
            <a:ext cx="3672408" cy="400110"/>
          </a:xfrm>
          <a:prstGeom prst="rect">
            <a:avLst/>
          </a:prstGeom>
          <a:noFill/>
        </p:spPr>
        <p:txBody>
          <a:bodyPr wrap="square" rtlCol="0">
            <a:spAutoFit/>
          </a:bodyPr>
          <a:lstStyle/>
          <a:p>
            <a:pPr algn="ctr"/>
            <a:r>
              <a:rPr lang="en-US" sz="2000" b="1" dirty="0" smtClean="0"/>
              <a:t>Lecture  13</a:t>
            </a:r>
            <a:r>
              <a:rPr lang="en-US" sz="2000" b="1" baseline="30000" dirty="0" smtClean="0"/>
              <a:t>th</a:t>
            </a:r>
            <a:endParaRPr lang="en-US" sz="20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عنوان 1"/>
          <p:cNvSpPr>
            <a:spLocks noGrp="1"/>
          </p:cNvSpPr>
          <p:nvPr>
            <p:ph type="title"/>
          </p:nvPr>
        </p:nvSpPr>
        <p:spPr>
          <a:xfrm>
            <a:off x="457200" y="274638"/>
            <a:ext cx="8229600" cy="792162"/>
          </a:xfrm>
        </p:spPr>
        <p:txBody>
          <a:bodyPr>
            <a:normAutofit/>
          </a:bodyPr>
          <a:lstStyle/>
          <a:p>
            <a:r>
              <a:rPr lang="en-US" sz="3200" b="1" dirty="0" smtClean="0"/>
              <a:t>Non probability samples</a:t>
            </a:r>
            <a:endParaRPr lang="ar-SA" sz="3200" b="1" dirty="0" smtClean="0"/>
          </a:p>
        </p:txBody>
      </p:sp>
      <p:sp>
        <p:nvSpPr>
          <p:cNvPr id="35843" name="عنصر نائب للمحتوى 2"/>
          <p:cNvSpPr>
            <a:spLocks noGrp="1"/>
          </p:cNvSpPr>
          <p:nvPr>
            <p:ph idx="1"/>
          </p:nvPr>
        </p:nvSpPr>
        <p:spPr>
          <a:xfrm>
            <a:off x="457200" y="1600200"/>
            <a:ext cx="8229600" cy="4571999"/>
          </a:xfrm>
        </p:spPr>
        <p:txBody>
          <a:bodyPr/>
          <a:lstStyle/>
          <a:p>
            <a:pPr algn="just"/>
            <a:r>
              <a:rPr lang="en-US" sz="2400" b="1" dirty="0" smtClean="0"/>
              <a:t>The probability of each case being selected from the total population is not known.</a:t>
            </a:r>
          </a:p>
          <a:p>
            <a:pPr algn="just"/>
            <a:endParaRPr lang="en-US" sz="2400" b="1" dirty="0" smtClean="0"/>
          </a:p>
          <a:p>
            <a:pPr algn="just"/>
            <a:r>
              <a:rPr lang="en-US" sz="2400" b="1" dirty="0" smtClean="0"/>
              <a:t>It is impossible to answer research questions or to address research objectives that require you to make statistical inferences about the characteristics of  the population. </a:t>
            </a:r>
          </a:p>
          <a:p>
            <a:pPr algn="just"/>
            <a:endParaRPr lang="en-US" sz="2400" b="1" dirty="0"/>
          </a:p>
          <a:p>
            <a:pPr algn="just"/>
            <a:r>
              <a:rPr lang="en-US" sz="2400" b="1" dirty="0" smtClean="0"/>
              <a:t>You may still be able to generalize from non probability samples about the population, but not on statistical grounds. </a:t>
            </a:r>
            <a:endParaRPr lang="ar-SA" sz="2400"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152400"/>
            <a:ext cx="7772400" cy="685800"/>
          </a:xfrm>
        </p:spPr>
        <p:txBody>
          <a:bodyPr/>
          <a:lstStyle/>
          <a:p>
            <a:pPr eaLnBrk="1" hangingPunct="1"/>
            <a:r>
              <a:rPr lang="en-GB" sz="3200" b="1" dirty="0" smtClean="0">
                <a:latin typeface="Arial" charset="0"/>
              </a:rPr>
              <a:t>Non- probability sampling</a:t>
            </a:r>
          </a:p>
        </p:txBody>
      </p:sp>
      <p:sp>
        <p:nvSpPr>
          <p:cNvPr id="36867" name="Rectangle 3"/>
          <p:cNvSpPr>
            <a:spLocks noGrp="1" noChangeArrowheads="1"/>
          </p:cNvSpPr>
          <p:nvPr>
            <p:ph idx="1"/>
          </p:nvPr>
        </p:nvSpPr>
        <p:spPr>
          <a:xfrm>
            <a:off x="290513" y="1145704"/>
            <a:ext cx="8529637" cy="4721696"/>
          </a:xfrm>
        </p:spPr>
        <p:txBody>
          <a:bodyPr>
            <a:normAutofit/>
          </a:bodyPr>
          <a:lstStyle/>
          <a:p>
            <a:pPr eaLnBrk="1" hangingPunct="1">
              <a:buFontTx/>
              <a:buNone/>
            </a:pPr>
            <a:r>
              <a:rPr lang="en-GB" sz="2800" b="1" i="1" u="sng" dirty="0" smtClean="0">
                <a:solidFill>
                  <a:srgbClr val="FF0000"/>
                </a:solidFill>
                <a:latin typeface="Arial" charset="0"/>
              </a:rPr>
              <a:t>Key considerations</a:t>
            </a:r>
          </a:p>
          <a:p>
            <a:pPr eaLnBrk="1" hangingPunct="1">
              <a:buFontTx/>
              <a:buNone/>
            </a:pPr>
            <a:endParaRPr lang="en-GB" sz="2800" b="1" dirty="0" smtClean="0">
              <a:latin typeface="Arial" charset="0"/>
            </a:endParaRPr>
          </a:p>
          <a:p>
            <a:pPr eaLnBrk="1" hangingPunct="1">
              <a:buNone/>
            </a:pPr>
            <a:r>
              <a:rPr lang="en-GB" sz="2600" dirty="0" smtClean="0">
                <a:latin typeface="Arial" charset="0"/>
              </a:rPr>
              <a:t>Deciding on  a suitable sample size</a:t>
            </a:r>
          </a:p>
          <a:p>
            <a:pPr eaLnBrk="1" hangingPunct="1">
              <a:buNone/>
            </a:pPr>
            <a:endParaRPr lang="en-GB" sz="2600" dirty="0" smtClean="0">
              <a:latin typeface="Arial" charset="0"/>
            </a:endParaRPr>
          </a:p>
          <a:p>
            <a:pPr eaLnBrk="1" hangingPunct="1">
              <a:buNone/>
            </a:pPr>
            <a:r>
              <a:rPr lang="en-GB" sz="2600" dirty="0" smtClean="0">
                <a:latin typeface="Arial" charset="0"/>
              </a:rPr>
              <a:t>Selecting the appropriate technique</a:t>
            </a:r>
          </a:p>
          <a:p>
            <a:pPr eaLnBrk="1" hangingPunct="1">
              <a:buNone/>
            </a:pPr>
            <a:endParaRPr lang="en-GB" sz="2600" dirty="0" smtClean="0">
              <a:latin typeface="Arial" charset="0"/>
            </a:endParaRPr>
          </a:p>
          <a:p>
            <a:pPr>
              <a:buNone/>
            </a:pPr>
            <a:endParaRPr lang="en-GB" sz="2600" dirty="0" smtClean="0">
              <a:latin typeface="Arial" charset="0"/>
            </a:endParaRPr>
          </a:p>
          <a:p>
            <a:pPr eaLnBrk="1" hangingPunct="1">
              <a:buNone/>
            </a:pPr>
            <a:endParaRPr lang="en-GB" sz="2600" dirty="0" smtClean="0">
              <a:latin typeface="Arial" charset="0"/>
            </a:endParaRPr>
          </a:p>
          <a:p>
            <a:pPr eaLnBrk="1" hangingPunct="1"/>
            <a:endParaRPr lang="en-GB" sz="2600" dirty="0" smtClean="0">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838200"/>
          </a:xfrm>
        </p:spPr>
        <p:txBody>
          <a:bodyPr>
            <a:noAutofit/>
          </a:bodyPr>
          <a:lstStyle/>
          <a:p>
            <a:r>
              <a:rPr lang="en-US" sz="3200" b="1" dirty="0" smtClean="0"/>
              <a:t>Non Probability Sampling: T</a:t>
            </a:r>
            <a:r>
              <a:rPr lang="en-GB" sz="3200" b="1" dirty="0" err="1" smtClean="0"/>
              <a:t>echniques</a:t>
            </a:r>
            <a:endParaRPr lang="en-US" sz="3200" b="1" dirty="0"/>
          </a:p>
        </p:txBody>
      </p:sp>
      <p:sp>
        <p:nvSpPr>
          <p:cNvPr id="3" name="Content Placeholder 2"/>
          <p:cNvSpPr>
            <a:spLocks noGrp="1"/>
          </p:cNvSpPr>
          <p:nvPr>
            <p:ph idx="1"/>
          </p:nvPr>
        </p:nvSpPr>
        <p:spPr>
          <a:xfrm>
            <a:off x="457200" y="1371600"/>
            <a:ext cx="8229600" cy="4525963"/>
          </a:xfrm>
        </p:spPr>
        <p:txBody>
          <a:bodyPr>
            <a:normAutofit/>
          </a:bodyPr>
          <a:lstStyle/>
          <a:p>
            <a:pPr>
              <a:buNone/>
            </a:pPr>
            <a:endParaRPr lang="en-GB" dirty="0" smtClean="0">
              <a:latin typeface="Arial" charset="0"/>
            </a:endParaRPr>
          </a:p>
          <a:p>
            <a:r>
              <a:rPr lang="en-GB" dirty="0" smtClean="0">
                <a:latin typeface="Arial" charset="0"/>
              </a:rPr>
              <a:t>Quota sampling (larger populations)</a:t>
            </a:r>
          </a:p>
          <a:p>
            <a:endParaRPr lang="en-GB" dirty="0" smtClean="0">
              <a:latin typeface="Arial" charset="0"/>
            </a:endParaRPr>
          </a:p>
          <a:p>
            <a:r>
              <a:rPr lang="en-GB" dirty="0" smtClean="0">
                <a:latin typeface="Arial" charset="0"/>
              </a:rPr>
              <a:t>Purposive sampling</a:t>
            </a:r>
          </a:p>
          <a:p>
            <a:endParaRPr lang="en-GB" dirty="0" smtClean="0">
              <a:latin typeface="Arial" charset="0"/>
            </a:endParaRPr>
          </a:p>
          <a:p>
            <a:r>
              <a:rPr lang="en-GB" dirty="0" smtClean="0">
                <a:latin typeface="Arial" charset="0"/>
              </a:rPr>
              <a:t>Snowball sampling</a:t>
            </a:r>
          </a:p>
          <a:p>
            <a:endParaRPr lang="en-GB" dirty="0" smtClean="0">
              <a:latin typeface="Arial" charset="0"/>
            </a:endParaRPr>
          </a:p>
          <a:p>
            <a:r>
              <a:rPr lang="en-GB" dirty="0" smtClean="0">
                <a:latin typeface="Arial" charset="0"/>
              </a:rPr>
              <a:t>Self-selection sampling</a:t>
            </a:r>
          </a:p>
          <a:p>
            <a:endParaRPr lang="en-GB" dirty="0" smtClean="0">
              <a:latin typeface="Arial" charset="0"/>
            </a:endParaRPr>
          </a:p>
          <a:p>
            <a:r>
              <a:rPr lang="en-GB" dirty="0" smtClean="0">
                <a:latin typeface="Arial" charset="0"/>
              </a:rPr>
              <a:t>Convenience sampling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عنوان 1"/>
          <p:cNvSpPr>
            <a:spLocks noGrp="1"/>
          </p:cNvSpPr>
          <p:nvPr>
            <p:ph type="title"/>
          </p:nvPr>
        </p:nvSpPr>
        <p:spPr/>
        <p:txBody>
          <a:bodyPr/>
          <a:lstStyle/>
          <a:p>
            <a:r>
              <a:rPr lang="en-US" smtClean="0"/>
              <a:t>Quota sampling</a:t>
            </a:r>
            <a:endParaRPr lang="ar-SA" smtClean="0"/>
          </a:p>
        </p:txBody>
      </p:sp>
      <p:sp>
        <p:nvSpPr>
          <p:cNvPr id="18435" name="عنصر نائب للمحتوى 2"/>
          <p:cNvSpPr>
            <a:spLocks noGrp="1"/>
          </p:cNvSpPr>
          <p:nvPr>
            <p:ph idx="1"/>
          </p:nvPr>
        </p:nvSpPr>
        <p:spPr/>
        <p:txBody>
          <a:bodyPr>
            <a:normAutofit/>
          </a:bodyPr>
          <a:lstStyle/>
          <a:p>
            <a:pPr algn="just"/>
            <a:r>
              <a:rPr lang="en-US" sz="2400" dirty="0" smtClean="0"/>
              <a:t>It is entirely non random and it is normally used for interview surveys. </a:t>
            </a:r>
          </a:p>
          <a:p>
            <a:pPr algn="just"/>
            <a:endParaRPr lang="en-US" sz="2400" dirty="0"/>
          </a:p>
          <a:p>
            <a:pPr algn="just"/>
            <a:r>
              <a:rPr lang="en-US" sz="2400" dirty="0" smtClean="0"/>
              <a:t>It is based on the premise that your sample will represent the population as the variability in your sample for various quota variables is the same as that in population. </a:t>
            </a:r>
          </a:p>
          <a:p>
            <a:pPr algn="just"/>
            <a:endParaRPr lang="en-US" sz="2400" dirty="0"/>
          </a:p>
          <a:p>
            <a:pPr algn="just"/>
            <a:r>
              <a:rPr lang="en-US" sz="2400" dirty="0" smtClean="0"/>
              <a:t>Quota sampling is therefore a type of stratified sample in which selection of cases within strata is entirely non-random.    </a:t>
            </a:r>
            <a:endParaRPr lang="ar-SA" sz="24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عنوان 1"/>
          <p:cNvSpPr>
            <a:spLocks noGrp="1"/>
          </p:cNvSpPr>
          <p:nvPr>
            <p:ph type="title"/>
          </p:nvPr>
        </p:nvSpPr>
        <p:spPr/>
        <p:txBody>
          <a:bodyPr/>
          <a:lstStyle/>
          <a:p>
            <a:r>
              <a:rPr lang="en-US" smtClean="0"/>
              <a:t>Quota sampling</a:t>
            </a:r>
            <a:endParaRPr lang="ar-SA" smtClean="0"/>
          </a:p>
        </p:txBody>
      </p:sp>
      <p:sp>
        <p:nvSpPr>
          <p:cNvPr id="19459" name="عنصر نائب للمحتوى 2"/>
          <p:cNvSpPr>
            <a:spLocks noGrp="1"/>
          </p:cNvSpPr>
          <p:nvPr>
            <p:ph idx="1"/>
          </p:nvPr>
        </p:nvSpPr>
        <p:spPr/>
        <p:txBody>
          <a:bodyPr>
            <a:normAutofit lnSpcReduction="10000"/>
          </a:bodyPr>
          <a:lstStyle/>
          <a:p>
            <a:pPr algn="just"/>
            <a:r>
              <a:rPr lang="en-US" sz="2400" dirty="0" smtClean="0"/>
              <a:t>Divide the population into specific groups.</a:t>
            </a:r>
          </a:p>
          <a:p>
            <a:pPr algn="just"/>
            <a:endParaRPr lang="en-US" sz="2400" dirty="0" smtClean="0"/>
          </a:p>
          <a:p>
            <a:pPr algn="just"/>
            <a:r>
              <a:rPr lang="en-US" sz="2400" dirty="0" smtClean="0"/>
              <a:t>Calculate a quota for each group based on relevant and available data.</a:t>
            </a:r>
          </a:p>
          <a:p>
            <a:pPr algn="just"/>
            <a:endParaRPr lang="en-US" sz="2400" dirty="0" smtClean="0"/>
          </a:p>
          <a:p>
            <a:pPr algn="just"/>
            <a:r>
              <a:rPr lang="en-US" sz="2400" dirty="0" smtClean="0"/>
              <a:t>Give each interviewer an ‘assignment', which states the number of cases in each quota from which they must collect data.</a:t>
            </a:r>
          </a:p>
          <a:p>
            <a:pPr algn="just"/>
            <a:endParaRPr lang="en-US" sz="2400" dirty="0" smtClean="0"/>
          </a:p>
          <a:p>
            <a:pPr algn="just"/>
            <a:r>
              <a:rPr lang="en-US" sz="2400" dirty="0" smtClean="0"/>
              <a:t>Combine the data collected by interviewers to provide the full sample.</a:t>
            </a:r>
          </a:p>
          <a:p>
            <a:endParaRPr lang="ar-SA"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عنوان 1"/>
          <p:cNvSpPr>
            <a:spLocks noGrp="1"/>
          </p:cNvSpPr>
          <p:nvPr>
            <p:ph type="title"/>
          </p:nvPr>
        </p:nvSpPr>
        <p:spPr>
          <a:xfrm>
            <a:off x="457200" y="260648"/>
            <a:ext cx="8229600" cy="634082"/>
          </a:xfrm>
        </p:spPr>
        <p:txBody>
          <a:bodyPr>
            <a:noAutofit/>
          </a:bodyPr>
          <a:lstStyle/>
          <a:p>
            <a:r>
              <a:rPr lang="en-US" sz="3200" b="1" dirty="0" smtClean="0"/>
              <a:t>Quota sampling</a:t>
            </a:r>
            <a:endParaRPr lang="ar-SA" sz="3200" b="1" dirty="0" smtClean="0"/>
          </a:p>
        </p:txBody>
      </p:sp>
      <p:sp>
        <p:nvSpPr>
          <p:cNvPr id="20483" name="عنصر نائب للمحتوى 2"/>
          <p:cNvSpPr>
            <a:spLocks noGrp="1"/>
          </p:cNvSpPr>
          <p:nvPr>
            <p:ph idx="1"/>
          </p:nvPr>
        </p:nvSpPr>
        <p:spPr>
          <a:xfrm>
            <a:off x="457200" y="1137320"/>
            <a:ext cx="8229600" cy="4425280"/>
          </a:xfrm>
        </p:spPr>
        <p:txBody>
          <a:bodyPr>
            <a:normAutofit/>
          </a:bodyPr>
          <a:lstStyle/>
          <a:p>
            <a:pPr algn="just"/>
            <a:endParaRPr lang="en-US" sz="2000" dirty="0" smtClean="0"/>
          </a:p>
          <a:p>
            <a:pPr algn="just"/>
            <a:r>
              <a:rPr lang="en-US" sz="2400" b="1" dirty="0" smtClean="0"/>
              <a:t>Quota sampling has a number of advantages over the probabilistic techniques. </a:t>
            </a:r>
          </a:p>
          <a:p>
            <a:pPr algn="just"/>
            <a:endParaRPr lang="en-US" sz="2400" b="1" dirty="0" smtClean="0"/>
          </a:p>
          <a:p>
            <a:pPr algn="just"/>
            <a:r>
              <a:rPr lang="en-US" sz="2400" b="1" dirty="0" smtClean="0"/>
              <a:t>In particular, it is less costly and can be set up very quickly. </a:t>
            </a:r>
          </a:p>
          <a:p>
            <a:pPr algn="just"/>
            <a:endParaRPr lang="en-US" sz="2400" b="1" dirty="0" smtClean="0"/>
          </a:p>
          <a:p>
            <a:pPr algn="just"/>
            <a:r>
              <a:rPr lang="en-US" sz="2400" b="1" dirty="0" smtClean="0"/>
              <a:t>If, as with television audience research surveys, your data collection needs to be undertaken very quickly then quota sampling frame and, therefore may be the only technique you can use if one is not available.</a:t>
            </a:r>
          </a:p>
          <a:p>
            <a:pPr algn="just">
              <a:buNone/>
            </a:pPr>
            <a:endParaRPr lang="en-US" sz="20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وان 1"/>
          <p:cNvSpPr>
            <a:spLocks noGrp="1"/>
          </p:cNvSpPr>
          <p:nvPr>
            <p:ph type="title"/>
          </p:nvPr>
        </p:nvSpPr>
        <p:spPr>
          <a:xfrm>
            <a:off x="571500" y="214313"/>
            <a:ext cx="7772400" cy="694407"/>
          </a:xfrm>
        </p:spPr>
        <p:txBody>
          <a:bodyPr>
            <a:normAutofit/>
          </a:bodyPr>
          <a:lstStyle/>
          <a:p>
            <a:r>
              <a:rPr lang="en-US" sz="3200" b="1" dirty="0" smtClean="0"/>
              <a:t>Purposive sampling </a:t>
            </a:r>
            <a:endParaRPr lang="ar-SA" sz="3200" b="1" dirty="0" smtClean="0"/>
          </a:p>
        </p:txBody>
      </p:sp>
      <p:sp>
        <p:nvSpPr>
          <p:cNvPr id="21507" name="عنصر نائب للمحتوى 2"/>
          <p:cNvSpPr>
            <a:spLocks noGrp="1"/>
          </p:cNvSpPr>
          <p:nvPr>
            <p:ph idx="1"/>
          </p:nvPr>
        </p:nvSpPr>
        <p:spPr>
          <a:xfrm>
            <a:off x="395536" y="1442120"/>
            <a:ext cx="8496943" cy="3739480"/>
          </a:xfrm>
        </p:spPr>
        <p:txBody>
          <a:bodyPr>
            <a:normAutofit/>
          </a:bodyPr>
          <a:lstStyle/>
          <a:p>
            <a:pPr algn="just"/>
            <a:r>
              <a:rPr lang="en-US" sz="2400" b="1" dirty="0" smtClean="0"/>
              <a:t>Purposive or judgmental sampling enables you to use your judgment to select cases that will best enable you to answer your research question(s) and to meet your objectives. </a:t>
            </a:r>
          </a:p>
          <a:p>
            <a:pPr algn="just"/>
            <a:endParaRPr lang="en-US" sz="2400" b="1" dirty="0" smtClean="0"/>
          </a:p>
          <a:p>
            <a:pPr algn="just"/>
            <a:r>
              <a:rPr lang="en-US" sz="2400" b="1" dirty="0" smtClean="0"/>
              <a:t>This form of sample is often used when working with very small samples such as in case research and when you wish to select cases that are particularly informative . </a:t>
            </a:r>
          </a:p>
          <a:p>
            <a:pPr algn="just"/>
            <a:endParaRPr lang="en-US" sz="2400" b="1"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Purposive Sampling</a:t>
            </a:r>
            <a:endParaRPr lang="en-US" dirty="0"/>
          </a:p>
        </p:txBody>
      </p:sp>
      <p:sp>
        <p:nvSpPr>
          <p:cNvPr id="3" name="Content Placeholder 2"/>
          <p:cNvSpPr>
            <a:spLocks noGrp="1"/>
          </p:cNvSpPr>
          <p:nvPr>
            <p:ph idx="1"/>
          </p:nvPr>
        </p:nvSpPr>
        <p:spPr/>
        <p:txBody>
          <a:bodyPr/>
          <a:lstStyle/>
          <a:p>
            <a:pPr algn="just"/>
            <a:r>
              <a:rPr lang="en-US" dirty="0"/>
              <a:t>Purposive sampling can also be used by researchers adopting the grounded theory strategy. </a:t>
            </a:r>
          </a:p>
          <a:p>
            <a:pPr algn="just"/>
            <a:endParaRPr lang="en-US" dirty="0"/>
          </a:p>
          <a:p>
            <a:pPr algn="just"/>
            <a:r>
              <a:rPr lang="en-US" dirty="0"/>
              <a:t>For such research, findings from data collected from your initial sample inform the way you extend your sample into subsequent cases.</a:t>
            </a:r>
          </a:p>
          <a:p>
            <a:pPr algn="just"/>
            <a:endParaRPr lang="en-US" dirty="0"/>
          </a:p>
          <a:p>
            <a:pPr algn="just"/>
            <a:r>
              <a:rPr lang="en-US" dirty="0"/>
              <a:t>Such samples, however can not be considered to be statistically representative of the total population. </a:t>
            </a:r>
            <a:endParaRPr lang="ar-SA" dirty="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وان 1"/>
          <p:cNvSpPr>
            <a:spLocks noGrp="1"/>
          </p:cNvSpPr>
          <p:nvPr>
            <p:ph type="title"/>
          </p:nvPr>
        </p:nvSpPr>
        <p:spPr>
          <a:xfrm>
            <a:off x="642938" y="285750"/>
            <a:ext cx="7772400" cy="1143000"/>
          </a:xfrm>
        </p:spPr>
        <p:txBody>
          <a:bodyPr>
            <a:normAutofit/>
          </a:bodyPr>
          <a:lstStyle/>
          <a:p>
            <a:r>
              <a:rPr lang="en-US" smtClean="0"/>
              <a:t>Extreme case or deviant sampling</a:t>
            </a:r>
            <a:endParaRPr lang="ar-SA" smtClean="0"/>
          </a:p>
        </p:txBody>
      </p:sp>
      <p:sp>
        <p:nvSpPr>
          <p:cNvPr id="23555" name="عنصر نائب للمحتوى 2"/>
          <p:cNvSpPr>
            <a:spLocks noGrp="1"/>
          </p:cNvSpPr>
          <p:nvPr>
            <p:ph idx="1"/>
          </p:nvPr>
        </p:nvSpPr>
        <p:spPr>
          <a:xfrm>
            <a:off x="714375" y="1447800"/>
            <a:ext cx="7772400" cy="4876800"/>
          </a:xfrm>
        </p:spPr>
        <p:txBody>
          <a:bodyPr>
            <a:normAutofit fontScale="92500"/>
          </a:bodyPr>
          <a:lstStyle/>
          <a:p>
            <a:r>
              <a:rPr lang="en-US" sz="2800" dirty="0"/>
              <a:t>F</a:t>
            </a:r>
            <a:r>
              <a:rPr lang="en-US" sz="2800" dirty="0" smtClean="0"/>
              <a:t>ocuses on unusual or special cases on the basis that the data collected about these unusual or extreme outcomes will enable you to learn the most ; </a:t>
            </a:r>
          </a:p>
          <a:p>
            <a:r>
              <a:rPr lang="en-US" sz="2800" dirty="0" smtClean="0"/>
              <a:t>To answer your research question(s) and </a:t>
            </a:r>
          </a:p>
          <a:p>
            <a:endParaRPr lang="en-US" sz="2800" dirty="0"/>
          </a:p>
          <a:p>
            <a:r>
              <a:rPr lang="en-US" sz="2800" dirty="0"/>
              <a:t>T</a:t>
            </a:r>
            <a:r>
              <a:rPr lang="en-US" sz="2800" dirty="0" smtClean="0"/>
              <a:t>o meet your objects more effectively. </a:t>
            </a:r>
          </a:p>
          <a:p>
            <a:endParaRPr lang="en-US" sz="2800" dirty="0"/>
          </a:p>
          <a:p>
            <a:r>
              <a:rPr lang="en-US" sz="2800" dirty="0" smtClean="0"/>
              <a:t>This is often based on the premise that findings from extreme cases will be relevant in understanding or explaining more typical cases (</a:t>
            </a:r>
            <a:r>
              <a:rPr lang="en-US" sz="2800" dirty="0" err="1" smtClean="0"/>
              <a:t>patton</a:t>
            </a:r>
            <a:r>
              <a:rPr lang="en-US" sz="2800" dirty="0" smtClean="0"/>
              <a:t> 2002). </a:t>
            </a:r>
            <a:endParaRPr lang="ar-SA" sz="2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عنوان 6"/>
          <p:cNvSpPr>
            <a:spLocks noGrp="1"/>
          </p:cNvSpPr>
          <p:nvPr>
            <p:ph type="title"/>
          </p:nvPr>
        </p:nvSpPr>
        <p:spPr/>
        <p:txBody>
          <a:bodyPr>
            <a:normAutofit/>
          </a:bodyPr>
          <a:lstStyle/>
          <a:p>
            <a:r>
              <a:rPr lang="en-US" smtClean="0"/>
              <a:t>Heterogeneous or maximum variation sampling</a:t>
            </a:r>
            <a:endParaRPr lang="ar-SA" smtClean="0"/>
          </a:p>
        </p:txBody>
      </p:sp>
      <p:sp>
        <p:nvSpPr>
          <p:cNvPr id="24579" name="عنصر نائب للمحتوى 2"/>
          <p:cNvSpPr>
            <a:spLocks noGrp="1"/>
          </p:cNvSpPr>
          <p:nvPr>
            <p:ph idx="1"/>
          </p:nvPr>
        </p:nvSpPr>
        <p:spPr>
          <a:xfrm>
            <a:off x="457200" y="1600200"/>
            <a:ext cx="8229600" cy="4800600"/>
          </a:xfrm>
        </p:spPr>
        <p:txBody>
          <a:bodyPr>
            <a:normAutofit fontScale="92500"/>
          </a:bodyPr>
          <a:lstStyle/>
          <a:p>
            <a:pPr algn="just"/>
            <a:r>
              <a:rPr lang="en-US" sz="2800" dirty="0"/>
              <a:t>E</a:t>
            </a:r>
            <a:r>
              <a:rPr lang="en-US" sz="2800" dirty="0" smtClean="0"/>
              <a:t>nables you to collect data to explain and describe the key themes that can be observed. </a:t>
            </a:r>
          </a:p>
          <a:p>
            <a:pPr algn="just"/>
            <a:endParaRPr lang="en-US" sz="2800" dirty="0"/>
          </a:p>
          <a:p>
            <a:pPr algn="just"/>
            <a:r>
              <a:rPr lang="en-US" sz="2800" dirty="0" smtClean="0"/>
              <a:t>Although this might appear as contradiction, as a small sample may contain cases that are completely different, Patton (2002) argues that this is in fact a strength. </a:t>
            </a:r>
          </a:p>
          <a:p>
            <a:pPr algn="just"/>
            <a:endParaRPr lang="en-US" sz="2800" dirty="0"/>
          </a:p>
          <a:p>
            <a:pPr algn="just"/>
            <a:r>
              <a:rPr lang="en-US" sz="2800" dirty="0" smtClean="0"/>
              <a:t>Any patterns that do emerge are likely to be of particular interest and value and represent the key themes. In addition, the data collected should enable you to document uniqueness.</a:t>
            </a:r>
            <a:endParaRPr lang="ar-SA" sz="28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وان 1"/>
          <p:cNvSpPr>
            <a:spLocks noGrp="1"/>
          </p:cNvSpPr>
          <p:nvPr>
            <p:ph type="title"/>
          </p:nvPr>
        </p:nvSpPr>
        <p:spPr/>
        <p:txBody>
          <a:bodyPr/>
          <a:lstStyle/>
          <a:p>
            <a:r>
              <a:rPr lang="en-US" dirty="0" err="1" smtClean="0"/>
              <a:t>Heterogenous</a:t>
            </a:r>
            <a:r>
              <a:rPr lang="en-US" dirty="0" smtClean="0"/>
              <a:t> Sampling</a:t>
            </a:r>
            <a:endParaRPr lang="ar-SA" dirty="0" smtClean="0"/>
          </a:p>
        </p:txBody>
      </p:sp>
      <p:sp>
        <p:nvSpPr>
          <p:cNvPr id="25603" name="عنصر نائب للمحتوى 2"/>
          <p:cNvSpPr>
            <a:spLocks noGrp="1"/>
          </p:cNvSpPr>
          <p:nvPr>
            <p:ph idx="1"/>
          </p:nvPr>
        </p:nvSpPr>
        <p:spPr/>
        <p:txBody>
          <a:bodyPr/>
          <a:lstStyle/>
          <a:p>
            <a:r>
              <a:rPr lang="en-US" dirty="0" smtClean="0"/>
              <a:t>To ensure maximum variation within a sample Patton (2002) suggests you identify  your diverse characteristics(sample selection criteria)prior to selecting your sample.  </a:t>
            </a:r>
            <a:endParaRPr lang="ar-SA"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p:nvPr>
        </p:nvSpPr>
        <p:spPr/>
        <p:txBody>
          <a:bodyPr/>
          <a:lstStyle/>
          <a:p>
            <a:r>
              <a:rPr lang="en-US" dirty="0"/>
              <a:t>H</a:t>
            </a:r>
            <a:r>
              <a:rPr lang="en-US" dirty="0" smtClean="0"/>
              <a:t>omogenous sampling</a:t>
            </a:r>
            <a:endParaRPr lang="ar-SA" dirty="0" smtClean="0"/>
          </a:p>
        </p:txBody>
      </p:sp>
      <p:sp>
        <p:nvSpPr>
          <p:cNvPr id="26627" name="عنصر نائب للمحتوى 2"/>
          <p:cNvSpPr>
            <a:spLocks noGrp="1"/>
          </p:cNvSpPr>
          <p:nvPr>
            <p:ph idx="1"/>
          </p:nvPr>
        </p:nvSpPr>
        <p:spPr/>
        <p:txBody>
          <a:bodyPr/>
          <a:lstStyle/>
          <a:p>
            <a:r>
              <a:rPr lang="en-US" dirty="0" smtClean="0"/>
              <a:t>In direct contrast to heterogeneous sampling , homogenous sampling focuses on one particular sub-group in which all the sample members are similar. </a:t>
            </a:r>
          </a:p>
          <a:p>
            <a:endParaRPr lang="en-US" dirty="0"/>
          </a:p>
          <a:p>
            <a:r>
              <a:rPr lang="en-US" dirty="0" smtClean="0"/>
              <a:t>This enables you to </a:t>
            </a:r>
            <a:r>
              <a:rPr lang="en-US" dirty="0" err="1" smtClean="0"/>
              <a:t>to</a:t>
            </a:r>
            <a:r>
              <a:rPr lang="en-US" dirty="0" smtClean="0"/>
              <a:t> study the group in great depth.</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وان 1"/>
          <p:cNvSpPr>
            <a:spLocks noGrp="1"/>
          </p:cNvSpPr>
          <p:nvPr>
            <p:ph type="title"/>
          </p:nvPr>
        </p:nvSpPr>
        <p:spPr/>
        <p:txBody>
          <a:bodyPr/>
          <a:lstStyle/>
          <a:p>
            <a:r>
              <a:rPr lang="en-US" dirty="0" smtClean="0"/>
              <a:t>Critical case</a:t>
            </a:r>
            <a:endParaRPr lang="ar-SA" dirty="0" smtClean="0"/>
          </a:p>
        </p:txBody>
      </p:sp>
      <p:sp>
        <p:nvSpPr>
          <p:cNvPr id="27651" name="عنصر نائب للمحتوى 2"/>
          <p:cNvSpPr>
            <a:spLocks noGrp="1"/>
          </p:cNvSpPr>
          <p:nvPr>
            <p:ph idx="1"/>
          </p:nvPr>
        </p:nvSpPr>
        <p:spPr/>
        <p:txBody>
          <a:bodyPr/>
          <a:lstStyle/>
          <a:p>
            <a:pPr algn="just"/>
            <a:r>
              <a:rPr lang="en-US" dirty="0" smtClean="0"/>
              <a:t>Critical case sampling selects critical cases on the bases that they can make a point dramatically or because they are important. </a:t>
            </a:r>
          </a:p>
          <a:p>
            <a:pPr algn="just"/>
            <a:endParaRPr lang="en-US" dirty="0"/>
          </a:p>
          <a:p>
            <a:pPr algn="just"/>
            <a:r>
              <a:rPr lang="en-US" dirty="0" smtClean="0"/>
              <a:t>The focus of data collections to understand what is happening in each critical case so that logical generalizations can be made.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noGrp="1"/>
          </p:cNvSpPr>
          <p:nvPr>
            <p:ph type="title"/>
          </p:nvPr>
        </p:nvSpPr>
        <p:spPr/>
        <p:txBody>
          <a:bodyPr/>
          <a:lstStyle/>
          <a:p>
            <a:r>
              <a:rPr lang="en-US" dirty="0" smtClean="0"/>
              <a:t>Critical Case Sampling</a:t>
            </a:r>
            <a:endParaRPr lang="ar-SA" dirty="0" smtClean="0"/>
          </a:p>
        </p:txBody>
      </p:sp>
      <p:sp>
        <p:nvSpPr>
          <p:cNvPr id="28675" name="عنصر نائب للمحتوى 2"/>
          <p:cNvSpPr>
            <a:spLocks noGrp="1"/>
          </p:cNvSpPr>
          <p:nvPr>
            <p:ph idx="1"/>
          </p:nvPr>
        </p:nvSpPr>
        <p:spPr/>
        <p:txBody>
          <a:bodyPr>
            <a:normAutofit fontScale="92500" lnSpcReduction="10000"/>
          </a:bodyPr>
          <a:lstStyle/>
          <a:p>
            <a:r>
              <a:rPr lang="en-US" sz="2800" dirty="0" smtClean="0"/>
              <a:t>Patton (2002) outlines a number of clues that suggest critical cases these can be summarized by the questions such as:</a:t>
            </a:r>
          </a:p>
          <a:p>
            <a:pPr>
              <a:buNone/>
            </a:pPr>
            <a:endParaRPr lang="en-US" sz="2800" dirty="0" smtClean="0"/>
          </a:p>
          <a:p>
            <a:r>
              <a:rPr lang="en-US" sz="2800" dirty="0" smtClean="0"/>
              <a:t>If it happens there, will it happen everywhere?</a:t>
            </a:r>
          </a:p>
          <a:p>
            <a:endParaRPr lang="en-US" sz="2800" dirty="0" smtClean="0"/>
          </a:p>
          <a:p>
            <a:r>
              <a:rPr lang="en-US" sz="2800" dirty="0" smtClean="0"/>
              <a:t>If they are having problems, can you be sure that everyone will have problems?</a:t>
            </a:r>
          </a:p>
          <a:p>
            <a:endParaRPr lang="en-US" sz="2800" dirty="0" smtClean="0"/>
          </a:p>
          <a:p>
            <a:r>
              <a:rPr lang="en-US" sz="2800" dirty="0" smtClean="0"/>
              <a:t>If they cannot understand the process, is it likely that no one will be able to understand the process?</a:t>
            </a:r>
          </a:p>
          <a:p>
            <a:endParaRPr lang="ar-SA"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وان 1"/>
          <p:cNvSpPr>
            <a:spLocks noGrp="1"/>
          </p:cNvSpPr>
          <p:nvPr>
            <p:ph type="title"/>
          </p:nvPr>
        </p:nvSpPr>
        <p:spPr/>
        <p:txBody>
          <a:bodyPr/>
          <a:lstStyle/>
          <a:p>
            <a:r>
              <a:rPr lang="en-US" smtClean="0"/>
              <a:t>Typical case sampling</a:t>
            </a:r>
            <a:endParaRPr lang="ar-SA" smtClean="0"/>
          </a:p>
        </p:txBody>
      </p:sp>
      <p:sp>
        <p:nvSpPr>
          <p:cNvPr id="29699" name="عنصر نائب للمحتوى 2"/>
          <p:cNvSpPr>
            <a:spLocks noGrp="1"/>
          </p:cNvSpPr>
          <p:nvPr>
            <p:ph idx="1"/>
          </p:nvPr>
        </p:nvSpPr>
        <p:spPr/>
        <p:txBody>
          <a:bodyPr/>
          <a:lstStyle/>
          <a:p>
            <a:r>
              <a:rPr lang="en-US" sz="2400" dirty="0" smtClean="0"/>
              <a:t>In contrast of critical case sampling, typical case sampling is usually used as a part of a research project to provide an illustrative profile using a representative case. </a:t>
            </a:r>
          </a:p>
          <a:p>
            <a:endParaRPr lang="en-US" dirty="0"/>
          </a:p>
          <a:p>
            <a:r>
              <a:rPr lang="en-US" sz="2400" dirty="0" smtClean="0"/>
              <a:t>Such a sample enables you to provide an illustration of what is ‘typical’ to those who will be reading your research report and may be  unfamiliar with the subject matter.</a:t>
            </a:r>
          </a:p>
          <a:p>
            <a:endParaRPr lang="en-US" dirty="0"/>
          </a:p>
          <a:p>
            <a:r>
              <a:rPr lang="en-US" sz="2400" dirty="0" smtClean="0"/>
              <a:t> It is not intended to be </a:t>
            </a:r>
            <a:r>
              <a:rPr lang="en-US" sz="2400" dirty="0" err="1" smtClean="0"/>
              <a:t>definative</a:t>
            </a:r>
            <a:r>
              <a:rPr lang="en-US" sz="2400" dirty="0" smtClean="0"/>
              <a:t>.   </a:t>
            </a:r>
            <a:endParaRPr lang="ar-SA"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وان 1"/>
          <p:cNvSpPr>
            <a:spLocks noGrp="1"/>
          </p:cNvSpPr>
          <p:nvPr>
            <p:ph type="title"/>
          </p:nvPr>
        </p:nvSpPr>
        <p:spPr>
          <a:xfrm>
            <a:off x="457200" y="274638"/>
            <a:ext cx="8229600" cy="639762"/>
          </a:xfrm>
        </p:spPr>
        <p:txBody>
          <a:bodyPr/>
          <a:lstStyle/>
          <a:p>
            <a:r>
              <a:rPr lang="en-US" dirty="0" smtClean="0"/>
              <a:t>Snowball sampling </a:t>
            </a:r>
            <a:endParaRPr lang="ar-SA" dirty="0" smtClean="0"/>
          </a:p>
        </p:txBody>
      </p:sp>
      <p:sp>
        <p:nvSpPr>
          <p:cNvPr id="3" name="عنصر نائب للمحتوى 2"/>
          <p:cNvSpPr>
            <a:spLocks noGrp="1"/>
          </p:cNvSpPr>
          <p:nvPr>
            <p:ph idx="1"/>
          </p:nvPr>
        </p:nvSpPr>
        <p:spPr>
          <a:xfrm>
            <a:off x="457200" y="1066800"/>
            <a:ext cx="8229600" cy="5562600"/>
          </a:xfrm>
        </p:spPr>
        <p:txBody>
          <a:bodyPr>
            <a:normAutofit lnSpcReduction="10000"/>
          </a:bodyPr>
          <a:lstStyle/>
          <a:p>
            <a:pPr algn="just">
              <a:defRPr/>
            </a:pPr>
            <a:r>
              <a:rPr lang="en-US" sz="2400" dirty="0" smtClean="0"/>
              <a:t>Is commonly used when it is difficult to identify members of desired population. For example people who are working while claiming unemployment benefit you therefore, need to:</a:t>
            </a:r>
          </a:p>
          <a:p>
            <a:pPr algn="just">
              <a:defRPr/>
            </a:pPr>
            <a:endParaRPr lang="en-US" sz="2400" dirty="0" smtClean="0"/>
          </a:p>
          <a:p>
            <a:pPr marL="514350" indent="-514350" algn="just">
              <a:buFont typeface="+mj-lt"/>
              <a:buAutoNum type="arabicPeriod"/>
              <a:defRPr/>
            </a:pPr>
            <a:r>
              <a:rPr lang="en-US" sz="2400" dirty="0" smtClean="0"/>
              <a:t>Make contact with one or two cases in the population. </a:t>
            </a:r>
          </a:p>
          <a:p>
            <a:pPr marL="514350" indent="-514350" algn="just">
              <a:buFont typeface="+mj-lt"/>
              <a:buAutoNum type="arabicPeriod"/>
              <a:defRPr/>
            </a:pPr>
            <a:endParaRPr lang="en-US" sz="2400" dirty="0" smtClean="0"/>
          </a:p>
          <a:p>
            <a:pPr marL="514350" indent="-514350" algn="just">
              <a:buFont typeface="+mj-lt"/>
              <a:buAutoNum type="arabicPeriod"/>
              <a:defRPr/>
            </a:pPr>
            <a:r>
              <a:rPr lang="en-US" sz="2400" dirty="0" smtClean="0"/>
              <a:t>Ask these cases to identify further cases.  </a:t>
            </a:r>
          </a:p>
          <a:p>
            <a:pPr marL="514350" indent="-514350" algn="just">
              <a:buFont typeface="+mj-lt"/>
              <a:buAutoNum type="arabicPeriod"/>
              <a:defRPr/>
            </a:pPr>
            <a:endParaRPr lang="en-US" sz="2400" dirty="0" smtClean="0"/>
          </a:p>
          <a:p>
            <a:pPr marL="514350" indent="-514350" algn="just">
              <a:buFont typeface="+mj-lt"/>
              <a:buAutoNum type="arabicPeriod"/>
              <a:defRPr/>
            </a:pPr>
            <a:r>
              <a:rPr lang="en-US" sz="2400" dirty="0" smtClean="0"/>
              <a:t>Ask theses new cases  to identify further new cases (and so on)</a:t>
            </a:r>
          </a:p>
          <a:p>
            <a:pPr marL="514350" indent="-514350" algn="just">
              <a:buFont typeface="+mj-lt"/>
              <a:buAutoNum type="arabicPeriod"/>
              <a:defRPr/>
            </a:pPr>
            <a:endParaRPr lang="en-US" sz="2400" dirty="0" smtClean="0"/>
          </a:p>
          <a:p>
            <a:pPr marL="514350" indent="-514350" algn="just">
              <a:buFont typeface="+mj-lt"/>
              <a:buAutoNum type="arabicPeriod"/>
              <a:defRPr/>
            </a:pPr>
            <a:r>
              <a:rPr lang="en-US" sz="2400" dirty="0" smtClean="0"/>
              <a:t>Stop when either no new cases are given or the sample is as large  as manageable </a:t>
            </a:r>
            <a:endParaRPr lang="ar-SA"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عنوان 1"/>
          <p:cNvSpPr>
            <a:spLocks noGrp="1"/>
          </p:cNvSpPr>
          <p:nvPr>
            <p:ph type="title"/>
          </p:nvPr>
        </p:nvSpPr>
        <p:spPr/>
        <p:txBody>
          <a:bodyPr/>
          <a:lstStyle/>
          <a:p>
            <a:r>
              <a:rPr lang="en-US" dirty="0" smtClean="0"/>
              <a:t>Self selecting sampling</a:t>
            </a:r>
            <a:endParaRPr lang="ar-SA" dirty="0" smtClean="0"/>
          </a:p>
        </p:txBody>
      </p:sp>
      <p:sp>
        <p:nvSpPr>
          <p:cNvPr id="3" name="عنصر نائب للمحتوى 2"/>
          <p:cNvSpPr>
            <a:spLocks noGrp="1"/>
          </p:cNvSpPr>
          <p:nvPr>
            <p:ph idx="1"/>
          </p:nvPr>
        </p:nvSpPr>
        <p:spPr/>
        <p:txBody>
          <a:bodyPr/>
          <a:lstStyle/>
          <a:p>
            <a:pPr algn="just">
              <a:defRPr/>
            </a:pPr>
            <a:r>
              <a:rPr lang="en-US" dirty="0" smtClean="0"/>
              <a:t>It occurs when you allow each case usually individuals, to identify their desire to take part in the research you therefore</a:t>
            </a:r>
          </a:p>
          <a:p>
            <a:pPr algn="just">
              <a:defRPr/>
            </a:pPr>
            <a:endParaRPr lang="en-US" dirty="0" smtClean="0"/>
          </a:p>
          <a:p>
            <a:pPr marL="514350" indent="-514350" algn="just">
              <a:buFont typeface="+mj-lt"/>
              <a:buAutoNum type="arabicPeriod"/>
              <a:defRPr/>
            </a:pPr>
            <a:r>
              <a:rPr lang="en-US" dirty="0" smtClean="0"/>
              <a:t>Publicize your need for cases, either by advertising through appropriate media or by asking them to take part.</a:t>
            </a:r>
          </a:p>
          <a:p>
            <a:pPr marL="514350" indent="-514350" algn="just">
              <a:buFont typeface="+mj-lt"/>
              <a:buAutoNum type="arabicPeriod"/>
              <a:defRPr/>
            </a:pPr>
            <a:endParaRPr lang="en-US" dirty="0" smtClean="0"/>
          </a:p>
          <a:p>
            <a:pPr marL="514350" indent="-514350" algn="just">
              <a:buFont typeface="+mj-lt"/>
              <a:buAutoNum type="arabicPeriod"/>
              <a:defRPr/>
            </a:pPr>
            <a:r>
              <a:rPr lang="en-US" dirty="0" smtClean="0"/>
              <a:t>Collect data from those who respond   </a:t>
            </a:r>
          </a:p>
          <a:p>
            <a:pPr algn="just">
              <a:buNone/>
              <a:defRPr/>
            </a:pPr>
            <a:endParaRPr lang="ar-SA"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عنوان 1"/>
          <p:cNvSpPr>
            <a:spLocks noGrp="1"/>
          </p:cNvSpPr>
          <p:nvPr>
            <p:ph type="title"/>
          </p:nvPr>
        </p:nvSpPr>
        <p:spPr/>
        <p:txBody>
          <a:bodyPr/>
          <a:lstStyle/>
          <a:p>
            <a:r>
              <a:rPr lang="en-US" smtClean="0"/>
              <a:t>Self-selection sampling</a:t>
            </a:r>
            <a:endParaRPr lang="ar-SA" smtClean="0"/>
          </a:p>
        </p:txBody>
      </p:sp>
      <p:sp>
        <p:nvSpPr>
          <p:cNvPr id="32771" name="عنصر نائب للمحتوى 2"/>
          <p:cNvSpPr>
            <a:spLocks noGrp="1"/>
          </p:cNvSpPr>
          <p:nvPr>
            <p:ph idx="1"/>
          </p:nvPr>
        </p:nvSpPr>
        <p:spPr>
          <a:xfrm>
            <a:off x="714375" y="1395413"/>
            <a:ext cx="7743825" cy="5233987"/>
          </a:xfrm>
        </p:spPr>
        <p:txBody>
          <a:bodyPr>
            <a:normAutofit fontScale="92500" lnSpcReduction="10000"/>
          </a:bodyPr>
          <a:lstStyle/>
          <a:p>
            <a:pPr algn="just"/>
            <a:r>
              <a:rPr lang="en-US" sz="2200" dirty="0" smtClean="0"/>
              <a:t>Publicity for convenience samples can take many forms. </a:t>
            </a:r>
          </a:p>
          <a:p>
            <a:pPr algn="just"/>
            <a:endParaRPr lang="en-US" sz="2200" dirty="0"/>
          </a:p>
          <a:p>
            <a:pPr algn="just"/>
            <a:r>
              <a:rPr lang="en-US" sz="2200" dirty="0" smtClean="0"/>
              <a:t>These include articles and advertisement in magazines that the population are likely to read, postings on appropriate Internet newsgroups and discussion groups, hyperlinks from other websites as well as letters or emails of invitation to colleagues and friends.</a:t>
            </a:r>
          </a:p>
          <a:p>
            <a:pPr algn="just"/>
            <a:endParaRPr lang="en-US" sz="2200" dirty="0"/>
          </a:p>
          <a:p>
            <a:pPr algn="just"/>
            <a:r>
              <a:rPr lang="en-US" sz="2200" dirty="0" smtClean="0"/>
              <a:t> Cases that self-select objectives. In some instances ,as in research question(s) or stated on the management of the survivors of downsizing (</a:t>
            </a:r>
            <a:r>
              <a:rPr lang="en-US" sz="2200" dirty="0" err="1" smtClean="0"/>
              <a:t>Thornhill</a:t>
            </a:r>
            <a:r>
              <a:rPr lang="en-US" sz="2200" dirty="0" smtClean="0"/>
              <a:t> et al.1997), this is exactly what the researcher wants. </a:t>
            </a:r>
          </a:p>
          <a:p>
            <a:pPr algn="just"/>
            <a:endParaRPr lang="en-US" sz="2200" dirty="0"/>
          </a:p>
          <a:p>
            <a:pPr algn="just"/>
            <a:r>
              <a:rPr lang="en-US" sz="2200" dirty="0" smtClean="0"/>
              <a:t>In this research a letter in the personnel trade press generated a list of self-selected organisations that were interested in the research topic , considered it important and were willing to devote time to being interviewed.  </a:t>
            </a:r>
            <a:endParaRPr lang="ar-SA" sz="22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عنوان 1"/>
          <p:cNvSpPr>
            <a:spLocks noGrp="1"/>
          </p:cNvSpPr>
          <p:nvPr>
            <p:ph type="title"/>
          </p:nvPr>
        </p:nvSpPr>
        <p:spPr>
          <a:xfrm>
            <a:off x="642938" y="228600"/>
            <a:ext cx="7772400" cy="866775"/>
          </a:xfrm>
        </p:spPr>
        <p:txBody>
          <a:bodyPr/>
          <a:lstStyle/>
          <a:p>
            <a:r>
              <a:rPr lang="en-US" dirty="0" smtClean="0"/>
              <a:t>Convenience sampling</a:t>
            </a:r>
            <a:endParaRPr lang="ar-SA" dirty="0" smtClean="0"/>
          </a:p>
        </p:txBody>
      </p:sp>
      <p:sp>
        <p:nvSpPr>
          <p:cNvPr id="33795" name="عنصر نائب للمحتوى 2"/>
          <p:cNvSpPr>
            <a:spLocks noGrp="1"/>
          </p:cNvSpPr>
          <p:nvPr>
            <p:ph idx="1"/>
          </p:nvPr>
        </p:nvSpPr>
        <p:spPr>
          <a:xfrm>
            <a:off x="571500" y="1738313"/>
            <a:ext cx="7886700" cy="4129087"/>
          </a:xfrm>
        </p:spPr>
        <p:txBody>
          <a:bodyPr>
            <a:normAutofit/>
          </a:bodyPr>
          <a:lstStyle/>
          <a:p>
            <a:pPr algn="just"/>
            <a:r>
              <a:rPr lang="en-US" sz="2000" dirty="0" smtClean="0"/>
              <a:t>Convenience sampling (or haphazard sampling) involves  selecting haphazardly those cases that are easiest to obtain for your sample, such as the person interviewed at random in a shopping centre for a television programme or the book about entrepreneurship you find at the airport. </a:t>
            </a:r>
          </a:p>
          <a:p>
            <a:pPr algn="just"/>
            <a:endParaRPr lang="en-US" sz="2000" dirty="0"/>
          </a:p>
          <a:p>
            <a:pPr algn="just"/>
            <a:r>
              <a:rPr lang="en-US" sz="2000" dirty="0" smtClean="0"/>
              <a:t>The sample selection process is continued until your required sample size has been reached. Although this technique of sampling is used widely , it is prone to bias and influences that are beyond your control, as the cases appear in the sample only because of the ease of obtaining them. </a:t>
            </a:r>
          </a:p>
          <a:p>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Convenience sampling</a:t>
            </a:r>
            <a:endParaRPr lang="en-US" dirty="0"/>
          </a:p>
        </p:txBody>
      </p:sp>
      <p:sp>
        <p:nvSpPr>
          <p:cNvPr id="3" name="Content Placeholder 2"/>
          <p:cNvSpPr>
            <a:spLocks noGrp="1"/>
          </p:cNvSpPr>
          <p:nvPr>
            <p:ph idx="1"/>
          </p:nvPr>
        </p:nvSpPr>
        <p:spPr/>
        <p:txBody>
          <a:bodyPr/>
          <a:lstStyle/>
          <a:p>
            <a:pPr algn="just"/>
            <a:r>
              <a:rPr lang="en-US" dirty="0" smtClean="0"/>
              <a:t>Often the sample is intended to represent the total population , for example managers taking an MBA course as a surrogate for all managers! In such instances the selection of individual cases is likely to have introduced bias to the sample ,meaning that subsequent generalizations are likely to be at best flawed. </a:t>
            </a:r>
          </a:p>
          <a:p>
            <a:pPr algn="just"/>
            <a:endParaRPr lang="en-US" dirty="0" smtClean="0"/>
          </a:p>
          <a:p>
            <a:pPr algn="just"/>
            <a:r>
              <a:rPr lang="en-US" dirty="0" smtClean="0"/>
              <a:t>These problems are less important where there is little variation in the population, and such samples often serve as pilots to studies using more instructed samples. </a:t>
            </a:r>
            <a:endParaRPr lang="ar-SA"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1276</Words>
  <Application>Microsoft Office PowerPoint</Application>
  <PresentationFormat>On-screen Show (4:3)</PresentationFormat>
  <Paragraphs>127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Understanding Sampling   Non Probability Sampling </vt:lpstr>
      <vt:lpstr>Non probability samples</vt:lpstr>
      <vt:lpstr>Non- probability sampling</vt:lpstr>
      <vt:lpstr>Non Probability Sampling: Techniques</vt:lpstr>
      <vt:lpstr>Quota sampling</vt:lpstr>
      <vt:lpstr>Quota sampling</vt:lpstr>
      <vt:lpstr>Quota sampling</vt:lpstr>
      <vt:lpstr>Purposive sampling </vt:lpstr>
      <vt:lpstr>Purposive Sampling</vt:lpstr>
      <vt:lpstr>Extreme case or deviant sampling</vt:lpstr>
      <vt:lpstr>Heterogeneous or maximum variation sampling</vt:lpstr>
      <vt:lpstr>Heterogenous Sampling</vt:lpstr>
      <vt:lpstr>Homogenous sampling</vt:lpstr>
      <vt:lpstr>Critical case</vt:lpstr>
      <vt:lpstr>Critical Case Sampling</vt:lpstr>
      <vt:lpstr>Typical case sampling</vt:lpstr>
      <vt:lpstr>Snowball sampling </vt:lpstr>
      <vt:lpstr>Self selecting sampling</vt:lpstr>
      <vt:lpstr>Self-selection sampling</vt:lpstr>
      <vt:lpstr>Convenience sampling</vt:lpstr>
      <vt:lpstr>Convenience sampling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Sampling   Non Probability Sampling</dc:title>
  <dc:creator>faisal</dc:creator>
  <cp:lastModifiedBy>NTS</cp:lastModifiedBy>
  <cp:revision>5</cp:revision>
  <dcterms:created xsi:type="dcterms:W3CDTF">2013-05-25T09:00:44Z</dcterms:created>
  <dcterms:modified xsi:type="dcterms:W3CDTF">2013-05-25T11:17:04Z</dcterms:modified>
</cp:coreProperties>
</file>