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9" r:id="rId2"/>
    <p:sldId id="286" r:id="rId3"/>
    <p:sldId id="284" r:id="rId4"/>
    <p:sldId id="302" r:id="rId5"/>
    <p:sldId id="289" r:id="rId6"/>
    <p:sldId id="326" r:id="rId7"/>
    <p:sldId id="327" r:id="rId8"/>
    <p:sldId id="287" r:id="rId9"/>
    <p:sldId id="325" r:id="rId10"/>
    <p:sldId id="288" r:id="rId11"/>
    <p:sldId id="292" r:id="rId12"/>
    <p:sldId id="303" r:id="rId13"/>
    <p:sldId id="304" r:id="rId14"/>
    <p:sldId id="305" r:id="rId15"/>
    <p:sldId id="306" r:id="rId16"/>
    <p:sldId id="307" r:id="rId17"/>
    <p:sldId id="308" r:id="rId18"/>
    <p:sldId id="328" r:id="rId19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 horzBarState="maximized">
    <p:restoredLeft sz="14853" autoAdjust="0"/>
    <p:restoredTop sz="94624" autoAdjust="0"/>
  </p:normalViewPr>
  <p:slideViewPr>
    <p:cSldViewPr>
      <p:cViewPr varScale="1">
        <p:scale>
          <a:sx n="66" d="100"/>
          <a:sy n="66" d="100"/>
        </p:scale>
        <p:origin x="-1188" y="-102"/>
      </p:cViewPr>
      <p:guideLst>
        <p:guide orient="horz" pos="2160"/>
        <p:guide orient="horz" pos="4065"/>
        <p:guide orient="horz" pos="482"/>
        <p:guide pos="2880"/>
        <p:guide pos="24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DF48-8A8E-4E57-8A61-90A35ACDEF23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0EFF9-6DDD-4663-975E-9BFDAC3C0C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DF48-8A8E-4E57-8A61-90A35ACDEF23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0EFF9-6DDD-4663-975E-9BFDAC3C0C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DF48-8A8E-4E57-8A61-90A35ACDEF23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0EFF9-6DDD-4663-975E-9BFDAC3C0C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DF48-8A8E-4E57-8A61-90A35ACDEF23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0EFF9-6DDD-4663-975E-9BFDAC3C0C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DF48-8A8E-4E57-8A61-90A35ACDEF23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0EFF9-6DDD-4663-975E-9BFDAC3C0C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DF48-8A8E-4E57-8A61-90A35ACDEF23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0EFF9-6DDD-4663-975E-9BFDAC3C0C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DF48-8A8E-4E57-8A61-90A35ACDEF23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0EFF9-6DDD-4663-975E-9BFDAC3C0C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DF48-8A8E-4E57-8A61-90A35ACDEF23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0EFF9-6DDD-4663-975E-9BFDAC3C0C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DF48-8A8E-4E57-8A61-90A35ACDEF23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0EFF9-6DDD-4663-975E-9BFDAC3C0C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DF48-8A8E-4E57-8A61-90A35ACDEF23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0EFF9-6DDD-4663-975E-9BFDAC3C0C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DF48-8A8E-4E57-8A61-90A35ACDEF23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0EFF9-6DDD-4663-975E-9BFDAC3C0C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ADF48-8A8E-4E57-8A61-90A35ACDEF23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0EFF9-6DDD-4663-975E-9BFDAC3C0C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Box 7"/>
          <p:cNvSpPr txBox="1">
            <a:spLocks noChangeArrowheads="1"/>
          </p:cNvSpPr>
          <p:nvPr userDrawn="1"/>
        </p:nvSpPr>
        <p:spPr bwMode="auto">
          <a:xfrm>
            <a:off x="0" y="0"/>
            <a:ext cx="80645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algn="ctr" eaLnBrk="0" hangingPunct="0">
              <a:defRPr/>
            </a:pPr>
            <a:r>
              <a:rPr lang="en-GB" sz="800" dirty="0">
                <a:solidFill>
                  <a:schemeClr val="bg1"/>
                </a:solidFill>
                <a:latin typeface="Arial" pitchFamily="34" charset="0"/>
              </a:rPr>
              <a:t>Slide 7.</a:t>
            </a:r>
            <a:fld id="{140CA1EF-C675-4C44-85C4-6F6BAC455FB7}" type="slidenum">
              <a:rPr lang="en-GB" sz="800">
                <a:solidFill>
                  <a:schemeClr val="bg1"/>
                </a:solidFill>
                <a:latin typeface="Arial" pitchFamily="34" charset="0"/>
              </a:rPr>
              <a:pPr algn="ctr" eaLnBrk="0" hangingPunct="0">
                <a:defRPr/>
              </a:pPr>
              <a:t>‹#›</a:t>
            </a:fld>
            <a:endParaRPr lang="en-GB" sz="800" dirty="0">
              <a:solidFill>
                <a:schemeClr val="bg1"/>
              </a:solidFill>
              <a:latin typeface="Times" pitchFamily="18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 userDrawn="1"/>
        </p:nvSpPr>
        <p:spPr bwMode="auto">
          <a:xfrm>
            <a:off x="225425" y="6524625"/>
            <a:ext cx="8642350" cy="18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0" hangingPunct="0">
              <a:defRPr/>
            </a:pPr>
            <a:r>
              <a:rPr lang="en-GB" sz="800" dirty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Saunders, Lewis and </a:t>
            </a:r>
            <a:r>
              <a:rPr lang="en-GB" sz="800" dirty="0" err="1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Thornhill</a:t>
            </a:r>
            <a:r>
              <a:rPr lang="en-GB" sz="800" dirty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, </a:t>
            </a:r>
            <a:r>
              <a:rPr lang="en-GB" sz="800" i="1" dirty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Research Methods for Business Students</a:t>
            </a:r>
            <a:r>
              <a:rPr lang="en-GB" sz="800" dirty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, 5</a:t>
            </a:r>
            <a:r>
              <a:rPr lang="en-GB" sz="800" baseline="30000" dirty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th</a:t>
            </a:r>
            <a:r>
              <a:rPr lang="en-GB" sz="800" dirty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 Edition, © Mark Saunders, Philip Lewis and Adrian </a:t>
            </a:r>
            <a:r>
              <a:rPr lang="en-GB" sz="800" dirty="0" err="1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Thornhill</a:t>
            </a:r>
            <a:r>
              <a:rPr lang="en-GB" sz="800" dirty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 2009</a:t>
            </a:r>
            <a:r>
              <a:rPr lang="en-US" sz="800" dirty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 </a:t>
            </a:r>
            <a:endParaRPr lang="en-GB" sz="800" dirty="0">
              <a:solidFill>
                <a:schemeClr val="bg1"/>
              </a:solidFill>
              <a:latin typeface="Arial" pitchFamily="34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57808"/>
            <a:ext cx="77724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GB" sz="4800" b="1" dirty="0" smtClean="0">
                <a:latin typeface="Arial" charset="0"/>
              </a:rPr>
              <a:t>Understanding Sampling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83768" y="3362216"/>
            <a:ext cx="36724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Lecture 12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 </a:t>
            </a:r>
            <a:endParaRPr lang="en-US" sz="2000" dirty="0" smtClean="0"/>
          </a:p>
          <a:p>
            <a:pPr algn="ctr"/>
            <a:endParaRPr lang="en-US" sz="2000" dirty="0" smtClean="0"/>
          </a:p>
          <a:p>
            <a:pPr algn="ctr"/>
            <a:endParaRPr lang="en-US" sz="2000" dirty="0" smtClean="0"/>
          </a:p>
          <a:p>
            <a:pPr algn="ctr"/>
            <a:endParaRPr lang="en-US" sz="2000" dirty="0" smtClean="0"/>
          </a:p>
          <a:p>
            <a:pPr algn="ctr"/>
            <a:endParaRPr lang="en-US" sz="2000" dirty="0" smtClean="0"/>
          </a:p>
          <a:p>
            <a:pPr algn="ctr"/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2575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dirty="0" smtClean="0">
                <a:latin typeface="Arial" charset="0"/>
              </a:rPr>
              <a:t>Why to do sampling?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279400" y="1124744"/>
            <a:ext cx="8153400" cy="4971256"/>
          </a:xfrm>
        </p:spPr>
        <p:txBody>
          <a:bodyPr>
            <a:normAutofit/>
          </a:bodyPr>
          <a:lstStyle/>
          <a:p>
            <a:pPr marL="0" indent="0" eaLnBrk="1" hangingPunct="1">
              <a:buFont typeface="Arial" charset="0"/>
              <a:buChar char="•"/>
            </a:pPr>
            <a:r>
              <a:rPr lang="en-GB" sz="2400" b="1" dirty="0" smtClean="0">
                <a:solidFill>
                  <a:srgbClr val="C00000"/>
                </a:solidFill>
                <a:latin typeface="Arial" charset="0"/>
              </a:rPr>
              <a:t>What is Census? </a:t>
            </a:r>
          </a:p>
          <a:p>
            <a:pPr marL="0" indent="0" eaLnBrk="1" hangingPunct="1">
              <a:buNone/>
            </a:pPr>
            <a:endParaRPr lang="en-GB" sz="2400" b="1" dirty="0" smtClean="0">
              <a:solidFill>
                <a:srgbClr val="C00000"/>
              </a:solidFill>
              <a:latin typeface="Arial" charset="0"/>
            </a:endParaRPr>
          </a:p>
          <a:p>
            <a:pPr marL="0" indent="0" eaLnBrk="1" hangingPunct="1">
              <a:buFont typeface="Arial" charset="0"/>
              <a:buChar char="•"/>
            </a:pPr>
            <a:r>
              <a:rPr lang="en-GB" sz="2400" b="1" dirty="0" smtClean="0">
                <a:solidFill>
                  <a:srgbClr val="C00000"/>
                </a:solidFill>
                <a:latin typeface="Arial" charset="0"/>
              </a:rPr>
              <a:t>What is sampling?</a:t>
            </a:r>
          </a:p>
          <a:p>
            <a:pPr marL="0" indent="0" eaLnBrk="1" hangingPunct="1">
              <a:buNone/>
            </a:pPr>
            <a:r>
              <a:rPr lang="en-GB" sz="2400" b="1" dirty="0" smtClean="0">
                <a:latin typeface="Arial" charset="0"/>
              </a:rPr>
              <a:t> </a:t>
            </a:r>
          </a:p>
          <a:p>
            <a:pPr marL="0" indent="0"/>
            <a:r>
              <a:rPr lang="en-GB" sz="2400" b="1" dirty="0" smtClean="0">
                <a:latin typeface="Arial" charset="0"/>
              </a:rPr>
              <a:t>Sampling is a valid to a census because; </a:t>
            </a:r>
          </a:p>
          <a:p>
            <a:pPr marL="0" indent="0"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eaLnBrk="1" hangingPunct="1"/>
            <a:r>
              <a:rPr lang="en-GB" sz="2400" dirty="0">
                <a:latin typeface="Arial" charset="0"/>
              </a:rPr>
              <a:t>E</a:t>
            </a:r>
            <a:r>
              <a:rPr lang="en-GB" sz="2400" dirty="0" smtClean="0">
                <a:latin typeface="Arial" charset="0"/>
              </a:rPr>
              <a:t>ntire population survey might be impracticable.</a:t>
            </a:r>
          </a:p>
          <a:p>
            <a:pPr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eaLnBrk="1" hangingPunct="1"/>
            <a:r>
              <a:rPr lang="en-GB" sz="2400" dirty="0">
                <a:latin typeface="Arial" charset="0"/>
              </a:rPr>
              <a:t>B</a:t>
            </a:r>
            <a:r>
              <a:rPr lang="en-GB" sz="2400" dirty="0" smtClean="0">
                <a:latin typeface="Arial" charset="0"/>
              </a:rPr>
              <a:t>udget and time constraints restrict data collection.</a:t>
            </a:r>
          </a:p>
          <a:p>
            <a:pPr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r>
              <a:rPr lang="en-GB" sz="2400" dirty="0">
                <a:latin typeface="Arial" charset="0"/>
              </a:rPr>
              <a:t>N</a:t>
            </a:r>
            <a:r>
              <a:rPr lang="en-GB" sz="2400" dirty="0" smtClean="0">
                <a:latin typeface="Arial" charset="0"/>
              </a:rPr>
              <a:t>eed results from data collection quickly.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2263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3200" dirty="0" smtClean="0">
                <a:latin typeface="Arial" charset="0"/>
              </a:rPr>
              <a:t>Sample selection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836613"/>
            <a:ext cx="7772400" cy="5157787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GB" dirty="0" smtClean="0">
              <a:latin typeface="Arial" charset="0"/>
            </a:endParaRPr>
          </a:p>
          <a:p>
            <a:pPr eaLnBrk="1" hangingPunct="1">
              <a:buFontTx/>
              <a:buNone/>
            </a:pPr>
            <a:endParaRPr lang="en-GB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36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36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eaLnBrk="1" hangingPunct="1">
              <a:buFontTx/>
              <a:buNone/>
            </a:pPr>
            <a:r>
              <a:rPr lang="en-GB" sz="1200" b="1" dirty="0" smtClean="0">
                <a:latin typeface="Arial" charset="0"/>
              </a:rPr>
              <a:t>Source: Saunders </a:t>
            </a:r>
            <a:r>
              <a:rPr lang="en-GB" sz="1200" b="1" i="1" dirty="0" smtClean="0">
                <a:latin typeface="Arial" charset="0"/>
              </a:rPr>
              <a:t>et al</a:t>
            </a:r>
            <a:r>
              <a:rPr lang="en-GB" sz="1200" b="1" dirty="0" smtClean="0">
                <a:latin typeface="Arial" charset="0"/>
              </a:rPr>
              <a:t>. (2009)</a:t>
            </a:r>
          </a:p>
        </p:txBody>
      </p:sp>
      <p:pic>
        <p:nvPicPr>
          <p:cNvPr id="3076" name="Picture 5" descr="M07NF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250" y="1501775"/>
            <a:ext cx="5905500" cy="383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Text Box 6"/>
          <p:cNvSpPr txBox="1">
            <a:spLocks noChangeArrowheads="1"/>
          </p:cNvSpPr>
          <p:nvPr/>
        </p:nvSpPr>
        <p:spPr bwMode="auto">
          <a:xfrm>
            <a:off x="519113" y="6126163"/>
            <a:ext cx="80851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Arial" charset="0"/>
              </a:rPr>
              <a:t>Figure 7.1  Population, sample and individual cases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sampling frame ?</a:t>
            </a:r>
            <a:endParaRPr lang="ar-SA" dirty="0" smtClean="0"/>
          </a:p>
        </p:txBody>
      </p:sp>
      <p:sp>
        <p:nvSpPr>
          <p:cNvPr id="6147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55365"/>
            <a:ext cx="8229600" cy="2653755"/>
          </a:xfrm>
        </p:spPr>
        <p:txBody>
          <a:bodyPr/>
          <a:lstStyle/>
          <a:p>
            <a:pPr algn="just"/>
            <a:r>
              <a:rPr lang="en-US" dirty="0" smtClean="0"/>
              <a:t>The sampling frame for any probability sample is a complete list of all the cases in the population from which your sample will </a:t>
            </a:r>
            <a:r>
              <a:rPr lang="en-US" smtClean="0"/>
              <a:t>be drawn</a:t>
            </a:r>
            <a:r>
              <a:rPr lang="en-US" dirty="0" smtClean="0"/>
              <a:t>.</a:t>
            </a: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7188"/>
            <a:ext cx="777240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Identification of sampling frame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290513" y="1219200"/>
            <a:ext cx="7772400" cy="48006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GB" sz="2400" b="1" dirty="0" smtClean="0">
                <a:latin typeface="Arial" charset="0"/>
              </a:rPr>
              <a:t>Key points while identifying sampling frame are; </a:t>
            </a: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400" dirty="0" smtClean="0">
                <a:latin typeface="Arial" charset="0"/>
              </a:rPr>
              <a:t>Problems of using existing databases</a:t>
            </a:r>
          </a:p>
          <a:p>
            <a:pPr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eaLnBrk="1" hangingPunct="1"/>
            <a:r>
              <a:rPr lang="en-GB" sz="2400" dirty="0" smtClean="0">
                <a:latin typeface="Arial" charset="0"/>
              </a:rPr>
              <a:t>Extent of possible generalisation from the sample</a:t>
            </a:r>
          </a:p>
          <a:p>
            <a:pPr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eaLnBrk="1" hangingPunct="1"/>
            <a:r>
              <a:rPr lang="en-GB" sz="2400" dirty="0" smtClean="0">
                <a:latin typeface="Arial" charset="0"/>
              </a:rPr>
              <a:t>Validity and reliability</a:t>
            </a:r>
          </a:p>
          <a:p>
            <a:pPr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eaLnBrk="1" hangingPunct="1"/>
            <a:r>
              <a:rPr lang="en-GB" sz="2400" dirty="0" smtClean="0">
                <a:latin typeface="Arial" charset="0"/>
              </a:rPr>
              <a:t>Avoidance of bias</a:t>
            </a:r>
            <a:endParaRPr lang="en-GB" sz="2600" dirty="0" smtClean="0">
              <a:latin typeface="Arial" charset="0"/>
            </a:endParaRP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19088"/>
            <a:ext cx="7772400" cy="533400"/>
          </a:xfrm>
        </p:spPr>
        <p:txBody>
          <a:bodyPr>
            <a:noAutofit/>
          </a:bodyPr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Sample size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290513" y="1219200"/>
            <a:ext cx="7772400" cy="4800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z="2400" b="1" dirty="0" smtClean="0">
                <a:latin typeface="Arial" charset="0"/>
              </a:rPr>
              <a:t>Choice of sample size is influenced by</a:t>
            </a:r>
          </a:p>
          <a:p>
            <a:pPr eaLnBrk="1" hangingPunct="1"/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400" dirty="0" smtClean="0">
                <a:latin typeface="Arial" charset="0"/>
              </a:rPr>
              <a:t>Confidence needed in the data</a:t>
            </a:r>
          </a:p>
          <a:p>
            <a:pPr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eaLnBrk="1" hangingPunct="1"/>
            <a:r>
              <a:rPr lang="en-GB" sz="2400" dirty="0" smtClean="0">
                <a:latin typeface="Arial" charset="0"/>
              </a:rPr>
              <a:t>Margin of error that can be tolerated </a:t>
            </a:r>
          </a:p>
          <a:p>
            <a:pPr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eaLnBrk="1" hangingPunct="1"/>
            <a:r>
              <a:rPr lang="en-GB" sz="2400" dirty="0" smtClean="0">
                <a:latin typeface="Arial" charset="0"/>
              </a:rPr>
              <a:t>Types of analyses to be undertaken</a:t>
            </a:r>
          </a:p>
          <a:p>
            <a:pPr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eaLnBrk="1" hangingPunct="1"/>
            <a:r>
              <a:rPr lang="en-GB" sz="2400" dirty="0" smtClean="0">
                <a:latin typeface="Arial" charset="0"/>
              </a:rPr>
              <a:t>Size of the sample population and distribution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4475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Response rate and its importance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290513" y="1257300"/>
            <a:ext cx="8602662" cy="4331940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GB" sz="2400" b="1" dirty="0" smtClean="0">
                <a:latin typeface="Arial" charset="0"/>
              </a:rPr>
              <a:t>Key considerations include; </a:t>
            </a:r>
          </a:p>
          <a:p>
            <a:pPr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eaLnBrk="1" hangingPunct="1"/>
            <a:r>
              <a:rPr lang="en-GB" sz="2400" dirty="0" smtClean="0">
                <a:latin typeface="Arial" charset="0"/>
              </a:rPr>
              <a:t>Non- respondents and analysis of refusals</a:t>
            </a:r>
          </a:p>
          <a:p>
            <a:pPr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eaLnBrk="1" hangingPunct="1"/>
            <a:r>
              <a:rPr lang="en-GB" sz="2400" dirty="0" smtClean="0">
                <a:latin typeface="Arial" charset="0"/>
              </a:rPr>
              <a:t>Obtaining a representative sample</a:t>
            </a:r>
          </a:p>
          <a:p>
            <a:pPr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eaLnBrk="1" hangingPunct="1"/>
            <a:r>
              <a:rPr lang="en-GB" sz="2400" dirty="0" smtClean="0">
                <a:latin typeface="Arial" charset="0"/>
              </a:rPr>
              <a:t>Calculating the active response rate </a:t>
            </a:r>
          </a:p>
          <a:p>
            <a:pPr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eaLnBrk="1" hangingPunct="1"/>
            <a:r>
              <a:rPr lang="en-GB" sz="2400" dirty="0" smtClean="0">
                <a:latin typeface="Arial" charset="0"/>
              </a:rPr>
              <a:t>Estimating response rate and sample size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50825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dirty="0">
                <a:latin typeface="Arial" charset="0"/>
              </a:rPr>
              <a:t>S</a:t>
            </a:r>
            <a:r>
              <a:rPr lang="en-GB" sz="3200" dirty="0" smtClean="0">
                <a:latin typeface="Arial" charset="0"/>
              </a:rPr>
              <a:t>ampling Techniques: An overview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981075"/>
            <a:ext cx="7772400" cy="54721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GB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dirty="0" smtClean="0">
              <a:latin typeface="Arial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GB" sz="3600" dirty="0" smtClean="0">
              <a:latin typeface="Arial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GB" sz="36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smtClean="0">
                <a:latin typeface="Arial" charset="0"/>
              </a:rPr>
              <a:t>Source: Saunders </a:t>
            </a:r>
            <a:r>
              <a:rPr lang="en-GB" sz="1800" i="1" dirty="0" smtClean="0">
                <a:latin typeface="Arial" charset="0"/>
              </a:rPr>
              <a:t>et al</a:t>
            </a:r>
            <a:r>
              <a:rPr lang="en-GB" sz="1800" dirty="0" smtClean="0">
                <a:latin typeface="Arial" charset="0"/>
              </a:rPr>
              <a:t>. (2009)</a:t>
            </a:r>
          </a:p>
        </p:txBody>
      </p:sp>
      <p:pic>
        <p:nvPicPr>
          <p:cNvPr id="5124" name="Picture 4" descr="M07NF0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1557338"/>
            <a:ext cx="6884987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Probability Sampling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864" y="1052736"/>
            <a:ext cx="8229600" cy="4896544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/>
              <a:t>With probability samples the chance , or probability, of each case being selected from the population is known and usually equal to all cases. 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This means that it is possible to answer research questions and to achieve objectives that require you to estimate statistically the characteristics of the population from the sample. 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Consequently, probability sampling is often associated with survey and experimental research strategies.    </a:t>
            </a:r>
            <a:endParaRPr lang="ar-SA" sz="2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15913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3200" dirty="0" smtClean="0">
                <a:latin typeface="Arial" charset="0"/>
              </a:rPr>
              <a:t>Probability sampling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295275" y="1219200"/>
            <a:ext cx="8029575" cy="50292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GB" sz="2800" b="1" dirty="0" smtClean="0">
                <a:latin typeface="Arial" charset="0"/>
              </a:rPr>
              <a:t>The probability sampling is four stage process</a:t>
            </a:r>
          </a:p>
          <a:p>
            <a:pPr marL="515938" indent="-515938"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marL="515938" indent="-515938" eaLnBrk="1" hangingPunct="1">
              <a:buFontTx/>
              <a:buAutoNum type="arabicPeriod"/>
            </a:pPr>
            <a:r>
              <a:rPr lang="en-GB" sz="2600" dirty="0" smtClean="0">
                <a:latin typeface="Arial" charset="0"/>
              </a:rPr>
              <a:t>Identify sampling frame from research objectives</a:t>
            </a:r>
          </a:p>
          <a:p>
            <a:pPr marL="515938" indent="-515938" eaLnBrk="1" hangingPunct="1">
              <a:buFontTx/>
              <a:buAutoNum type="arabicPeriod"/>
            </a:pPr>
            <a:endParaRPr lang="en-GB" sz="2600" dirty="0" smtClean="0">
              <a:latin typeface="Arial" charset="0"/>
            </a:endParaRPr>
          </a:p>
          <a:p>
            <a:pPr marL="515938" indent="-515938" eaLnBrk="1" hangingPunct="1">
              <a:buFontTx/>
              <a:buAutoNum type="arabicPeriod"/>
            </a:pPr>
            <a:r>
              <a:rPr lang="en-GB" sz="2600" dirty="0" smtClean="0">
                <a:latin typeface="Arial" charset="0"/>
              </a:rPr>
              <a:t>Decide on a suitable sample size</a:t>
            </a:r>
          </a:p>
          <a:p>
            <a:pPr marL="515938" indent="-515938" eaLnBrk="1" hangingPunct="1">
              <a:buFontTx/>
              <a:buAutoNum type="arabicPeriod"/>
            </a:pPr>
            <a:endParaRPr lang="en-GB" sz="2600" dirty="0" smtClean="0">
              <a:latin typeface="Arial" charset="0"/>
            </a:endParaRPr>
          </a:p>
          <a:p>
            <a:pPr marL="515938" indent="-515938" eaLnBrk="1" hangingPunct="1">
              <a:buFontTx/>
              <a:buAutoNum type="arabicPeriod"/>
            </a:pPr>
            <a:r>
              <a:rPr lang="en-GB" sz="2600" dirty="0" smtClean="0">
                <a:latin typeface="Arial" charset="0"/>
              </a:rPr>
              <a:t>Select the appropriate technique and the sample</a:t>
            </a:r>
          </a:p>
          <a:p>
            <a:pPr marL="515938" indent="-515938" eaLnBrk="1" hangingPunct="1">
              <a:buFontTx/>
              <a:buAutoNum type="arabicPeriod"/>
            </a:pPr>
            <a:endParaRPr lang="en-GB" sz="2600" dirty="0" smtClean="0">
              <a:latin typeface="Arial" charset="0"/>
            </a:endParaRPr>
          </a:p>
          <a:p>
            <a:pPr marL="515938" indent="-515938" eaLnBrk="1" hangingPunct="1">
              <a:buFontTx/>
              <a:buAutoNum type="arabicPeriod"/>
            </a:pPr>
            <a:r>
              <a:rPr lang="en-GB" sz="2600" dirty="0" smtClean="0">
                <a:latin typeface="Arial" charset="0"/>
              </a:rPr>
              <a:t>Check whether the sample is representative!</a:t>
            </a:r>
          </a:p>
          <a:p>
            <a:pPr marL="515938" indent="-515938" eaLnBrk="1" hangingPunct="1">
              <a:buFontTx/>
              <a:buAutoNum type="arabicPeriod"/>
            </a:pPr>
            <a:endParaRPr lang="en-GB" sz="26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17500"/>
            <a:ext cx="7772400" cy="533400"/>
          </a:xfrm>
        </p:spPr>
        <p:txBody>
          <a:bodyPr>
            <a:noAutofit/>
          </a:bodyPr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Selecting a sampling technique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306388" y="1066800"/>
            <a:ext cx="8380412" cy="51816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sz="2400" b="1" dirty="0" smtClean="0">
                <a:latin typeface="Arial" charset="0"/>
              </a:rPr>
              <a:t>Five main techniques used for a probability sample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Simple random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Systematic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Stratified random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Cluster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Multi-stage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Random sampling</a:t>
            </a:r>
            <a:endParaRPr lang="ar-SA" dirty="0" smtClean="0"/>
          </a:p>
        </p:txBody>
      </p:sp>
      <p:sp>
        <p:nvSpPr>
          <p:cNvPr id="1229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S</a:t>
            </a:r>
            <a:r>
              <a:rPr lang="en-US" dirty="0" smtClean="0"/>
              <a:t>electing at random frame using either random number tables, a computer or an online random number generator such as Research Randomizer.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In excel you have a random number generator.   </a:t>
            </a: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عنوان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4690864" cy="576064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/>
              <a:t>Systematic sampling </a:t>
            </a:r>
            <a:endParaRPr lang="ar-SA" sz="3200" b="1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472608"/>
          </a:xfrm>
        </p:spPr>
        <p:txBody>
          <a:bodyPr/>
          <a:lstStyle/>
          <a:p>
            <a:pPr algn="just">
              <a:defRPr/>
            </a:pPr>
            <a:r>
              <a:rPr lang="en-US" sz="2400" dirty="0" smtClean="0"/>
              <a:t>Systematic sampling involves you selecting the sample at regular intervals from the sampling frame.</a:t>
            </a:r>
          </a:p>
          <a:p>
            <a:pPr algn="just">
              <a:defRPr/>
            </a:pPr>
            <a:endParaRPr lang="en-US" sz="2400" dirty="0" smtClean="0"/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en-US" sz="2400" dirty="0" smtClean="0"/>
              <a:t>Number each of the cases in your sampling frame with a unique number . The first is numbered 0, the second 1 and so on.</a:t>
            </a:r>
          </a:p>
          <a:p>
            <a:pPr marL="514350" indent="-514350" algn="just">
              <a:buFont typeface="+mj-lt"/>
              <a:buAutoNum type="arabicPeriod"/>
              <a:defRPr/>
            </a:pPr>
            <a:endParaRPr lang="en-US" sz="2400" dirty="0" smtClean="0"/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en-US" sz="2400" dirty="0" smtClean="0"/>
              <a:t>Select the first case using a random number.</a:t>
            </a:r>
          </a:p>
          <a:p>
            <a:pPr marL="514350" indent="-514350" algn="just">
              <a:buFont typeface="+mj-lt"/>
              <a:buAutoNum type="arabicPeriod"/>
              <a:defRPr/>
            </a:pPr>
            <a:endParaRPr lang="en-US" sz="2400" dirty="0" smtClean="0"/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en-US" sz="2400" dirty="0" smtClean="0"/>
              <a:t>Calculate the sample fraction.</a:t>
            </a:r>
          </a:p>
          <a:p>
            <a:pPr marL="514350" indent="-514350" algn="just">
              <a:buFont typeface="+mj-lt"/>
              <a:buAutoNum type="arabicPeriod"/>
              <a:defRPr/>
            </a:pPr>
            <a:endParaRPr lang="en-US" sz="2400" dirty="0" smtClean="0"/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en-US" sz="2400" dirty="0" smtClean="0"/>
              <a:t>Select subsequent cases systematically using the sample fraction to determine the frequency of selection 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Stratified random sampling </a:t>
            </a:r>
            <a:endParaRPr lang="ar-SA" smtClean="0"/>
          </a:p>
        </p:txBody>
      </p:sp>
      <p:sp>
        <p:nvSpPr>
          <p:cNvPr id="14339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256584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400" dirty="0" smtClean="0"/>
              <a:t>Stratified random sampling is a modification of random sampling in which you divide the population into two or more relevant and significant strata based in a one or a number of attributes. 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 smtClean="0"/>
              <a:t>In effect, your sampling frame is divided into a number of subsets. 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 smtClean="0"/>
              <a:t>A random sample (simple or systematic) is then drawn from each of the strata. 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 smtClean="0"/>
              <a:t>Consequently stratified sampling shares many of the advantages and disadvantages of simple random or systematic sampling.   </a:t>
            </a:r>
            <a:endParaRPr lang="ar-SA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US" dirty="0" smtClean="0"/>
              <a:t>Cluster Sampling</a:t>
            </a:r>
            <a:endParaRPr lang="ar-SA" dirty="0" smtClean="0"/>
          </a:p>
        </p:txBody>
      </p:sp>
      <p:sp>
        <p:nvSpPr>
          <p:cNvPr id="1536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2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/>
              <a:t>S</a:t>
            </a:r>
            <a:r>
              <a:rPr lang="en-US" dirty="0" smtClean="0"/>
              <a:t>imilar to stratified as you need to divide the population into discrete groups prior to sampling. 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The groups are termed clusters in this form of sampling and can be based in any naturally occurring grouping.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For example, you could group your data by type of manufacturing firm or geographical area.     </a:t>
            </a: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عنوان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4807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Cluster Sampling</a:t>
            </a:r>
            <a:endParaRPr lang="ar-SA" sz="3200" b="1" dirty="0" smtClean="0"/>
          </a:p>
        </p:txBody>
      </p:sp>
      <p:sp>
        <p:nvSpPr>
          <p:cNvPr id="16387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73016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/>
              <a:t>For cluster sampling your sampling frame is the complete list of clusters rather than complete list of individual cases within population.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 </a:t>
            </a:r>
            <a:r>
              <a:rPr lang="en-US" sz="2400" dirty="0"/>
              <a:t>S</a:t>
            </a:r>
            <a:r>
              <a:rPr lang="en-US" sz="2400" dirty="0" smtClean="0"/>
              <a:t>elect a few cluster normally using simple random sampling,. 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 smtClean="0"/>
              <a:t>Data  then collected from every case within the selected clusters.</a:t>
            </a:r>
            <a:endParaRPr lang="ar-SA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وان 1"/>
          <p:cNvSpPr>
            <a:spLocks noGrp="1"/>
          </p:cNvSpPr>
          <p:nvPr>
            <p:ph type="title"/>
          </p:nvPr>
        </p:nvSpPr>
        <p:spPr>
          <a:xfrm>
            <a:off x="457200" y="346646"/>
            <a:ext cx="8229600" cy="63408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Multi-stage sampling</a:t>
            </a:r>
            <a:endParaRPr lang="ar-SA" sz="3200" b="1" dirty="0" smtClean="0"/>
          </a:p>
        </p:txBody>
      </p:sp>
      <p:sp>
        <p:nvSpPr>
          <p:cNvPr id="17411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40560"/>
          </a:xfrm>
        </p:spPr>
        <p:txBody>
          <a:bodyPr/>
          <a:lstStyle/>
          <a:p>
            <a:pPr algn="just"/>
            <a:r>
              <a:rPr lang="en-US" sz="2400" dirty="0" smtClean="0"/>
              <a:t>It is a development of cluster sampling, it is normally used to overcome problems associated with a geographically dispersed population when face to face contact is needed or where it is expensive and time consuming to construct a sampling frame for a large geographical area. 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 smtClean="0"/>
              <a:t>However, like cluster sampling you can use it for any discrete groups, including those that are not geographically based. 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 smtClean="0"/>
              <a:t>The technique involves taking a series of cluster samples, each involving some from of random sampling  </a:t>
            </a:r>
            <a:endParaRPr lang="ar-SA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3420</TotalTime>
  <Words>713</Words>
  <Application>Microsoft Office PowerPoint</Application>
  <PresentationFormat>On-screen Show (4:3)</PresentationFormat>
  <Paragraphs>144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Understanding Sampling </vt:lpstr>
      <vt:lpstr>Why to do sampling?</vt:lpstr>
      <vt:lpstr>Sample selection</vt:lpstr>
      <vt:lpstr>What is sampling frame ?</vt:lpstr>
      <vt:lpstr>Identification of sampling frame</vt:lpstr>
      <vt:lpstr>Sample size</vt:lpstr>
      <vt:lpstr>Response rate and its importance</vt:lpstr>
      <vt:lpstr>Sampling Techniques: An overview</vt:lpstr>
      <vt:lpstr>Probability Sampling </vt:lpstr>
      <vt:lpstr>Probability sampling</vt:lpstr>
      <vt:lpstr>Selecting a sampling technique</vt:lpstr>
      <vt:lpstr>Simple Random sampling</vt:lpstr>
      <vt:lpstr>Systematic sampling </vt:lpstr>
      <vt:lpstr>Stratified random sampling </vt:lpstr>
      <vt:lpstr>Cluster Sampling</vt:lpstr>
      <vt:lpstr>Cluster Sampling</vt:lpstr>
      <vt:lpstr>Multi-stage sampling</vt:lpstr>
      <vt:lpstr>Slide 18</vt:lpstr>
    </vt:vector>
  </TitlesOfParts>
  <Company>Home PC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</dc:title>
  <dc:creator>Sheila Ryan</dc:creator>
  <cp:lastModifiedBy>NTS</cp:lastModifiedBy>
  <cp:revision>114</cp:revision>
  <dcterms:created xsi:type="dcterms:W3CDTF">2009-02-27T18:27:57Z</dcterms:created>
  <dcterms:modified xsi:type="dcterms:W3CDTF">2013-05-22T06:07:54Z</dcterms:modified>
</cp:coreProperties>
</file>