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8" r:id="rId13"/>
    <p:sldId id="266" r:id="rId14"/>
    <p:sldId id="267" r:id="rId15"/>
    <p:sldId id="269" r:id="rId16"/>
    <p:sldId id="279" r:id="rId17"/>
    <p:sldId id="270" r:id="rId18"/>
    <p:sldId id="276" r:id="rId19"/>
    <p:sldId id="268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66FA1-66B0-4070-A3AC-75FC14A8CF74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030CB-5B65-4A5D-BF44-69E287E759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924800" cy="9906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Research Philosophy 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dirty="0" smtClean="0"/>
              <a:t>Lecture 11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 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Research Philosophy?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8610600" cy="1219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2800" dirty="0" smtClean="0"/>
              <a:t>The development of knowledge and the nature of that knowledge (</a:t>
            </a:r>
            <a:r>
              <a:rPr lang="en-GB" sz="2800" i="1" dirty="0" smtClean="0"/>
              <a:t>Saunders et al, 2009</a:t>
            </a:r>
            <a:r>
              <a:rPr lang="en-GB" sz="2800" dirty="0" smtClean="0"/>
              <a:t>).</a:t>
            </a:r>
          </a:p>
          <a:p>
            <a:endParaRPr lang="en-GB" sz="1200" b="1" dirty="0" smtClean="0">
              <a:latin typeface="Arial" charset="0"/>
            </a:endParaRPr>
          </a:p>
          <a:p>
            <a:endParaRPr lang="en-GB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7467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Understanding Research Philosophy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191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2600" b="1" u="sng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600" b="1" u="sng" dirty="0" smtClean="0">
                <a:solidFill>
                  <a:srgbClr val="FF0000"/>
                </a:solidFill>
              </a:rPr>
              <a:t>What is Ontology? </a:t>
            </a:r>
          </a:p>
          <a:p>
            <a:endParaRPr lang="en-US" dirty="0" smtClean="0"/>
          </a:p>
          <a:p>
            <a:pPr algn="just">
              <a:buNone/>
            </a:pPr>
            <a:r>
              <a:rPr lang="en-GB" sz="2600" dirty="0" smtClean="0"/>
              <a:t>Concerned with nature of reality.</a:t>
            </a:r>
          </a:p>
          <a:p>
            <a:pPr algn="just">
              <a:buNone/>
            </a:pPr>
            <a:r>
              <a:rPr lang="en-GB" sz="2600" dirty="0" smtClean="0"/>
              <a:t> </a:t>
            </a:r>
          </a:p>
          <a:p>
            <a:pPr marL="0" indent="0" algn="just">
              <a:buNone/>
            </a:pPr>
            <a:r>
              <a:rPr lang="en-GB" sz="2600" dirty="0" smtClean="0"/>
              <a:t>This raise the questions of the assumptions researchers have about the way the world operates</a:t>
            </a:r>
          </a:p>
          <a:p>
            <a:pPr algn="just">
              <a:buNone/>
            </a:pPr>
            <a:r>
              <a:rPr lang="en-GB" sz="2600" dirty="0" smtClean="0"/>
              <a:t>and commitment held to particular views.</a:t>
            </a:r>
          </a:p>
          <a:p>
            <a:pPr algn="just">
              <a:buNone/>
            </a:pPr>
            <a:r>
              <a:rPr lang="en-GB" sz="26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Understanding Research Philosophy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2400" b="1" dirty="0" smtClean="0"/>
              <a:t>The two aspects of ontology we describe here will both have their devotees among business and management researchers.</a:t>
            </a:r>
          </a:p>
          <a:p>
            <a:pPr algn="just"/>
            <a:endParaRPr lang="en-GB" sz="2400" b="1" dirty="0"/>
          </a:p>
          <a:p>
            <a:pPr algn="just"/>
            <a:r>
              <a:rPr lang="en-GB" sz="2400" b="1" dirty="0" smtClean="0"/>
              <a:t>In addition, both are likely to be accepted as producing valid knowledge by majority of researchers.</a:t>
            </a:r>
            <a:endParaRPr lang="en-US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Ontology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467600" cy="487375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Objectivism </a:t>
            </a:r>
          </a:p>
          <a:p>
            <a:pPr algn="just">
              <a:buNone/>
            </a:pPr>
            <a:r>
              <a:rPr lang="en-US" dirty="0" smtClean="0"/>
              <a:t>The first aspect of ontology is objectivism. </a:t>
            </a:r>
          </a:p>
          <a:p>
            <a:pPr algn="just"/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This portrays the position that social entities exist in reality external to social actors concerned with their existence.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Subjectivism</a:t>
            </a:r>
            <a:endParaRPr lang="en-US" dirty="0" smtClean="0"/>
          </a:p>
          <a:p>
            <a:pPr algn="just">
              <a:buNone/>
            </a:pPr>
            <a:r>
              <a:rPr lang="en-US" dirty="0" smtClean="0"/>
              <a:t>The second aspect is subjectivism.</a:t>
            </a:r>
          </a:p>
          <a:p>
            <a:pPr algn="just">
              <a:buNone/>
            </a:pPr>
            <a:r>
              <a:rPr lang="en-US" dirty="0" smtClean="0"/>
              <a:t> </a:t>
            </a:r>
          </a:p>
          <a:p>
            <a:pPr marL="0" indent="0" algn="just">
              <a:buNone/>
            </a:pPr>
            <a:r>
              <a:rPr lang="en-US" dirty="0" smtClean="0"/>
              <a:t>It holds that social phenomena are created from the perceptions and consequent actions of those social actors concerned with their existence.  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55638"/>
            <a:ext cx="32004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Epistemology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12192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What is acceptable knowledge in a particular field of study?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Concerned </a:t>
            </a:r>
            <a:r>
              <a:rPr lang="en-US" sz="2400" b="1" dirty="0" smtClean="0"/>
              <a:t>with the constitutes of acceptable knowledge in a field of study.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Aspects of Research Philosophy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57150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There are following aspects of philosophy;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1). Positivism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This is the stance of natural scientist like Biology; Botany etc…..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2). Realism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It relates to scientific inquiry and can be </a:t>
            </a:r>
          </a:p>
          <a:p>
            <a:pPr>
              <a:buNone/>
            </a:pPr>
            <a:r>
              <a:rPr lang="en-US" b="1" dirty="0" smtClean="0"/>
              <a:t>Direct and Critical Realism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3). Interpretivism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Researchers as social actors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4). Axiology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Studies judgment about values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19050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467600" cy="487375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Is related to scientific enquiry.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The essence of realism is that what the senses show us as reality is the truth;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That objects have an existence independent of the human mind.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In this sense, realism is opposed to idealism, the theory that only the mind and its contents exist.</a:t>
            </a:r>
          </a:p>
          <a:p>
            <a:pPr>
              <a:buNone/>
            </a:pPr>
            <a:r>
              <a:rPr lang="en-US" dirty="0" smtClean="0"/>
              <a:t>Demand = Supply  (Market Balance)!!!      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and Critical Realism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Direct Realism is what you see is what you get. </a:t>
            </a:r>
          </a:p>
          <a:p>
            <a:endParaRPr lang="en-US" dirty="0" smtClean="0"/>
          </a:p>
          <a:p>
            <a:r>
              <a:rPr lang="en-US" dirty="0" smtClean="0"/>
              <a:t>It is actually the experiences through senses that exposes the world. </a:t>
            </a:r>
          </a:p>
          <a:p>
            <a:endParaRPr lang="en-US" dirty="0" smtClean="0"/>
          </a:p>
          <a:p>
            <a:r>
              <a:rPr lang="en-US" dirty="0" smtClean="0"/>
              <a:t>What we experience is sensation i.e., the images of the things in the real world, not the things directly. </a:t>
            </a:r>
          </a:p>
          <a:p>
            <a:endParaRPr lang="en-US" dirty="0" smtClean="0"/>
          </a:p>
          <a:p>
            <a:r>
              <a:rPr lang="en-US" dirty="0" smtClean="0"/>
              <a:t>According to critical realism it is pointed out that how often our senses deceive us.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3276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Interpretivism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848600" cy="2819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Understanding differences between humans in our role as social actors is advocated by Interpretivism. </a:t>
            </a:r>
          </a:p>
          <a:p>
            <a:endParaRPr lang="en-US" dirty="0" smtClean="0"/>
          </a:p>
          <a:p>
            <a:r>
              <a:rPr lang="en-US" dirty="0" smtClean="0"/>
              <a:t>Emphasizes on the differences between conducting research among people rather than objects (such as trucks and computers). 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Research Approaches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Research approaches can be Deductive and Inductive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Deductive:</a:t>
            </a:r>
            <a:r>
              <a:rPr lang="en-US" sz="2400" b="1" dirty="0" smtClean="0"/>
              <a:t> 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 smtClean="0"/>
              <a:t>Theory and hypotheses are developed and tested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endParaRPr lang="en-US" sz="17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Inductive:</a:t>
            </a:r>
          </a:p>
          <a:p>
            <a:pPr marL="0" indent="0">
              <a:buNone/>
            </a:pPr>
            <a:r>
              <a:rPr lang="en-US" sz="2400" b="1" dirty="0" smtClean="0"/>
              <a:t> </a:t>
            </a:r>
          </a:p>
          <a:p>
            <a:pPr marL="0" indent="0">
              <a:buNone/>
            </a:pPr>
            <a:r>
              <a:rPr lang="en-US" sz="2400" b="1" dirty="0" smtClean="0"/>
              <a:t>Data is collected and than from data analysis theory developed </a:t>
            </a:r>
          </a:p>
          <a:p>
            <a:pPr>
              <a:buNone/>
            </a:pPr>
            <a:endParaRPr lang="en-US" sz="1700" b="1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Deduction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400" b="1" dirty="0" smtClean="0"/>
              <a:t>There are five sequential stages of testing the theory (Robson, 2002); </a:t>
            </a:r>
          </a:p>
          <a:p>
            <a:pPr algn="ctr">
              <a:lnSpc>
                <a:spcPct val="90000"/>
              </a:lnSpc>
              <a:buNone/>
            </a:pPr>
            <a:endParaRPr lang="en-GB" sz="2600" b="1" dirty="0" smtClean="0"/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/>
              <a:t>1). Deducing a hypothesis</a:t>
            </a:r>
          </a:p>
          <a:p>
            <a:pPr>
              <a:lnSpc>
                <a:spcPct val="90000"/>
              </a:lnSpc>
              <a:buNone/>
            </a:pPr>
            <a:endParaRPr lang="en-GB" sz="2600" b="1" dirty="0" smtClean="0"/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/>
              <a:t>2). Expressing the hypothesis operationally</a:t>
            </a:r>
          </a:p>
          <a:p>
            <a:pPr>
              <a:lnSpc>
                <a:spcPct val="90000"/>
              </a:lnSpc>
              <a:buNone/>
            </a:pPr>
            <a:endParaRPr lang="en-GB" sz="2600" b="1" dirty="0" smtClean="0"/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/>
              <a:t>3). Testing the operational hypothesis</a:t>
            </a:r>
          </a:p>
          <a:p>
            <a:pPr>
              <a:lnSpc>
                <a:spcPct val="90000"/>
              </a:lnSpc>
              <a:buNone/>
            </a:pPr>
            <a:endParaRPr lang="en-GB" sz="2600" b="1" dirty="0" smtClean="0"/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/>
              <a:t>4). Examining the specific outcome of the enquiry</a:t>
            </a:r>
          </a:p>
          <a:p>
            <a:pPr>
              <a:lnSpc>
                <a:spcPct val="90000"/>
              </a:lnSpc>
              <a:buNone/>
            </a:pPr>
            <a:endParaRPr lang="en-GB" sz="2600" b="1" dirty="0" smtClean="0"/>
          </a:p>
          <a:p>
            <a:pPr>
              <a:lnSpc>
                <a:spcPct val="90000"/>
              </a:lnSpc>
              <a:buNone/>
            </a:pPr>
            <a:r>
              <a:rPr lang="en-GB" sz="2600" b="1" dirty="0" smtClean="0"/>
              <a:t>5). Modifying the theory (if necessary)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Characteristics of Deduction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648"/>
            <a:ext cx="8153400" cy="48737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400" b="1" dirty="0" smtClean="0"/>
              <a:t>Deduction approach helps in; </a:t>
            </a:r>
          </a:p>
          <a:p>
            <a:pPr>
              <a:lnSpc>
                <a:spcPct val="90000"/>
              </a:lnSpc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Explaining causal relationships between variables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Establishing controls for testing hypotheses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Independence of the researcher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Concepts operationalised for quantitative measurement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GB" sz="24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GB" sz="2400" b="1" dirty="0" smtClean="0"/>
              <a:t>Generalisation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28600"/>
            <a:ext cx="2286000" cy="685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Induction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1054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It is the process of building theory by; 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1). </a:t>
            </a:r>
            <a:r>
              <a:rPr lang="en-GB" sz="2400" b="1" dirty="0" smtClean="0"/>
              <a:t>Understanding the way human build their world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2). Permitting alternative explanations of what’s going on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3). Being concerned with the context of events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4). Using more qualitative data</a:t>
            </a:r>
          </a:p>
          <a:p>
            <a:pPr>
              <a:buNone/>
            </a:pPr>
            <a:endParaRPr lang="en-GB" sz="2400" b="1" dirty="0" smtClean="0"/>
          </a:p>
          <a:p>
            <a:pPr>
              <a:buNone/>
            </a:pPr>
            <a:r>
              <a:rPr lang="en-GB" sz="2400" b="1" dirty="0" smtClean="0"/>
              <a:t>5). Using a variety of data collection methods</a:t>
            </a:r>
            <a:endParaRPr lang="en-GB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4456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Deductive and Inductive Research Approaches: A Comparison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Deductive Approach </a:t>
            </a:r>
          </a:p>
          <a:p>
            <a:pPr marL="457200" indent="-457200">
              <a:buAutoNum type="arabicParenR"/>
            </a:pPr>
            <a:r>
              <a:rPr lang="en-US" sz="2400" b="1" dirty="0" smtClean="0"/>
              <a:t>Emphasizes on scientific principles</a:t>
            </a:r>
          </a:p>
          <a:p>
            <a:pPr marL="457200" indent="-457200">
              <a:buNone/>
            </a:pPr>
            <a:r>
              <a:rPr lang="en-US" sz="2400" b="1" dirty="0" smtClean="0"/>
              <a:t> </a:t>
            </a:r>
          </a:p>
          <a:p>
            <a:pPr marL="457200" indent="-457200">
              <a:buAutoNum type="arabicParenR" startAt="2"/>
            </a:pPr>
            <a:r>
              <a:rPr lang="en-US" sz="2400" b="1" dirty="0" smtClean="0"/>
              <a:t>Moving from theory to data </a:t>
            </a:r>
          </a:p>
          <a:p>
            <a:pPr marL="457200" indent="-457200">
              <a:buAutoNum type="arabicParenR" startAt="2"/>
            </a:pPr>
            <a:endParaRPr lang="en-US" sz="2400" b="1" dirty="0" smtClean="0"/>
          </a:p>
          <a:p>
            <a:pPr marL="457200" indent="-457200">
              <a:buAutoNum type="arabicParenR" startAt="3"/>
            </a:pPr>
            <a:r>
              <a:rPr lang="en-US" sz="2400" b="1" dirty="0" smtClean="0"/>
              <a:t>Explain causal relationships between variables</a:t>
            </a:r>
          </a:p>
          <a:p>
            <a:pPr marL="457200" indent="-457200">
              <a:buAutoNum type="arabicParenR" startAt="3"/>
            </a:pPr>
            <a:endParaRPr lang="en-US" sz="2400" b="1" dirty="0" smtClean="0"/>
          </a:p>
          <a:p>
            <a:pPr marL="457200" indent="-457200">
              <a:buAutoNum type="arabicParenR" startAt="4"/>
            </a:pPr>
            <a:r>
              <a:rPr lang="en-US" sz="2400" b="1" dirty="0" smtClean="0"/>
              <a:t>Collection of quantitative data </a:t>
            </a:r>
          </a:p>
          <a:p>
            <a:pPr marL="457200" indent="-457200">
              <a:buNone/>
            </a:pPr>
            <a:endParaRPr lang="en-US" sz="2400" b="1" dirty="0" smtClean="0"/>
          </a:p>
          <a:p>
            <a:pPr marL="457200" indent="-457200">
              <a:buAutoNum type="arabicParenR" startAt="4"/>
            </a:pPr>
            <a:r>
              <a:rPr lang="en-US" sz="2400" b="1" dirty="0" smtClean="0"/>
              <a:t> Structured approach </a:t>
            </a:r>
          </a:p>
          <a:p>
            <a:pPr marL="457200" indent="-457200">
              <a:buAutoNum type="arabicParenR" startAt="4"/>
            </a:pPr>
            <a:endParaRPr lang="en-US" sz="2400" b="1" dirty="0" smtClean="0"/>
          </a:p>
          <a:p>
            <a:pPr marL="457200" indent="-457200">
              <a:buAutoNum type="arabicParenR" startAt="4"/>
            </a:pPr>
            <a:r>
              <a:rPr lang="en-US" sz="2400" b="1" dirty="0" smtClean="0"/>
              <a:t>Independence of researcher of what is being researched</a:t>
            </a:r>
          </a:p>
          <a:p>
            <a:pPr marL="457200" indent="-457200">
              <a:buAutoNum type="arabicParenR" startAt="4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Inductive Approach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3340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AutoNum type="arabicParenR"/>
            </a:pPr>
            <a:r>
              <a:rPr lang="en-US" b="1" dirty="0" smtClean="0"/>
              <a:t>Understanding and gaining the meanings humans attach to events.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A close understanding of the research context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Collection of qualitative data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More flexible structure to permit changes of research emphasizes during the research process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Less concerned with the need to generalize </a:t>
            </a:r>
          </a:p>
          <a:p>
            <a:pPr marL="457200" indent="-457200">
              <a:buAutoNum type="arabicParenR"/>
            </a:pPr>
            <a:endParaRPr lang="en-US" b="1" dirty="0" smtClean="0"/>
          </a:p>
          <a:p>
            <a:pPr marL="457200" indent="-457200">
              <a:buAutoNum type="arabicParenR"/>
            </a:pPr>
            <a:r>
              <a:rPr lang="en-US" b="1" dirty="0" smtClean="0"/>
              <a:t>Realization that researcher is part of the research process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</a:br>
            <a:r>
              <a:rPr lang="en-A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Deduction and Induction in Business Research</a:t>
            </a:r>
            <a:r>
              <a:rPr lang="en-AU" sz="3200" dirty="0" smtClean="0">
                <a:solidFill>
                  <a:srgbClr val="FCE48C"/>
                </a:solidFill>
                <a:latin typeface="Times New Roman" pitchFamily="18" charset="0"/>
              </a:rPr>
              <a:t/>
            </a:r>
            <a:br>
              <a:rPr lang="en-AU" sz="3200" dirty="0" smtClean="0">
                <a:solidFill>
                  <a:srgbClr val="FCE48C"/>
                </a:solidFill>
                <a:latin typeface="Times New Roman" pitchFamily="18" charset="0"/>
              </a:rPr>
            </a:br>
            <a:endParaRPr lang="en-US" dirty="0"/>
          </a:p>
        </p:txBody>
      </p:sp>
      <p:pic>
        <p:nvPicPr>
          <p:cNvPr id="4" name="Content Placeholder 3" descr="G:\Editorial and Production\Disks for dup\APP BUS RSRCH PowerPnt\jpgs\02-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838200"/>
            <a:ext cx="7848600" cy="563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choice of Research approach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48737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b="1" dirty="0" smtClean="0"/>
              <a:t>Choice of research approach helps in (</a:t>
            </a:r>
            <a:r>
              <a:rPr lang="en-GB" sz="2400" b="1" dirty="0" smtClean="0"/>
              <a:t>Easterby-Smith </a:t>
            </a:r>
            <a:r>
              <a:rPr lang="en-GB" sz="2400" b="1" i="1" dirty="0" smtClean="0"/>
              <a:t>et al</a:t>
            </a:r>
            <a:r>
              <a:rPr lang="en-GB" sz="2400" b="1" dirty="0" smtClean="0"/>
              <a:t>., 2008)</a:t>
            </a:r>
            <a:r>
              <a:rPr lang="en-US" sz="2400" b="1" dirty="0" smtClean="0"/>
              <a:t>; </a:t>
            </a:r>
          </a:p>
          <a:p>
            <a:pPr algn="just">
              <a:buNone/>
            </a:pPr>
            <a:endParaRPr lang="en-US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Making more informed decision about the research design</a:t>
            </a:r>
          </a:p>
          <a:p>
            <a:pPr algn="just">
              <a:lnSpc>
                <a:spcPct val="90000"/>
              </a:lnSpc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Thinking which strategies will work for research topic</a:t>
            </a:r>
          </a:p>
          <a:p>
            <a:pPr algn="just">
              <a:lnSpc>
                <a:spcPct val="90000"/>
              </a:lnSpc>
            </a:pPr>
            <a:endParaRPr lang="en-GB" sz="2400" b="1" dirty="0" smtClean="0"/>
          </a:p>
          <a:p>
            <a:pPr algn="just">
              <a:lnSpc>
                <a:spcPct val="90000"/>
              </a:lnSpc>
            </a:pPr>
            <a:r>
              <a:rPr lang="en-GB" sz="2400" b="1" dirty="0" smtClean="0"/>
              <a:t>Adapting the research design to cater for any constraints</a:t>
            </a:r>
          </a:p>
          <a:p>
            <a:pPr algn="r">
              <a:lnSpc>
                <a:spcPct val="90000"/>
              </a:lnSpc>
            </a:pPr>
            <a:endParaRPr lang="en-GB" sz="1800" dirty="0" smtClean="0">
              <a:latin typeface="Arial" charset="0"/>
            </a:endParaRPr>
          </a:p>
          <a:p>
            <a:pPr algn="r"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Hallmarks of Scientific Research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Purposiveness (Design)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Rigour   (Validity)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Testability (method for trying or assessing)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Replicability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Accuracy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Objectivity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Generalisability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AU" dirty="0" smtClean="0"/>
              <a:t>Parsimony (Cost Cutting)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</TotalTime>
  <Words>732</Words>
  <Application>Microsoft Office PowerPoint</Application>
  <PresentationFormat>On-screen Show (4:3)</PresentationFormat>
  <Paragraphs>166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Research Philosophy </vt:lpstr>
      <vt:lpstr>What is Research Philosophy?</vt:lpstr>
      <vt:lpstr>Understanding Research Philosophy</vt:lpstr>
      <vt:lpstr>Understanding Research Philosophy</vt:lpstr>
      <vt:lpstr>Ontology </vt:lpstr>
      <vt:lpstr>Epistemology</vt:lpstr>
      <vt:lpstr>Aspects of Research Philosophy</vt:lpstr>
      <vt:lpstr>Realism</vt:lpstr>
      <vt:lpstr>Direct and Critical Realism </vt:lpstr>
      <vt:lpstr>Interpretivism</vt:lpstr>
      <vt:lpstr>Research Approaches </vt:lpstr>
      <vt:lpstr>Deduction</vt:lpstr>
      <vt:lpstr>Characteristics of Deduction </vt:lpstr>
      <vt:lpstr>Induction </vt:lpstr>
      <vt:lpstr>Deductive and Inductive Research Approaches: A Comparison </vt:lpstr>
      <vt:lpstr>Slide 16</vt:lpstr>
      <vt:lpstr>Inductive Approach </vt:lpstr>
      <vt:lpstr>       Deduction and Induction in Business Research </vt:lpstr>
      <vt:lpstr>choice of Research approach </vt:lpstr>
      <vt:lpstr>Hallmarks of Scientific Research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Formulating Research Design</dc:title>
  <dc:creator>faisal</dc:creator>
  <cp:lastModifiedBy>NTS</cp:lastModifiedBy>
  <cp:revision>29</cp:revision>
  <dcterms:created xsi:type="dcterms:W3CDTF">2013-03-29T05:34:26Z</dcterms:created>
  <dcterms:modified xsi:type="dcterms:W3CDTF">2013-05-21T07:19:05Z</dcterms:modified>
</cp:coreProperties>
</file>