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84" r:id="rId2"/>
    <p:sldId id="285" r:id="rId3"/>
    <p:sldId id="286" r:id="rId4"/>
    <p:sldId id="283" r:id="rId5"/>
    <p:sldId id="256" r:id="rId6"/>
    <p:sldId id="257" r:id="rId7"/>
    <p:sldId id="287" r:id="rId8"/>
    <p:sldId id="271" r:id="rId9"/>
    <p:sldId id="273" r:id="rId10"/>
    <p:sldId id="288" r:id="rId11"/>
    <p:sldId id="259" r:id="rId12"/>
    <p:sldId id="260" r:id="rId13"/>
    <p:sldId id="264" r:id="rId14"/>
    <p:sldId id="268" r:id="rId15"/>
    <p:sldId id="267" r:id="rId16"/>
    <p:sldId id="281" r:id="rId17"/>
    <p:sldId id="280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88" autoAdjust="0"/>
    <p:restoredTop sz="94621" autoAdjust="0"/>
  </p:normalViewPr>
  <p:slideViewPr>
    <p:cSldViewPr>
      <p:cViewPr>
        <p:scale>
          <a:sx n="40" d="100"/>
          <a:sy n="40" d="100"/>
        </p:scale>
        <p:origin x="-131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0C473-87A3-421E-B74E-C0FB0F778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21A6-F69A-489C-B7A0-F3EE92358C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E8A-7BC9-400F-A820-93A072B6DF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A8EE1-8EA0-4C14-AE99-82E94D91C7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FDC6-4D12-4D48-9CDB-58CDCF8CD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1BF3-6BCD-4963-801E-861E837FF1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67AAB-FC77-47B1-9EA0-8582B54CC8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054E-A048-44DF-B0B1-2F1AE20067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1D85D-6AD6-4924-896A-6FAA32AE3C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9AF1F-08E1-447F-9A8C-0FFB568E9F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06D5-E44C-4ED5-B821-CDB3464CCC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747D2-8FD5-46F5-BEF3-4BAFFE1F3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Formulating the Research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/>
              <a:t>In this topic we have discussed about various research strategies, for example; </a:t>
            </a:r>
          </a:p>
          <a:p>
            <a:pPr algn="just"/>
            <a:endParaRPr lang="en-US" sz="2400" dirty="0" smtClean="0"/>
          </a:p>
          <a:p>
            <a:pPr marL="0" indent="0" algn="just">
              <a:buNone/>
            </a:pPr>
            <a:r>
              <a:rPr lang="en-US" sz="2400" b="1" i="1" dirty="0" smtClean="0"/>
              <a:t>Action Research </a:t>
            </a:r>
            <a:r>
              <a:rPr lang="en-US" sz="2400" dirty="0" smtClean="0"/>
              <a:t>which focuses on close collaboration between researcher and practitioner. 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400" b="1" i="1" dirty="0" smtClean="0"/>
              <a:t>Grounded Theory </a:t>
            </a:r>
            <a:r>
              <a:rPr lang="en-US" sz="2400" dirty="0" smtClean="0"/>
              <a:t>which focuses on Collection of data starts without the formation of an initial theoretical framework. 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r>
              <a:rPr lang="en-US" sz="2400" b="1" i="1" dirty="0" smtClean="0"/>
              <a:t>Ethnographic research </a:t>
            </a:r>
            <a:r>
              <a:rPr lang="en-US" sz="2400" dirty="0" smtClean="0"/>
              <a:t>helps in interpreting the social world the research subjects lives in and their own way of interpreting it.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Formulating the Research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/>
              <a:t>Also we have discussed briefly about naturalism which means that researcher will be researching the phenomenon within the context in which it occurs.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Time Horizon is another important aspect which we have discussed for example; cross section or longitudinal.  </a:t>
            </a:r>
          </a:p>
          <a:p>
            <a:pPr algn="just">
              <a:buNone/>
            </a:pPr>
            <a:r>
              <a:rPr lang="en-US" sz="2400" dirty="0" smtClean="0"/>
              <a:t>  </a:t>
            </a:r>
          </a:p>
          <a:p>
            <a:pPr algn="just"/>
            <a:r>
              <a:rPr lang="en-GB" sz="2400" dirty="0" smtClean="0"/>
              <a:t>Credibility of research findings is another important aspect which must consider the following; </a:t>
            </a:r>
          </a:p>
          <a:p>
            <a:pPr algn="just">
              <a:buNone/>
            </a:pPr>
            <a:endParaRPr lang="en-GB" sz="2400" dirty="0" smtClean="0"/>
          </a:p>
          <a:p>
            <a:pPr algn="just">
              <a:buNone/>
            </a:pPr>
            <a:r>
              <a:rPr lang="en-GB" sz="2400" dirty="0" smtClean="0"/>
              <a:t>Reliability; </a:t>
            </a:r>
          </a:p>
          <a:p>
            <a:pPr algn="just">
              <a:buNone/>
            </a:pPr>
            <a:r>
              <a:rPr lang="en-GB" sz="2400" dirty="0" smtClean="0"/>
              <a:t>Validity; </a:t>
            </a:r>
          </a:p>
          <a:p>
            <a:pPr algn="just">
              <a:buNone/>
            </a:pPr>
            <a:r>
              <a:rPr lang="en-GB" sz="2400" dirty="0" smtClean="0"/>
              <a:t>Generalisability; </a:t>
            </a:r>
          </a:p>
          <a:p>
            <a:pPr algn="just">
              <a:buNone/>
            </a:pPr>
            <a:r>
              <a:rPr lang="en-GB" sz="2400" dirty="0" smtClean="0"/>
              <a:t>Logic hurdles and false assumptions</a:t>
            </a:r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Research Design Ethics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1242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400" dirty="0" smtClean="0"/>
              <a:t>The research design should not subject the 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GB" sz="2400" dirty="0" smtClean="0"/>
              <a:t>Research population to embarrassment 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GB" sz="2400" dirty="0" smtClean="0"/>
              <a:t>Harm them  and/or 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GB" sz="2400" dirty="0" smtClean="0"/>
              <a:t>Lead to other material disadvantages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851648" cy="13716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Theoretical Framework &amp; Hypothesis Development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4191000"/>
            <a:ext cx="7854696" cy="175260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 smtClean="0"/>
              <a:t>Lecture 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 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 algn="ctr">
              <a:lnSpc>
                <a:spcPct val="80000"/>
              </a:lnSpc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839200" cy="914400"/>
          </a:xfrm>
        </p:spPr>
        <p:txBody>
          <a:bodyPr>
            <a:noAutofit/>
          </a:bodyPr>
          <a:lstStyle/>
          <a:p>
            <a:r>
              <a:rPr lang="en-US" sz="3200" b="1" dirty="0"/>
              <a:t>Theoretical Framework </a:t>
            </a:r>
            <a:r>
              <a:rPr lang="en-US" sz="3200" b="1" dirty="0" smtClean="0"/>
              <a:t>and Hypothesis </a:t>
            </a:r>
            <a:r>
              <a:rPr lang="en-US" sz="3200" b="1" dirty="0"/>
              <a:t>Development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57200" y="2133600"/>
            <a:ext cx="16002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Observation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broad area</a:t>
            </a: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2057400" y="2514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590800" y="2133600"/>
            <a:ext cx="1752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Preliminary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data gathering</a:t>
            </a: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343400" y="2514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4953000" y="2133600"/>
            <a:ext cx="1371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Problem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definition</a:t>
            </a:r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6324600" y="2514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6858000" y="2133600"/>
            <a:ext cx="14478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Theoretical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framework</a:t>
            </a:r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8305800" y="2514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6629400" y="3657600"/>
            <a:ext cx="16764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Generation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Of hypothesis</a:t>
            </a: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4038600" y="3657600"/>
            <a:ext cx="19812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Scientific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research design</a:t>
            </a:r>
          </a:p>
        </p:txBody>
      </p:sp>
      <p:sp>
        <p:nvSpPr>
          <p:cNvPr id="2070" name="Line 22"/>
          <p:cNvSpPr>
            <a:spLocks noChangeShapeType="1"/>
          </p:cNvSpPr>
          <p:nvPr/>
        </p:nvSpPr>
        <p:spPr bwMode="auto">
          <a:xfrm>
            <a:off x="8686800" y="25146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71" name="Line 23"/>
          <p:cNvSpPr>
            <a:spLocks noChangeShapeType="1"/>
          </p:cNvSpPr>
          <p:nvPr/>
        </p:nvSpPr>
        <p:spPr bwMode="auto">
          <a:xfrm flipH="1">
            <a:off x="8305800" y="4038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72" name="Line 24"/>
          <p:cNvSpPr>
            <a:spLocks noChangeShapeType="1"/>
          </p:cNvSpPr>
          <p:nvPr/>
        </p:nvSpPr>
        <p:spPr bwMode="auto">
          <a:xfrm flipH="1">
            <a:off x="6019800" y="3962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74" name="Line 26"/>
          <p:cNvSpPr>
            <a:spLocks noChangeShapeType="1"/>
          </p:cNvSpPr>
          <p:nvPr/>
        </p:nvSpPr>
        <p:spPr bwMode="auto">
          <a:xfrm flipH="1">
            <a:off x="3200400" y="4038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838200" y="3657600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>
                <a:latin typeface="Times New Roman" charset="0"/>
              </a:rPr>
              <a:t>Data collection</a:t>
            </a:r>
          </a:p>
          <a:p>
            <a:pPr algn="ctr" eaLnBrk="1" hangingPunct="1"/>
            <a:r>
              <a:rPr lang="en-US" sz="2400">
                <a:latin typeface="Times New Roman" charset="0"/>
              </a:rPr>
              <a:t>Analysis and </a:t>
            </a:r>
          </a:p>
          <a:p>
            <a:pPr algn="ctr" eaLnBrk="1" hangingPunct="1"/>
            <a:r>
              <a:rPr lang="en-US" sz="2400">
                <a:latin typeface="Times New Roman" charset="0"/>
              </a:rPr>
              <a:t>interpretation</a:t>
            </a:r>
          </a:p>
        </p:txBody>
      </p:sp>
      <p:sp>
        <p:nvSpPr>
          <p:cNvPr id="2076" name="Line 28"/>
          <p:cNvSpPr>
            <a:spLocks noChangeShapeType="1"/>
          </p:cNvSpPr>
          <p:nvPr/>
        </p:nvSpPr>
        <p:spPr bwMode="auto">
          <a:xfrm flipH="1">
            <a:off x="381000" y="4114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77" name="Line 29"/>
          <p:cNvSpPr>
            <a:spLocks noChangeShapeType="1"/>
          </p:cNvSpPr>
          <p:nvPr/>
        </p:nvSpPr>
        <p:spPr bwMode="auto">
          <a:xfrm>
            <a:off x="381000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82" name="Line 34"/>
          <p:cNvSpPr>
            <a:spLocks noChangeShapeType="1"/>
          </p:cNvSpPr>
          <p:nvPr/>
        </p:nvSpPr>
        <p:spPr bwMode="auto">
          <a:xfrm>
            <a:off x="381000" y="5257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84" name="Rectangle 36"/>
          <p:cNvSpPr>
            <a:spLocks noChangeArrowheads="1"/>
          </p:cNvSpPr>
          <p:nvPr/>
        </p:nvSpPr>
        <p:spPr bwMode="auto">
          <a:xfrm>
            <a:off x="1066800" y="5410200"/>
            <a:ext cx="18288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Deduction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hypothesis</a:t>
            </a:r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>
            <a:off x="2895600" y="5791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3429000" y="5410200"/>
            <a:ext cx="1524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Report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writing</a:t>
            </a:r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auto">
          <a:xfrm>
            <a:off x="4953000" y="5791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5410200" y="5257800"/>
            <a:ext cx="15240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Report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presentation</a:t>
            </a:r>
          </a:p>
        </p:txBody>
      </p:sp>
      <p:sp>
        <p:nvSpPr>
          <p:cNvPr id="2089" name="Line 41"/>
          <p:cNvSpPr>
            <a:spLocks noChangeShapeType="1"/>
          </p:cNvSpPr>
          <p:nvPr/>
        </p:nvSpPr>
        <p:spPr bwMode="auto">
          <a:xfrm>
            <a:off x="6934200" y="571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7315200" y="5181600"/>
            <a:ext cx="1524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Managerial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decision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making</a:t>
            </a:r>
          </a:p>
        </p:txBody>
      </p:sp>
      <p:sp>
        <p:nvSpPr>
          <p:cNvPr id="2091" name="Line 43"/>
          <p:cNvSpPr>
            <a:spLocks noChangeShapeType="1"/>
          </p:cNvSpPr>
          <p:nvPr/>
        </p:nvSpPr>
        <p:spPr bwMode="auto">
          <a:xfrm>
            <a:off x="381000" y="5867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67512"/>
          </a:xfrm>
        </p:spPr>
        <p:txBody>
          <a:bodyPr>
            <a:normAutofit/>
          </a:bodyPr>
          <a:lstStyle/>
          <a:p>
            <a:r>
              <a:rPr lang="en-US" sz="3200" b="1" dirty="0"/>
              <a:t>Theoretical </a:t>
            </a:r>
            <a:r>
              <a:rPr lang="en-US" sz="3200" b="1" dirty="0" smtClean="0"/>
              <a:t>Framework: What and Why?</a:t>
            </a:r>
            <a:endParaRPr lang="en-US" sz="32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33528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b="1" dirty="0" smtClean="0"/>
              <a:t>Basis of entire research. </a:t>
            </a:r>
          </a:p>
          <a:p>
            <a:pPr algn="just">
              <a:lnSpc>
                <a:spcPct val="90000"/>
              </a:lnSpc>
            </a:pPr>
            <a:endParaRPr lang="en-US" sz="2400" b="1" dirty="0" smtClean="0"/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Helps in building and identifying logical </a:t>
            </a:r>
            <a:r>
              <a:rPr lang="en-US" sz="2400" b="1" dirty="0"/>
              <a:t>sense of the relationship among the several factors that </a:t>
            </a:r>
            <a:r>
              <a:rPr lang="en-US" sz="2400" b="1" dirty="0" smtClean="0"/>
              <a:t>are </a:t>
            </a:r>
            <a:r>
              <a:rPr lang="en-US" sz="2400" b="1" dirty="0"/>
              <a:t>important to the problem</a:t>
            </a:r>
            <a:r>
              <a:rPr lang="en-US" sz="2400" b="1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r>
              <a:rPr lang="en-US" sz="2400" b="1" dirty="0"/>
              <a:t>Integrating logical beliefs with published research</a:t>
            </a:r>
            <a:r>
              <a:rPr lang="en-US" sz="2400" b="1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endParaRPr lang="en-US" sz="2400" b="1" dirty="0" smtClean="0"/>
          </a:p>
          <a:p>
            <a:pPr algn="just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Theoretical Framework: What and Why?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2766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b="1" dirty="0" smtClean="0"/>
              <a:t>It helps in developing a scientific basis for investigating the research problem.</a:t>
            </a:r>
          </a:p>
          <a:p>
            <a:pPr algn="just">
              <a:lnSpc>
                <a:spcPct val="90000"/>
              </a:lnSpc>
            </a:pPr>
            <a:endParaRPr lang="en-US" sz="2400" b="1" dirty="0" smtClean="0"/>
          </a:p>
          <a:p>
            <a:pPr algn="just"/>
            <a:r>
              <a:rPr lang="en-US" sz="2400" b="1" dirty="0" smtClean="0"/>
              <a:t>Helps in testing certain relationships to improve our understanding of the situation.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Testable hypothesis can be developed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99288"/>
            <a:ext cx="8229600" cy="59131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Theoretical Framework: What and Why?</a:t>
            </a:r>
            <a:endParaRPr lang="en-US" sz="2800" b="1" u="sng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78280"/>
            <a:ext cx="8229600" cy="438912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b="1" dirty="0" smtClean="0"/>
              <a:t>First </a:t>
            </a:r>
            <a:r>
              <a:rPr lang="en-US" sz="2400" b="1" dirty="0"/>
              <a:t>identify the problem and then</a:t>
            </a:r>
            <a:r>
              <a:rPr lang="en-US" sz="2400" b="1" dirty="0" smtClean="0"/>
              <a:t>, identify </a:t>
            </a:r>
            <a:r>
              <a:rPr lang="en-US" sz="2400" b="1" dirty="0"/>
              <a:t>the variables that contribute to it</a:t>
            </a:r>
            <a:r>
              <a:rPr lang="en-US" sz="2400" b="1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Literature survey provides a solid foundation for developing a theoretical/conceptual framework.</a:t>
            </a:r>
          </a:p>
          <a:p>
            <a:pPr algn="just">
              <a:lnSpc>
                <a:spcPct val="90000"/>
              </a:lnSpc>
            </a:pPr>
            <a:endParaRPr lang="en-US" sz="2400" b="1" dirty="0" smtClean="0"/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The theoretical framework elaborates the relationships among the variables, explain the theory underlying these relations and describes the nature and direction of the relationships.</a:t>
            </a:r>
          </a:p>
          <a:p>
            <a:pPr algn="just">
              <a:lnSpc>
                <a:spcPct val="90000"/>
              </a:lnSpc>
            </a:pPr>
            <a:endParaRPr lang="en-US" sz="2400" dirty="0" smtClean="0"/>
          </a:p>
          <a:p>
            <a:pPr algn="just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99288"/>
            <a:ext cx="8229600" cy="59131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Theoretical Framework: What and Why?</a:t>
            </a:r>
            <a:endParaRPr lang="en-US" sz="28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3886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b="1" dirty="0" smtClean="0"/>
              <a:t>Clarity, identification and labeling (relevance) the variables of study </a:t>
            </a:r>
          </a:p>
          <a:p>
            <a:pPr algn="just">
              <a:lnSpc>
                <a:spcPct val="90000"/>
              </a:lnSpc>
              <a:buNone/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The </a:t>
            </a:r>
            <a:r>
              <a:rPr lang="en-US" sz="2400" b="1" dirty="0"/>
              <a:t>important relationships among the variables must be defined</a:t>
            </a:r>
            <a:r>
              <a:rPr lang="en-US" sz="2400" b="1" dirty="0" smtClean="0"/>
              <a:t>.</a:t>
            </a:r>
          </a:p>
          <a:p>
            <a:pPr algn="just">
              <a:lnSpc>
                <a:spcPct val="90000"/>
              </a:lnSpc>
              <a:buNone/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r>
              <a:rPr lang="en-US" sz="2400" b="1" dirty="0"/>
              <a:t>Give clear explanation of the existing relationships of different variables</a:t>
            </a:r>
            <a:r>
              <a:rPr lang="en-US" sz="2400" b="1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Theoretical Framework: What and Why?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2590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400" b="1" dirty="0" smtClean="0"/>
              <a:t>Get the direction of the relationships on the basis of previous research findings. </a:t>
            </a:r>
            <a:r>
              <a:rPr lang="en-US" sz="2400" b="1" dirty="0" smtClean="0">
                <a:solidFill>
                  <a:srgbClr val="FF0000"/>
                </a:solidFill>
              </a:rPr>
              <a:t>(</a:t>
            </a:r>
            <a:r>
              <a:rPr lang="en-US" sz="2400" b="1" i="1" dirty="0" smtClean="0">
                <a:solidFill>
                  <a:srgbClr val="FF0000"/>
                </a:solidFill>
              </a:rPr>
              <a:t>Literature Review )</a:t>
            </a:r>
          </a:p>
          <a:p>
            <a:pPr algn="just">
              <a:lnSpc>
                <a:spcPct val="90000"/>
              </a:lnSpc>
            </a:pPr>
            <a:endParaRPr lang="en-US" sz="2400" b="1" i="1" dirty="0" smtClean="0">
              <a:solidFill>
                <a:srgbClr val="FF0000"/>
              </a:solidFill>
            </a:endParaRPr>
          </a:p>
          <a:p>
            <a:pPr algn="just">
              <a:lnSpc>
                <a:spcPct val="90000"/>
              </a:lnSpc>
            </a:pPr>
            <a:endParaRPr lang="en-US" sz="2400" b="1" i="1" dirty="0" smtClean="0">
              <a:solidFill>
                <a:srgbClr val="FF0000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The arguments could be drawn from the previous research findings. </a:t>
            </a:r>
            <a:r>
              <a:rPr lang="en-US" sz="2400" b="1" dirty="0" smtClean="0">
                <a:solidFill>
                  <a:srgbClr val="FF0000"/>
                </a:solidFill>
              </a:rPr>
              <a:t>(</a:t>
            </a:r>
            <a:r>
              <a:rPr lang="en-US" sz="2400" b="1" i="1" dirty="0" smtClean="0">
                <a:solidFill>
                  <a:srgbClr val="FF0000"/>
                </a:solidFill>
              </a:rPr>
              <a:t>Literature Review )</a:t>
            </a:r>
            <a:endParaRPr lang="en-US" sz="2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/>
              <a:t>Variables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38912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There are changeable values of any thing. (e.g. exam score</a:t>
            </a:r>
            <a:r>
              <a:rPr lang="en-US" dirty="0" smtClean="0"/>
              <a:t>)</a:t>
            </a:r>
          </a:p>
          <a:p>
            <a:pPr algn="just"/>
            <a:endParaRPr lang="en-US" dirty="0"/>
          </a:p>
          <a:p>
            <a:pPr algn="just">
              <a:buFont typeface="Wingdings" pitchFamily="2" charset="2"/>
              <a:buNone/>
            </a:pPr>
            <a:r>
              <a:rPr lang="en-US" dirty="0"/>
              <a:t>Types of variables</a:t>
            </a:r>
            <a:r>
              <a:rPr lang="en-US" dirty="0" smtClean="0"/>
              <a:t>:</a:t>
            </a:r>
          </a:p>
          <a:p>
            <a:pPr algn="just">
              <a:buFont typeface="Wingdings" pitchFamily="2" charset="2"/>
              <a:buNone/>
            </a:pPr>
            <a:endParaRPr lang="en-US" dirty="0"/>
          </a:p>
          <a:p>
            <a:pPr algn="just"/>
            <a:r>
              <a:rPr lang="en-US" dirty="0" smtClean="0"/>
              <a:t>Dependent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Independent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Moderate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Intervening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59131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Dependent variables</a:t>
            </a:r>
            <a:endParaRPr lang="en-US" sz="3200" b="1" u="sng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dirty="0" smtClean="0"/>
              <a:t>It </a:t>
            </a:r>
            <a:r>
              <a:rPr lang="en-US" sz="2400" dirty="0"/>
              <a:t>is the variable of primary interest</a:t>
            </a:r>
            <a:r>
              <a:rPr lang="en-US" sz="2400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dirty="0"/>
          </a:p>
          <a:p>
            <a:pPr algn="just">
              <a:lnSpc>
                <a:spcPct val="90000"/>
              </a:lnSpc>
            </a:pPr>
            <a:r>
              <a:rPr lang="en-US" sz="2400" dirty="0"/>
              <a:t>It is the main variable</a:t>
            </a:r>
            <a:r>
              <a:rPr lang="en-US" sz="2400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dirty="0"/>
          </a:p>
          <a:p>
            <a:pPr algn="just">
              <a:lnSpc>
                <a:spcPct val="90000"/>
              </a:lnSpc>
            </a:pPr>
            <a:r>
              <a:rPr lang="en-US" sz="2400" dirty="0"/>
              <a:t>Researcher gives importance to understand and describe the dependant variable</a:t>
            </a:r>
            <a:r>
              <a:rPr lang="en-US" sz="2400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dirty="0"/>
          </a:p>
          <a:p>
            <a:pPr algn="just">
              <a:lnSpc>
                <a:spcPct val="90000"/>
              </a:lnSpc>
            </a:pPr>
            <a:r>
              <a:rPr lang="en-US" sz="2400" dirty="0"/>
              <a:t>Finding those variables which influence it</a:t>
            </a:r>
            <a:r>
              <a:rPr lang="en-US" sz="2400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dirty="0" smtClean="0"/>
          </a:p>
          <a:p>
            <a:pPr algn="just">
              <a:lnSpc>
                <a:spcPct val="90000"/>
              </a:lnSpc>
            </a:pPr>
            <a:r>
              <a:rPr lang="en-US" sz="2400" dirty="0" smtClean="0"/>
              <a:t>Quantifying and measuring the dependent variable and the influence of other variables (</a:t>
            </a:r>
            <a:r>
              <a:rPr lang="en-US" sz="2400" dirty="0" err="1" smtClean="0"/>
              <a:t>e.g</a:t>
            </a:r>
            <a:r>
              <a:rPr lang="en-US" sz="2400" dirty="0" smtClean="0"/>
              <a:t> checking loyalty of employees).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91312"/>
          </a:xfrm>
        </p:spPr>
        <p:txBody>
          <a:bodyPr>
            <a:normAutofit/>
          </a:bodyPr>
          <a:lstStyle/>
          <a:p>
            <a:r>
              <a:rPr lang="en-US" sz="3200" b="1" dirty="0"/>
              <a:t>Independent </a:t>
            </a:r>
            <a:r>
              <a:rPr lang="en-US" sz="3200" b="1" dirty="0" smtClean="0"/>
              <a:t>variable</a:t>
            </a:r>
            <a:endParaRPr lang="en-US" sz="32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48006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None/>
            </a:pPr>
            <a:r>
              <a:rPr lang="en-US" sz="2800" dirty="0"/>
              <a:t> </a:t>
            </a:r>
            <a:endParaRPr lang="en-US" sz="2800" dirty="0" smtClean="0"/>
          </a:p>
          <a:p>
            <a:pPr algn="just">
              <a:lnSpc>
                <a:spcPct val="90000"/>
              </a:lnSpc>
            </a:pPr>
            <a:r>
              <a:rPr lang="en-US" sz="2400" dirty="0" smtClean="0"/>
              <a:t>It </a:t>
            </a:r>
            <a:r>
              <a:rPr lang="en-US" sz="2400" dirty="0"/>
              <a:t>is that variable which influences the dependent variable</a:t>
            </a:r>
            <a:r>
              <a:rPr lang="en-US" sz="2400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dirty="0" smtClean="0"/>
          </a:p>
          <a:p>
            <a:pPr algn="just">
              <a:lnSpc>
                <a:spcPct val="90000"/>
              </a:lnSpc>
              <a:buNone/>
            </a:pPr>
            <a:endParaRPr lang="en-US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lnSpc>
                <a:spcPct val="90000"/>
              </a:lnSpc>
              <a:buNone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Moderating Variable</a:t>
            </a:r>
          </a:p>
          <a:p>
            <a:pPr algn="just">
              <a:lnSpc>
                <a:spcPct val="90000"/>
              </a:lnSpc>
              <a:buNone/>
            </a:pPr>
            <a:endParaRPr lang="en-US" sz="3200" b="1" dirty="0" smtClean="0"/>
          </a:p>
          <a:p>
            <a:pPr algn="just">
              <a:lnSpc>
                <a:spcPct val="90000"/>
              </a:lnSpc>
            </a:pPr>
            <a:r>
              <a:rPr lang="en-US" sz="2400" dirty="0" smtClean="0"/>
              <a:t>It is that variables which modifies the original relationship between the independent and the dependent variables.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 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/>
          </a:bodyPr>
          <a:lstStyle/>
          <a:p>
            <a:r>
              <a:rPr lang="en-US" sz="3200" b="1" dirty="0"/>
              <a:t>Moderating Variables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859280"/>
            <a:ext cx="8229600" cy="438912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2800" dirty="0"/>
          </a:p>
          <a:p>
            <a:pPr>
              <a:buFont typeface="Wingdings" pitchFamily="2" charset="2"/>
              <a:buNone/>
            </a:pPr>
            <a:endParaRPr lang="en-US" sz="2800" dirty="0"/>
          </a:p>
          <a:p>
            <a:pPr>
              <a:buFont typeface="Wingdings" pitchFamily="2" charset="2"/>
              <a:buNone/>
            </a:pPr>
            <a:endParaRPr lang="en-US" sz="2800" dirty="0"/>
          </a:p>
          <a:p>
            <a:pPr>
              <a:buFont typeface="Wingdings" pitchFamily="2" charset="2"/>
              <a:buNone/>
            </a:pPr>
            <a:r>
              <a:rPr lang="en-US" sz="2800" dirty="0"/>
              <a:t>Independent                                  </a:t>
            </a:r>
            <a:r>
              <a:rPr lang="en-US" sz="2800" dirty="0" smtClean="0"/>
              <a:t>Dependent  variable       </a:t>
            </a:r>
            <a:r>
              <a:rPr lang="en-US" sz="2800" dirty="0"/>
              <a:t>variable                                       </a:t>
            </a:r>
          </a:p>
          <a:p>
            <a:pPr>
              <a:buFont typeface="Wingdings" pitchFamily="2" charset="2"/>
              <a:buNone/>
            </a:pPr>
            <a:endParaRPr lang="en-US" sz="2800" dirty="0"/>
          </a:p>
          <a:p>
            <a:pPr>
              <a:buFont typeface="Wingdings" pitchFamily="2" charset="2"/>
              <a:buNone/>
            </a:pPr>
            <a:r>
              <a:rPr lang="en-US" sz="2800" dirty="0"/>
              <a:t>                                    </a:t>
            </a:r>
          </a:p>
          <a:p>
            <a:pPr>
              <a:buFont typeface="Wingdings" pitchFamily="2" charset="2"/>
              <a:buNone/>
            </a:pPr>
            <a:r>
              <a:rPr lang="en-US" sz="2800" dirty="0"/>
              <a:t>                                   </a:t>
            </a:r>
            <a:r>
              <a:rPr lang="en-US" sz="2800" dirty="0" smtClean="0"/>
              <a:t>    </a:t>
            </a:r>
            <a:r>
              <a:rPr lang="en-US" sz="2800" dirty="0" err="1" smtClean="0"/>
              <a:t>oderating</a:t>
            </a:r>
            <a:r>
              <a:rPr lang="en-US" sz="2800" dirty="0" smtClean="0"/>
              <a:t> </a:t>
            </a:r>
            <a:r>
              <a:rPr lang="en-US" sz="2800" dirty="0"/>
              <a:t>variable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219200" y="2590800"/>
            <a:ext cx="2438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Times New Roman" charset="0"/>
              </a:rPr>
              <a:t>Quality Of products</a:t>
            </a: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3581400" y="29718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5867400" y="2590800"/>
            <a:ext cx="24384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>
                <a:latin typeface="Times New Roman" charset="0"/>
              </a:rPr>
              <a:t>Customer satisfaction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flipV="1">
            <a:off x="3048000" y="33528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2286000" y="5105400"/>
            <a:ext cx="1524000" cy="1219200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>
                <a:latin typeface="Times New Roman" charset="0"/>
              </a:rPr>
              <a:t>Training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/>
              <a:t>Intervening variable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16480"/>
            <a:ext cx="8229600" cy="438912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It is the impact on the dependent variable caused by the independent variables influence the same. 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8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8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8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8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/>
              <a:t>Independent Variable</a:t>
            </a:r>
            <a:r>
              <a:rPr lang="en-US" sz="2400" dirty="0" smtClean="0"/>
              <a:t>                    </a:t>
            </a:r>
            <a:r>
              <a:rPr lang="en-US" sz="1800" b="1" dirty="0" smtClean="0"/>
              <a:t>Intervening</a:t>
            </a:r>
            <a:r>
              <a:rPr lang="en-US" sz="2400" dirty="0" smtClean="0"/>
              <a:t>  </a:t>
            </a:r>
            <a:r>
              <a:rPr lang="en-US" sz="1800" b="1" dirty="0" smtClean="0"/>
              <a:t>Variable </a:t>
            </a:r>
            <a:r>
              <a:rPr lang="en-US" sz="2400" dirty="0" smtClean="0"/>
              <a:t>          </a:t>
            </a:r>
            <a:r>
              <a:rPr lang="en-US" sz="1800" b="1" dirty="0" smtClean="0"/>
              <a:t>Dependent variable</a:t>
            </a:r>
            <a:endParaRPr lang="en-US" sz="2400" b="1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                                </a:t>
            </a: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                             </a:t>
            </a:r>
            <a:r>
              <a:rPr lang="en-US" sz="2400" dirty="0" smtClean="0"/>
              <a:t>          </a:t>
            </a: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</a:t>
            </a:r>
            <a:endParaRPr lang="en-US" sz="2400" dirty="0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533400" y="4343400"/>
            <a:ext cx="22860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Times New Roman" charset="0"/>
              </a:rPr>
              <a:t>Quality of </a:t>
            </a:r>
            <a:r>
              <a:rPr lang="en-US" sz="2000" dirty="0" smtClean="0">
                <a:latin typeface="Times New Roman" charset="0"/>
              </a:rPr>
              <a:t>products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2895600" y="47244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3962400" y="4419600"/>
            <a:ext cx="16002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>
                <a:latin typeface="Times New Roman" charset="0"/>
              </a:rPr>
              <a:t>Awareness</a:t>
            </a: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5562600" y="4800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>
            <a:off x="6781800" y="4419600"/>
            <a:ext cx="1752600" cy="6858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Times New Roman" charset="0"/>
              </a:rPr>
              <a:t>Customer </a:t>
            </a:r>
          </a:p>
          <a:p>
            <a:pPr algn="ctr" eaLnBrk="1" hangingPunct="1"/>
            <a:r>
              <a:rPr lang="en-US" sz="2000" dirty="0">
                <a:latin typeface="Times New Roman" charset="0"/>
              </a:rPr>
              <a:t>satisfaction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59131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Definition: Hypothesis</a:t>
            </a:r>
            <a:endParaRPr lang="en-US" sz="3200" b="1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4800600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800" dirty="0"/>
              <a:t>It is </a:t>
            </a:r>
            <a:r>
              <a:rPr lang="en-US" sz="2800" dirty="0" smtClean="0"/>
              <a:t>an </a:t>
            </a:r>
            <a:r>
              <a:rPr lang="en-US" sz="2800" dirty="0"/>
              <a:t>statement logically formed an opinion on the basis of relationships </a:t>
            </a:r>
            <a:r>
              <a:rPr lang="en-US" sz="2800" dirty="0" smtClean="0"/>
              <a:t>between </a:t>
            </a:r>
            <a:r>
              <a:rPr lang="en-US" sz="2800" dirty="0"/>
              <a:t>two or more variables</a:t>
            </a:r>
            <a:r>
              <a:rPr lang="en-US" sz="2800" dirty="0" smtClean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An opinion is made on the basis of theoretical network</a:t>
            </a:r>
            <a:r>
              <a:rPr lang="en-US" sz="2800" dirty="0" smtClean="0"/>
              <a:t>.</a:t>
            </a:r>
          </a:p>
          <a:p>
            <a:pPr algn="just">
              <a:buNone/>
            </a:pPr>
            <a:endParaRPr lang="en-US" sz="2800" dirty="0"/>
          </a:p>
          <a:p>
            <a:pPr algn="just">
              <a:buFont typeface="Wingdings" pitchFamily="2" charset="2"/>
              <a:buNone/>
            </a:pPr>
            <a:r>
              <a:rPr lang="en-US" sz="2800" b="1" u="sng" dirty="0" smtClean="0"/>
              <a:t>For example;</a:t>
            </a:r>
          </a:p>
          <a:p>
            <a:pPr algn="just">
              <a:buFont typeface="Wingdings" pitchFamily="2" charset="2"/>
              <a:buNone/>
            </a:pPr>
            <a:endParaRPr lang="en-US" sz="2800" b="1" u="sng" dirty="0"/>
          </a:p>
          <a:p>
            <a:pPr algn="just"/>
            <a:r>
              <a:rPr lang="en-US" sz="2800" dirty="0"/>
              <a:t>Customer oriented companies can make more business than production oriented companies.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91312"/>
          </a:xfrm>
        </p:spPr>
        <p:txBody>
          <a:bodyPr>
            <a:normAutofit/>
          </a:bodyPr>
          <a:lstStyle/>
          <a:p>
            <a:r>
              <a:rPr lang="en-US" sz="3200" b="1" dirty="0"/>
              <a:t>Hypothesis Development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90600"/>
            <a:ext cx="7772400" cy="43434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dirty="0" smtClean="0"/>
              <a:t>Once </a:t>
            </a:r>
            <a:r>
              <a:rPr lang="en-US" sz="2400" dirty="0"/>
              <a:t>identify the important variables </a:t>
            </a:r>
            <a:r>
              <a:rPr lang="en-US" sz="2400" dirty="0" smtClean="0"/>
              <a:t>then </a:t>
            </a:r>
            <a:r>
              <a:rPr lang="en-US" sz="2400" dirty="0"/>
              <a:t>establish the relationships among them through logical reasoning in the theoretical framework</a:t>
            </a:r>
            <a:r>
              <a:rPr lang="en-US" sz="2400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Test the relationships validity</a:t>
            </a:r>
            <a:r>
              <a:rPr lang="en-US" sz="2400" dirty="0" smtClean="0"/>
              <a:t>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Get some reliable </a:t>
            </a:r>
            <a:r>
              <a:rPr lang="en-US" sz="2400" dirty="0" smtClean="0"/>
              <a:t>information </a:t>
            </a:r>
            <a:r>
              <a:rPr lang="en-US" sz="2400" dirty="0"/>
              <a:t>about the existing relationship</a:t>
            </a:r>
            <a:r>
              <a:rPr lang="en-US" sz="2400" dirty="0" smtClean="0"/>
              <a:t>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Get some test </a:t>
            </a:r>
            <a:r>
              <a:rPr lang="en-US" sz="2400" dirty="0" smtClean="0"/>
              <a:t>results and </a:t>
            </a:r>
            <a:r>
              <a:rPr lang="en-US" sz="2400" dirty="0"/>
              <a:t>ideas to solve the problem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</TotalTime>
  <Words>676</Words>
  <Application>Microsoft Office PowerPoint</Application>
  <PresentationFormat>On-screen Show (4:3)</PresentationFormat>
  <Paragraphs>161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Formulating the Research Design</vt:lpstr>
      <vt:lpstr>Formulating the Research Design</vt:lpstr>
      <vt:lpstr>Research Design Ethics </vt:lpstr>
      <vt:lpstr>Theoretical Framework &amp; Hypothesis Development</vt:lpstr>
      <vt:lpstr>Theoretical Framework and Hypothesis Development</vt:lpstr>
      <vt:lpstr>Theoretical Framework: What and Why?</vt:lpstr>
      <vt:lpstr>Theoretical Framework: What and Why?</vt:lpstr>
      <vt:lpstr>Theoretical Framework: What and Why?</vt:lpstr>
      <vt:lpstr>Theoretical Framework: What and Why?</vt:lpstr>
      <vt:lpstr>Theoretical Framework: What and Why?</vt:lpstr>
      <vt:lpstr>Variables</vt:lpstr>
      <vt:lpstr>Dependent variables</vt:lpstr>
      <vt:lpstr>Independent variable</vt:lpstr>
      <vt:lpstr>Moderating Variables</vt:lpstr>
      <vt:lpstr>Intervening variable</vt:lpstr>
      <vt:lpstr>Definition: Hypothesis</vt:lpstr>
      <vt:lpstr>Hypothesis Development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Theoretical Framework Hypothesis Development</dc:title>
  <dc:creator>Moin</dc:creator>
  <cp:lastModifiedBy>NTS</cp:lastModifiedBy>
  <cp:revision>82</cp:revision>
  <dcterms:created xsi:type="dcterms:W3CDTF">2003-10-30T01:53:06Z</dcterms:created>
  <dcterms:modified xsi:type="dcterms:W3CDTF">2013-05-21T05:40:57Z</dcterms:modified>
</cp:coreProperties>
</file>