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70023-8F8C-4A7C-BCCC-3DBDC0C7D2DB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95FF8-CAC7-49E4-87AC-3F27D9122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latin typeface="Arial" pitchFamily="34" charset="0"/>
              </a:rPr>
              <a:t>Research Methodology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Faisal Abbas, PhD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Lecture 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Course 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GB" sz="2400" dirty="0" smtClean="0">
                <a:latin typeface="Arial" pitchFamily="34" charset="0"/>
              </a:rPr>
              <a:t>Realities and  pitfalls of research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endParaRPr lang="en-GB" sz="2400" dirty="0" smtClean="0">
              <a:latin typeface="Arial" pitchFamily="34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GB" sz="2400" dirty="0" smtClean="0">
                <a:latin typeface="Arial" pitchFamily="34" charset="0"/>
              </a:rPr>
              <a:t>Approaches, strategies and methods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endParaRPr lang="en-GB" sz="2400" dirty="0" smtClean="0">
              <a:latin typeface="Arial" pitchFamily="34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GB" sz="2400" dirty="0" smtClean="0">
                <a:latin typeface="Arial" pitchFamily="34" charset="0"/>
              </a:rPr>
              <a:t>Techniques and procedures for data collection and analysis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endParaRPr lang="en-GB" sz="2400" dirty="0" smtClean="0">
              <a:latin typeface="Arial" pitchFamily="34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GB" sz="2400" dirty="0" smtClean="0">
                <a:latin typeface="Arial" pitchFamily="34" charset="0"/>
              </a:rPr>
              <a:t>Appropriate use of information technology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Books and Readings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Research methods for business students by Saunders</a:t>
            </a:r>
            <a:r>
              <a:rPr lang="en-US" i="1" dirty="0" smtClean="0"/>
              <a:t> et al. (2009).</a:t>
            </a:r>
          </a:p>
          <a:p>
            <a:pPr>
              <a:buNone/>
            </a:pPr>
            <a:endParaRPr lang="en-US" i="1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Research methods: A step-by-step guide for beginners by </a:t>
            </a:r>
            <a:r>
              <a:rPr lang="en-US" i="1" dirty="0" err="1" smtClean="0"/>
              <a:t>Ranjit</a:t>
            </a:r>
            <a:r>
              <a:rPr lang="en-US" i="1" dirty="0" smtClean="0"/>
              <a:t> Kumar (2010).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3600" b="1" u="sng" dirty="0" smtClean="0"/>
              <a:t>Tasks</a:t>
            </a:r>
          </a:p>
          <a:p>
            <a:pPr>
              <a:buNone/>
            </a:pPr>
            <a:endParaRPr lang="en-US" sz="3600" b="1" u="sng" dirty="0" smtClean="0"/>
          </a:p>
          <a:p>
            <a:pPr>
              <a:buNone/>
            </a:pPr>
            <a:r>
              <a:rPr lang="en-US" dirty="0" smtClean="0"/>
              <a:t>1).	When announced 		(5%)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2).	Assignments 			(20%)	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3).	Midterm exam 			(25%)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4).	Final exam 				(50%)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Figure 1: Process of Research Steps wise </a:t>
            </a:r>
            <a:endParaRPr lang="en-US" sz="2800" b="1" dirty="0"/>
          </a:p>
        </p:txBody>
      </p:sp>
      <p:pic>
        <p:nvPicPr>
          <p:cNvPr id="4" name="Picture 7" descr="C01NF002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8153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01NF002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1"/>
            <a:ext cx="8001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90600" y="6336268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smtClean="0">
                <a:latin typeface="Arial" pitchFamily="34" charset="0"/>
              </a:rPr>
              <a:t>Source</a:t>
            </a:r>
            <a:r>
              <a:rPr lang="en-US" dirty="0" smtClean="0">
                <a:latin typeface="Arial" pitchFamily="34" charset="0"/>
              </a:rPr>
              <a:t>: Mark Saunders, Philip Lewis and Adrian </a:t>
            </a:r>
            <a:r>
              <a:rPr lang="en-US" dirty="0" err="1" smtClean="0">
                <a:latin typeface="Arial" pitchFamily="34" charset="0"/>
              </a:rPr>
              <a:t>Thornhill</a:t>
            </a:r>
            <a:r>
              <a:rPr lang="en-US" dirty="0" smtClean="0">
                <a:latin typeface="Arial" pitchFamily="34" charset="0"/>
              </a:rPr>
              <a:t> 2006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3400" y="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Contd……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Terminology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dirty="0" smtClean="0">
                <a:latin typeface="Arial" pitchFamily="34" charset="0"/>
              </a:rPr>
              <a:t>Methods </a:t>
            </a:r>
          </a:p>
          <a:p>
            <a:pPr>
              <a:buNone/>
            </a:pPr>
            <a:endParaRPr lang="en-GB" dirty="0" smtClean="0">
              <a:latin typeface="Arial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Arial" pitchFamily="34" charset="0"/>
              </a:rPr>
              <a:t>The techniques and procedures used to obtain data</a:t>
            </a:r>
          </a:p>
          <a:p>
            <a:pPr>
              <a:buNone/>
            </a:pPr>
            <a:endParaRPr lang="en-GB" dirty="0" smtClean="0">
              <a:latin typeface="Arial" pitchFamily="34" charset="0"/>
            </a:endParaRPr>
          </a:p>
          <a:p>
            <a:pPr>
              <a:buNone/>
            </a:pPr>
            <a:r>
              <a:rPr lang="en-GB" b="1" dirty="0" smtClean="0">
                <a:latin typeface="Arial" pitchFamily="34" charset="0"/>
              </a:rPr>
              <a:t>Methodology </a:t>
            </a:r>
          </a:p>
          <a:p>
            <a:pPr>
              <a:buNone/>
            </a:pPr>
            <a:r>
              <a:rPr lang="en-GB" b="1" dirty="0" smtClean="0">
                <a:latin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en-GB" dirty="0" smtClean="0">
                <a:latin typeface="Arial" pitchFamily="34" charset="0"/>
              </a:rPr>
              <a:t>The theory of how research should be undertaken</a:t>
            </a:r>
            <a:r>
              <a:rPr lang="en-GB" b="1" dirty="0" smtClean="0">
                <a:latin typeface="Arial" pitchFamily="34" charset="0"/>
              </a:rPr>
              <a:t> 	</a:t>
            </a:r>
            <a:endParaRPr lang="en-GB" sz="2400" dirty="0" smtClean="0">
              <a:latin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Nature of Research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912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GB" sz="3000" b="1" dirty="0" smtClean="0"/>
              <a:t>Bogus survey</a:t>
            </a:r>
          </a:p>
          <a:p>
            <a:pPr lvl="1" algn="just"/>
            <a:r>
              <a:rPr lang="en-GB" sz="2600" dirty="0" smtClean="0"/>
              <a:t>Statistics are hard to obtain and interpret</a:t>
            </a:r>
          </a:p>
          <a:p>
            <a:pPr lvl="1" algn="just"/>
            <a:endParaRPr lang="en-GB" sz="2600" dirty="0" smtClean="0"/>
          </a:p>
          <a:p>
            <a:pPr lvl="1" algn="just"/>
            <a:r>
              <a:rPr lang="en-GB" sz="2600" dirty="0" smtClean="0"/>
              <a:t>Difficult to know if the situation is getting better or worse</a:t>
            </a:r>
          </a:p>
          <a:p>
            <a:pPr lvl="1" algn="just"/>
            <a:endParaRPr lang="en-GB" sz="2600" dirty="0" smtClean="0"/>
          </a:p>
          <a:p>
            <a:pPr lvl="1" algn="just"/>
            <a:r>
              <a:rPr lang="en-GB" sz="2600" dirty="0" smtClean="0"/>
              <a:t>Program producers will not allow to talk about the complexities of methods but will use numbers to horrify viewers (Like News about floods, earthquakes etc.)</a:t>
            </a:r>
          </a:p>
          <a:p>
            <a:pPr lvl="1" algn="just"/>
            <a:endParaRPr lang="en-GB" sz="2600" dirty="0" smtClean="0"/>
          </a:p>
          <a:p>
            <a:pPr>
              <a:buNone/>
            </a:pPr>
            <a:r>
              <a:rPr lang="en-GB" sz="3000" b="1" dirty="0" smtClean="0"/>
              <a:t>Real research</a:t>
            </a:r>
          </a:p>
          <a:p>
            <a:pPr lvl="1"/>
            <a:r>
              <a:rPr lang="en-GB" sz="2600" dirty="0" smtClean="0"/>
              <a:t>Methodologically rigorous</a:t>
            </a:r>
          </a:p>
          <a:p>
            <a:pPr lvl="1"/>
            <a:endParaRPr lang="en-GB" sz="2600" dirty="0" smtClean="0"/>
          </a:p>
          <a:p>
            <a:pPr lvl="1"/>
            <a:r>
              <a:rPr lang="en-GB" sz="2600" dirty="0" smtClean="0"/>
              <a:t>Findings are interpretable</a:t>
            </a:r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What is </a:t>
            </a:r>
            <a:r>
              <a:rPr lang="en-US" sz="3200" i="1" dirty="0" smtClean="0"/>
              <a:t>‘not’ </a:t>
            </a:r>
            <a:r>
              <a:rPr lang="en-US" sz="3200" b="1" dirty="0" smtClean="0"/>
              <a:t>Research?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198119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400" dirty="0" smtClean="0"/>
              <a:t>Just collecting facts or information with no clear purpose.</a:t>
            </a:r>
          </a:p>
          <a:p>
            <a:pPr algn="just">
              <a:buFont typeface="Wingdings" pitchFamily="2" charset="2"/>
              <a:buChar char="q"/>
            </a:pPr>
            <a:endParaRPr lang="en-US" sz="2400" dirty="0" smtClean="0"/>
          </a:p>
          <a:p>
            <a:pPr algn="just">
              <a:buFont typeface="Wingdings" pitchFamily="2" charset="2"/>
              <a:buChar char="q"/>
            </a:pPr>
            <a:r>
              <a:rPr lang="en-US" sz="2400" dirty="0" smtClean="0"/>
              <a:t>Reassembling and reordering facts or information without interpretation.</a:t>
            </a:r>
            <a:endParaRPr lang="ar-SA" sz="2400" dirty="0" smtClean="0">
              <a:ea typeface="Majalla UI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8194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+mj-lt"/>
              </a:rPr>
              <a:t>What is Research then?</a:t>
            </a:r>
            <a:endParaRPr lang="en-US" sz="32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58140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GB" sz="2400" dirty="0" smtClean="0">
                <a:latin typeface="Arial" pitchFamily="34" charset="0"/>
              </a:rPr>
              <a:t> </a:t>
            </a:r>
            <a:r>
              <a:rPr lang="en-GB" sz="2400" dirty="0" smtClean="0"/>
              <a:t>Something that people (Researchers/scientists) undertake in order </a:t>
            </a:r>
            <a:r>
              <a:rPr lang="en-GB" sz="2400" i="1" dirty="0" smtClean="0">
                <a:solidFill>
                  <a:srgbClr val="C00000"/>
                </a:solidFill>
              </a:rPr>
              <a:t>to find things</a:t>
            </a:r>
            <a:r>
              <a:rPr lang="en-GB" sz="2400" dirty="0" smtClean="0">
                <a:solidFill>
                  <a:srgbClr val="C00000"/>
                </a:solidFill>
              </a:rPr>
              <a:t> out </a:t>
            </a:r>
            <a:r>
              <a:rPr lang="en-GB" sz="2400" dirty="0" smtClean="0"/>
              <a:t>in a </a:t>
            </a:r>
            <a:r>
              <a:rPr lang="en-GB" sz="2400" i="1" dirty="0" smtClean="0">
                <a:solidFill>
                  <a:srgbClr val="C00000"/>
                </a:solidFill>
              </a:rPr>
              <a:t>systematic way</a:t>
            </a:r>
            <a:r>
              <a:rPr lang="en-GB" sz="2400" dirty="0" smtClean="0"/>
              <a:t>, there by increasing their knowledge’ (Saunders </a:t>
            </a:r>
            <a:r>
              <a:rPr lang="en-GB" sz="2400" i="1" dirty="0" smtClean="0"/>
              <a:t>et al</a:t>
            </a:r>
            <a:r>
              <a:rPr lang="en-GB" sz="2400" dirty="0" smtClean="0"/>
              <a:t>. (2009)</a:t>
            </a:r>
            <a:r>
              <a:rPr lang="en-GB" sz="2400" b="1" dirty="0" smtClean="0"/>
              <a:t>.</a:t>
            </a:r>
            <a:endParaRPr lang="en-GB" sz="2400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GB" b="1" dirty="0" smtClean="0">
                <a:latin typeface="Arial" pitchFamily="34" charset="0"/>
              </a:rPr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None/>
            </a:pPr>
            <a:endParaRPr lang="en-GB" sz="3600" dirty="0" smtClean="0">
              <a:latin typeface="Arial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GB" dirty="0" smtClean="0">
                <a:latin typeface="Arial" pitchFamily="34" charset="0"/>
              </a:rPr>
              <a:t>There is a clear purpose to find things out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endParaRPr lang="en-GB" dirty="0" smtClean="0">
              <a:latin typeface="Arial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GB" dirty="0" smtClean="0">
                <a:latin typeface="Arial" pitchFamily="34" charset="0"/>
              </a:rPr>
              <a:t>Data are collected systematically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endParaRPr lang="en-GB" dirty="0" smtClean="0">
              <a:latin typeface="Arial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GB" dirty="0" smtClean="0">
                <a:latin typeface="Arial" pitchFamily="34" charset="0"/>
              </a:rPr>
              <a:t>Data are interpreted systematically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563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/>
              <a:t>What does </a:t>
            </a:r>
            <a:r>
              <a:rPr lang="en-US" sz="2400" b="1" dirty="0" smtClean="0">
                <a:solidFill>
                  <a:srgbClr val="C00000"/>
                </a:solidFill>
              </a:rPr>
              <a:t>‘</a:t>
            </a:r>
            <a:r>
              <a:rPr lang="en-US" sz="2400" b="1" i="1" dirty="0" smtClean="0">
                <a:solidFill>
                  <a:srgbClr val="C00000"/>
                </a:solidFill>
              </a:rPr>
              <a:t>systemically’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/>
              <a:t>and </a:t>
            </a:r>
            <a:r>
              <a:rPr lang="en-US" sz="2400" b="1" dirty="0" smtClean="0">
                <a:solidFill>
                  <a:srgbClr val="C00000"/>
                </a:solidFill>
              </a:rPr>
              <a:t>‘</a:t>
            </a:r>
            <a:r>
              <a:rPr lang="en-US" sz="2400" b="1" i="1" dirty="0" smtClean="0">
                <a:solidFill>
                  <a:srgbClr val="C00000"/>
                </a:solidFill>
              </a:rPr>
              <a:t>to find out </a:t>
            </a:r>
            <a:r>
              <a:rPr lang="en-US" sz="2400" b="1" dirty="0" smtClean="0">
                <a:solidFill>
                  <a:srgbClr val="C00000"/>
                </a:solidFill>
              </a:rPr>
              <a:t>’ </a:t>
            </a:r>
            <a:r>
              <a:rPr lang="en-US" sz="2400" b="1" dirty="0" smtClean="0"/>
              <a:t>suggest?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sz="2400" dirty="0" smtClean="0"/>
              <a:t>Systematic suggests that research is based on logical relationships and not just beliefs. </a:t>
            </a:r>
            <a:r>
              <a:rPr lang="en-US" sz="2400" b="1" i="1" dirty="0" smtClean="0">
                <a:solidFill>
                  <a:srgbClr val="C00000"/>
                </a:solidFill>
              </a:rPr>
              <a:t>Rainfall and election win !!</a:t>
            </a:r>
          </a:p>
          <a:p>
            <a:pPr algn="just">
              <a:buNone/>
            </a:pPr>
            <a:endParaRPr lang="en-US" sz="2400" i="1" dirty="0" smtClean="0">
              <a:solidFill>
                <a:srgbClr val="0070C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400" dirty="0"/>
              <a:t> </a:t>
            </a:r>
            <a:r>
              <a:rPr lang="en-US" sz="2400" dirty="0" smtClean="0"/>
              <a:t>To find out things suggests multiplicity of possible purposes of research e.g. </a:t>
            </a:r>
          </a:p>
          <a:p>
            <a:pPr algn="just">
              <a:buNone/>
            </a:pPr>
            <a:r>
              <a:rPr lang="en-US" sz="2400" i="1" dirty="0" smtClean="0"/>
              <a:t>describing, </a:t>
            </a:r>
          </a:p>
          <a:p>
            <a:pPr algn="just">
              <a:buNone/>
            </a:pPr>
            <a:r>
              <a:rPr lang="en-US" sz="2400" i="1" dirty="0" smtClean="0"/>
              <a:t>explaining,</a:t>
            </a:r>
          </a:p>
          <a:p>
            <a:pPr algn="just">
              <a:buNone/>
            </a:pPr>
            <a:r>
              <a:rPr lang="en-US" sz="2400" i="1" dirty="0" smtClean="0"/>
              <a:t>understanding, </a:t>
            </a:r>
          </a:p>
          <a:p>
            <a:pPr algn="just">
              <a:buNone/>
            </a:pPr>
            <a:r>
              <a:rPr lang="en-US" sz="2400" i="1" dirty="0" smtClean="0"/>
              <a:t>criticizing, </a:t>
            </a:r>
            <a:r>
              <a:rPr lang="en-US" sz="2400" dirty="0" smtClean="0"/>
              <a:t>and </a:t>
            </a:r>
          </a:p>
          <a:p>
            <a:pPr algn="just">
              <a:buNone/>
            </a:pPr>
            <a:r>
              <a:rPr lang="en-US" sz="2400" i="1" dirty="0" smtClean="0"/>
              <a:t>analyzing  </a:t>
            </a:r>
            <a:endParaRPr lang="ar-SA" sz="2400" i="1" dirty="0" smtClean="0">
              <a:ea typeface="Majalla UI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Features of Research: Basic and Applied </a:t>
            </a:r>
            <a:endParaRPr lang="en-US" sz="2800" b="1" dirty="0"/>
          </a:p>
        </p:txBody>
      </p:sp>
      <p:pic>
        <p:nvPicPr>
          <p:cNvPr id="4" name="Picture 9" descr="M01NF0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762000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6416290"/>
            <a:ext cx="7924800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lnSpc>
                <a:spcPct val="80000"/>
              </a:lnSpc>
              <a:buClr>
                <a:schemeClr val="accent3"/>
              </a:buClr>
              <a:defRPr/>
            </a:pPr>
            <a:r>
              <a:rPr lang="en-GB" sz="1600" b="1" i="1" dirty="0" smtClean="0">
                <a:latin typeface="Arial" charset="0"/>
              </a:rPr>
              <a:t>Sources: Easterby-Smith </a:t>
            </a:r>
            <a:r>
              <a:rPr lang="en-GB" sz="1600" b="1" i="1" dirty="0">
                <a:latin typeface="Arial" charset="0"/>
              </a:rPr>
              <a:t>et al. (2008); Hedrick et al. (1993)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487362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latin typeface="Arial" pitchFamily="34" charset="0"/>
              </a:rPr>
              <a:t>Some Key debates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r>
              <a:rPr lang="en-GB" sz="2400" dirty="0" smtClean="0"/>
              <a:t>Knowledge production (Modes 1 and 2)</a:t>
            </a:r>
          </a:p>
          <a:p>
            <a:endParaRPr lang="en-GB" sz="2400" dirty="0" smtClean="0">
              <a:latin typeface="Arial" pitchFamily="34" charset="0"/>
            </a:endParaRPr>
          </a:p>
          <a:p>
            <a:r>
              <a:rPr lang="en-GB" sz="2400" dirty="0" smtClean="0"/>
              <a:t>The research-practice gap</a:t>
            </a:r>
          </a:p>
          <a:p>
            <a:endParaRPr lang="en-GB" sz="2400" dirty="0" smtClean="0"/>
          </a:p>
          <a:p>
            <a:r>
              <a:rPr lang="en-GB" sz="2400" dirty="0" smtClean="0"/>
              <a:t>‘Evidence based’</a:t>
            </a:r>
          </a:p>
          <a:p>
            <a:endParaRPr lang="en-GB" sz="2400" dirty="0" smtClean="0"/>
          </a:p>
          <a:p>
            <a:r>
              <a:rPr lang="en-GB" sz="2400" dirty="0" smtClean="0"/>
              <a:t>Basic and applied research</a:t>
            </a:r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One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Emphasizes research in which the questions are set and solved by the </a:t>
            </a:r>
            <a:r>
              <a:rPr lang="en-US" dirty="0" smtClean="0">
                <a:solidFill>
                  <a:srgbClr val="C00000"/>
                </a:solidFill>
              </a:rPr>
              <a:t>academic interests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Emphasizing a </a:t>
            </a:r>
            <a:r>
              <a:rPr lang="en-US" dirty="0" smtClean="0">
                <a:solidFill>
                  <a:srgbClr val="C00000"/>
                </a:solidFill>
              </a:rPr>
              <a:t>basic or fundamental research </a:t>
            </a:r>
            <a:r>
              <a:rPr lang="en-US" dirty="0" smtClean="0"/>
              <a:t>rather than applied one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Little focus on utilization</a:t>
            </a:r>
            <a:r>
              <a:rPr lang="en-US" dirty="0" smtClean="0"/>
              <a:t> of the research by practitioners.  </a:t>
            </a:r>
            <a:endParaRPr lang="ar-SA" dirty="0" smtClean="0">
              <a:ea typeface="Majalla UI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 Two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Emphasizes research governed by the world of </a:t>
            </a:r>
            <a:r>
              <a:rPr lang="en-US" sz="2400" dirty="0" smtClean="0">
                <a:solidFill>
                  <a:srgbClr val="C00000"/>
                </a:solidFill>
              </a:rPr>
              <a:t>practice.</a:t>
            </a:r>
            <a:r>
              <a:rPr lang="en-US" sz="2400" dirty="0" smtClean="0"/>
              <a:t>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Highlights of </a:t>
            </a:r>
            <a:r>
              <a:rPr lang="en-US" sz="2400" dirty="0" smtClean="0">
                <a:solidFill>
                  <a:srgbClr val="C00000"/>
                </a:solidFill>
              </a:rPr>
              <a:t>collaboration</a:t>
            </a:r>
            <a:r>
              <a:rPr lang="en-US" sz="2400" dirty="0" smtClean="0"/>
              <a:t> both with and between practitioners.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Offers a way of </a:t>
            </a:r>
            <a:r>
              <a:rPr lang="en-US" sz="2400" dirty="0" smtClean="0">
                <a:solidFill>
                  <a:srgbClr val="C00000"/>
                </a:solidFill>
              </a:rPr>
              <a:t>bringing together</a:t>
            </a:r>
            <a:r>
              <a:rPr lang="en-US" sz="2400" dirty="0" smtClean="0"/>
              <a:t> the supply side of knowledge represented by universities with the demand sides represented by the business.  </a:t>
            </a:r>
            <a:endParaRPr lang="ar-SA" sz="2400" dirty="0" smtClean="0">
              <a:ea typeface="Majalla UI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latin typeface="Arial" pitchFamily="34" charset="0"/>
              </a:rPr>
              <a:t>Stages of the research process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5000"/>
              </a:lnSpc>
            </a:pPr>
            <a:r>
              <a:rPr lang="en-GB" dirty="0" smtClean="0"/>
              <a:t>Formulating and clarifying a topic</a:t>
            </a:r>
          </a:p>
          <a:p>
            <a:pPr>
              <a:lnSpc>
                <a:spcPct val="85000"/>
              </a:lnSpc>
            </a:pPr>
            <a:endParaRPr lang="en-GB" dirty="0" smtClean="0"/>
          </a:p>
          <a:p>
            <a:pPr>
              <a:lnSpc>
                <a:spcPct val="85000"/>
              </a:lnSpc>
            </a:pPr>
            <a:r>
              <a:rPr lang="en-GB" dirty="0" smtClean="0"/>
              <a:t>Reviewing the literature</a:t>
            </a:r>
          </a:p>
          <a:p>
            <a:pPr>
              <a:lnSpc>
                <a:spcPct val="85000"/>
              </a:lnSpc>
            </a:pPr>
            <a:endParaRPr lang="en-GB" dirty="0" smtClean="0"/>
          </a:p>
          <a:p>
            <a:pPr>
              <a:lnSpc>
                <a:spcPct val="85000"/>
              </a:lnSpc>
            </a:pPr>
            <a:r>
              <a:rPr lang="en-GB" dirty="0" smtClean="0"/>
              <a:t>Designing the research</a:t>
            </a:r>
          </a:p>
          <a:p>
            <a:pPr>
              <a:lnSpc>
                <a:spcPct val="85000"/>
              </a:lnSpc>
            </a:pPr>
            <a:endParaRPr lang="en-GB" dirty="0" smtClean="0"/>
          </a:p>
          <a:p>
            <a:pPr>
              <a:lnSpc>
                <a:spcPct val="85000"/>
              </a:lnSpc>
            </a:pPr>
            <a:r>
              <a:rPr lang="en-GB" dirty="0" smtClean="0"/>
              <a:t>Collecting the data </a:t>
            </a:r>
          </a:p>
          <a:p>
            <a:pPr>
              <a:lnSpc>
                <a:spcPct val="85000"/>
              </a:lnSpc>
            </a:pPr>
            <a:endParaRPr lang="en-GB" dirty="0" smtClean="0"/>
          </a:p>
          <a:p>
            <a:pPr>
              <a:lnSpc>
                <a:spcPct val="85000"/>
              </a:lnSpc>
            </a:pPr>
            <a:r>
              <a:rPr lang="en-GB" dirty="0" smtClean="0"/>
              <a:t>Analysing the data</a:t>
            </a:r>
          </a:p>
          <a:p>
            <a:pPr>
              <a:lnSpc>
                <a:spcPct val="85000"/>
              </a:lnSpc>
            </a:pPr>
            <a:endParaRPr lang="en-GB" dirty="0" smtClean="0"/>
          </a:p>
          <a:p>
            <a:pPr>
              <a:lnSpc>
                <a:spcPct val="85000"/>
              </a:lnSpc>
            </a:pPr>
            <a:r>
              <a:rPr lang="en-GB" dirty="0" smtClean="0"/>
              <a:t>Writing up of the dissertation/paper/report etc.</a:t>
            </a:r>
          </a:p>
          <a:p>
            <a:pPr algn="r">
              <a:lnSpc>
                <a:spcPct val="85000"/>
              </a:lnSpc>
              <a:buNone/>
            </a:pPr>
            <a:endParaRPr lang="en-GB" sz="2400" dirty="0" smtClean="0"/>
          </a:p>
          <a:p>
            <a:pPr algn="r">
              <a:lnSpc>
                <a:spcPct val="85000"/>
              </a:lnSpc>
              <a:buNone/>
            </a:pPr>
            <a:endParaRPr lang="en-GB" sz="1600" b="1" i="1" dirty="0" smtClean="0"/>
          </a:p>
          <a:p>
            <a:pPr algn="r">
              <a:lnSpc>
                <a:spcPct val="85000"/>
              </a:lnSpc>
              <a:buNone/>
            </a:pPr>
            <a:r>
              <a:rPr lang="en-GB" sz="1600" b="1" i="1" dirty="0" smtClean="0"/>
              <a:t>Source: Saunders et al. (2009)</a:t>
            </a:r>
            <a:endParaRPr lang="en-GB" sz="1900" b="1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latin typeface="Arial" pitchFamily="34" charset="0"/>
              </a:rPr>
              <a:t>Things to consider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GB" sz="2400" dirty="0" smtClean="0"/>
              <a:t>The impact of your personal feelings and beliefs </a:t>
            </a:r>
          </a:p>
          <a:p>
            <a:pPr algn="just">
              <a:lnSpc>
                <a:spcPct val="90000"/>
              </a:lnSpc>
            </a:pPr>
            <a:endParaRPr lang="en-GB" sz="2400" dirty="0" smtClean="0"/>
          </a:p>
          <a:p>
            <a:pPr algn="just">
              <a:lnSpc>
                <a:spcPct val="90000"/>
              </a:lnSpc>
            </a:pPr>
            <a:r>
              <a:rPr lang="en-GB" sz="2400" dirty="0" smtClean="0"/>
              <a:t>Access to data</a:t>
            </a:r>
          </a:p>
          <a:p>
            <a:pPr algn="just">
              <a:lnSpc>
                <a:spcPct val="90000"/>
              </a:lnSpc>
            </a:pPr>
            <a:endParaRPr lang="en-GB" sz="2400" dirty="0" smtClean="0"/>
          </a:p>
          <a:p>
            <a:pPr algn="just">
              <a:lnSpc>
                <a:spcPct val="90000"/>
              </a:lnSpc>
            </a:pPr>
            <a:r>
              <a:rPr lang="en-GB" sz="2400" dirty="0" smtClean="0"/>
              <a:t>Time and other resources</a:t>
            </a:r>
          </a:p>
          <a:p>
            <a:pPr algn="just">
              <a:lnSpc>
                <a:spcPct val="90000"/>
              </a:lnSpc>
            </a:pPr>
            <a:endParaRPr lang="en-GB" sz="2400" dirty="0" smtClean="0"/>
          </a:p>
          <a:p>
            <a:pPr algn="just">
              <a:lnSpc>
                <a:spcPct val="90000"/>
              </a:lnSpc>
            </a:pPr>
            <a:r>
              <a:rPr lang="en-GB" sz="2400" dirty="0" smtClean="0"/>
              <a:t>Validity and reliability  of the data</a:t>
            </a:r>
          </a:p>
          <a:p>
            <a:pPr algn="just">
              <a:lnSpc>
                <a:spcPct val="90000"/>
              </a:lnSpc>
            </a:pPr>
            <a:endParaRPr lang="en-GB" sz="2400" dirty="0" smtClean="0"/>
          </a:p>
          <a:p>
            <a:pPr algn="just">
              <a:lnSpc>
                <a:spcPct val="90000"/>
              </a:lnSpc>
            </a:pPr>
            <a:r>
              <a:rPr lang="en-GB" sz="2400" dirty="0" smtClean="0"/>
              <a:t>Ethical issues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Business Research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2400" dirty="0" smtClean="0"/>
              <a:t>Is trans-disciplinary</a:t>
            </a:r>
          </a:p>
          <a:p>
            <a:pPr algn="just"/>
            <a:endParaRPr lang="en-GB" sz="2400" dirty="0" smtClean="0"/>
          </a:p>
          <a:p>
            <a:pPr algn="just"/>
            <a:r>
              <a:rPr lang="en-GB" sz="2400" dirty="0" smtClean="0"/>
              <a:t>Engages with both theory and practice</a:t>
            </a:r>
          </a:p>
          <a:p>
            <a:pPr algn="just"/>
            <a:endParaRPr lang="en-GB" sz="2400" dirty="0" smtClean="0"/>
          </a:p>
          <a:p>
            <a:pPr algn="just"/>
            <a:r>
              <a:rPr lang="en-GB" sz="2400" dirty="0" smtClean="0"/>
              <a:t>Involves undertaking systematic research </a:t>
            </a:r>
          </a:p>
          <a:p>
            <a:pPr algn="just"/>
            <a:endParaRPr lang="en-GB" sz="2400" dirty="0" smtClean="0"/>
          </a:p>
          <a:p>
            <a:pPr algn="just"/>
            <a:r>
              <a:rPr lang="en-GB" sz="2400" dirty="0" smtClean="0"/>
              <a:t>Should be undertaken with rigour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Figure 2: Research Onion </a:t>
            </a:r>
            <a:endParaRPr lang="en-US" sz="2800" b="1" dirty="0"/>
          </a:p>
        </p:txBody>
      </p:sp>
      <p:pic>
        <p:nvPicPr>
          <p:cNvPr id="4" name="Content Placeholder 3" descr="C05NF0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7924799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/>
              <a:t>R</a:t>
            </a:r>
            <a:r>
              <a:rPr lang="en-US" sz="3200" b="1" dirty="0" smtClean="0"/>
              <a:t>esearch Proposal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u="sng" dirty="0" smtClean="0">
                <a:solidFill>
                  <a:srgbClr val="C00000"/>
                </a:solidFill>
              </a:rPr>
              <a:t>Purpose</a:t>
            </a:r>
          </a:p>
          <a:p>
            <a:pPr>
              <a:buNone/>
            </a:pPr>
            <a:endParaRPr lang="en-US" sz="1600" b="1" i="1" u="sng" dirty="0" smtClean="0">
              <a:solidFill>
                <a:srgbClr val="C00000"/>
              </a:solidFill>
            </a:endParaRPr>
          </a:p>
          <a:p>
            <a:pPr lvl="1" algn="just"/>
            <a:r>
              <a:rPr lang="en-US" sz="2600" dirty="0" smtClean="0"/>
              <a:t>Determine what the researcher wants to do?</a:t>
            </a:r>
          </a:p>
          <a:p>
            <a:pPr lvl="1" algn="just"/>
            <a:endParaRPr lang="en-US" sz="2600" dirty="0" smtClean="0"/>
          </a:p>
          <a:p>
            <a:pPr lvl="1" algn="just"/>
            <a:r>
              <a:rPr lang="en-US" sz="2600" dirty="0" smtClean="0"/>
              <a:t>Why the research is important, convincing, and worth undertaking?</a:t>
            </a:r>
          </a:p>
          <a:p>
            <a:pPr lvl="1" algn="just"/>
            <a:endParaRPr lang="en-US" sz="2600" dirty="0" smtClean="0"/>
          </a:p>
          <a:p>
            <a:pPr lvl="1" algn="just"/>
            <a:r>
              <a:rPr lang="en-US" sz="2600" dirty="0" smtClean="0"/>
              <a:t>How the researcher wish to undertake it?</a:t>
            </a:r>
          </a:p>
          <a:p>
            <a:pPr lvl="1" algn="just"/>
            <a:endParaRPr lang="en-US" sz="2600" dirty="0" smtClean="0"/>
          </a:p>
          <a:p>
            <a:pPr lvl="1" algn="just"/>
            <a:r>
              <a:rPr lang="en-US" sz="2600" dirty="0" smtClean="0"/>
              <a:t>What benefit will result from the effort or attempt?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Elements of Research Proposal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rmAutofit/>
          </a:bodyPr>
          <a:lstStyle/>
          <a:p>
            <a:pPr marL="640080" lvl="1" indent="-246888">
              <a:defRPr/>
            </a:pPr>
            <a:r>
              <a:rPr lang="en-US" sz="2400" dirty="0" smtClean="0"/>
              <a:t>Introduction </a:t>
            </a:r>
            <a:r>
              <a:rPr lang="en-US" sz="2400" dirty="0"/>
              <a:t>to area and questions</a:t>
            </a:r>
          </a:p>
          <a:p>
            <a:pPr marL="640080" lvl="1" indent="-246888">
              <a:defRPr/>
            </a:pPr>
            <a:endParaRPr lang="en-US" sz="2400" dirty="0"/>
          </a:p>
          <a:p>
            <a:pPr marL="640080" lvl="1" indent="-246888">
              <a:defRPr/>
            </a:pPr>
            <a:r>
              <a:rPr lang="en-US" sz="2400" dirty="0"/>
              <a:t>Study objectives</a:t>
            </a:r>
          </a:p>
          <a:p>
            <a:pPr marL="640080" lvl="1" indent="-246888">
              <a:defRPr/>
            </a:pPr>
            <a:endParaRPr lang="en-US" sz="2400" dirty="0"/>
          </a:p>
          <a:p>
            <a:pPr marL="640080" lvl="1" indent="-246888">
              <a:defRPr/>
            </a:pPr>
            <a:r>
              <a:rPr lang="en-US" sz="2400" dirty="0"/>
              <a:t>Proposed research design</a:t>
            </a:r>
          </a:p>
          <a:p>
            <a:pPr marL="640080" lvl="1" indent="-246888">
              <a:defRPr/>
            </a:pPr>
            <a:endParaRPr lang="en-US" sz="2400" dirty="0"/>
          </a:p>
          <a:p>
            <a:pPr marL="640080" lvl="1" indent="-246888">
              <a:defRPr/>
            </a:pPr>
            <a:r>
              <a:rPr lang="en-US" sz="2400" dirty="0"/>
              <a:t>The setting of the study</a:t>
            </a:r>
          </a:p>
          <a:p>
            <a:pPr marL="640080" lvl="1" indent="-246888">
              <a:defRPr/>
            </a:pPr>
            <a:endParaRPr lang="en-US" sz="2400" dirty="0"/>
          </a:p>
          <a:p>
            <a:pPr marL="640080" lvl="1" indent="-246888">
              <a:defRPr/>
            </a:pPr>
            <a:r>
              <a:rPr lang="en-US" sz="2400" dirty="0"/>
              <a:t>Instruments planned to be </a:t>
            </a:r>
            <a:r>
              <a:rPr lang="en-US" sz="2400" dirty="0" smtClean="0"/>
              <a:t>used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Elements of Research Proposal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marL="640080" lvl="1" indent="-246888">
              <a:defRPr/>
            </a:pPr>
            <a:r>
              <a:rPr lang="en-US" sz="2400" dirty="0"/>
              <a:t>A sample design and a sample size</a:t>
            </a:r>
          </a:p>
          <a:p>
            <a:pPr marL="640080" lvl="1" indent="-246888">
              <a:defRPr/>
            </a:pPr>
            <a:endParaRPr lang="en-US" sz="2400" dirty="0"/>
          </a:p>
          <a:p>
            <a:pPr marL="640080" lvl="1" indent="-246888">
              <a:defRPr/>
            </a:pPr>
            <a:r>
              <a:rPr lang="en-US" sz="2400" dirty="0"/>
              <a:t>Outline the proposed chapters for the dissertation</a:t>
            </a:r>
          </a:p>
          <a:p>
            <a:pPr marL="640080" lvl="1" indent="-246888">
              <a:defRPr/>
            </a:pPr>
            <a:endParaRPr lang="en-US" sz="2400" dirty="0"/>
          </a:p>
          <a:p>
            <a:pPr marL="640080" lvl="1" indent="-246888">
              <a:defRPr/>
            </a:pPr>
            <a:r>
              <a:rPr lang="en-US" sz="2400" dirty="0"/>
              <a:t>Study's problems, limitations and future areas of research</a:t>
            </a:r>
          </a:p>
          <a:p>
            <a:pPr marL="640080" lvl="1" indent="-246888">
              <a:defRPr/>
            </a:pPr>
            <a:endParaRPr lang="en-US" sz="2400" dirty="0"/>
          </a:p>
          <a:p>
            <a:pPr marL="640080" lvl="1" indent="-246888">
              <a:defRPr/>
            </a:pPr>
            <a:r>
              <a:rPr lang="en-US" sz="2400" dirty="0"/>
              <a:t>A proposed time frame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614</Words>
  <Application>Microsoft Office PowerPoint</Application>
  <PresentationFormat>On-screen Show (4:3)</PresentationFormat>
  <Paragraphs>157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Research Methodology</vt:lpstr>
      <vt:lpstr>Course Outline</vt:lpstr>
      <vt:lpstr>Books and Readings </vt:lpstr>
      <vt:lpstr>Work Assessment</vt:lpstr>
      <vt:lpstr>Figure 1: Process of Research Steps wise </vt:lpstr>
      <vt:lpstr>Slide 6</vt:lpstr>
      <vt:lpstr>Terminology </vt:lpstr>
      <vt:lpstr>Nature of Research </vt:lpstr>
      <vt:lpstr>What is ‘not’ Research?</vt:lpstr>
      <vt:lpstr>Characteristics</vt:lpstr>
      <vt:lpstr>What does ‘systemically’ and ‘to find out ’ suggest?</vt:lpstr>
      <vt:lpstr>Features of Research: Basic and Applied </vt:lpstr>
      <vt:lpstr>Some Key debates</vt:lpstr>
      <vt:lpstr>Mode One </vt:lpstr>
      <vt:lpstr>Mode Two </vt:lpstr>
      <vt:lpstr>Stages of the research process</vt:lpstr>
      <vt:lpstr>Things to consider</vt:lpstr>
      <vt:lpstr>Business Research </vt:lpstr>
      <vt:lpstr>Figure 2: Research Onion </vt:lpstr>
      <vt:lpstr>Research Proposal </vt:lpstr>
      <vt:lpstr>Elements of Research Proposal</vt:lpstr>
      <vt:lpstr>Elements of Research Proposal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Methodology</dc:title>
  <dc:creator>faisal</dc:creator>
  <cp:lastModifiedBy>NTS</cp:lastModifiedBy>
  <cp:revision>9</cp:revision>
  <dcterms:created xsi:type="dcterms:W3CDTF">2013-04-11T06:34:32Z</dcterms:created>
  <dcterms:modified xsi:type="dcterms:W3CDTF">2013-04-11T12:15:42Z</dcterms:modified>
</cp:coreProperties>
</file>