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6" r:id="rId5"/>
    <p:sldId id="27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 smtClean="0"/>
          </a:p>
          <a:p>
            <a:pPr algn="ctr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Investment Banks and Securities Analysts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Lesson 12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/>
          <a:lstStyle/>
          <a:p>
            <a:r>
              <a:rPr lang="en-GB" dirty="0" smtClean="0"/>
              <a:t>Last Lecture Review</a:t>
            </a:r>
          </a:p>
          <a:p>
            <a:pPr lvl="1"/>
            <a:r>
              <a:rPr lang="en-GB" dirty="0" smtClean="0"/>
              <a:t>What is Investment Bank?</a:t>
            </a:r>
          </a:p>
          <a:p>
            <a:pPr lvl="1"/>
            <a:r>
              <a:rPr lang="en-GB" dirty="0" smtClean="0"/>
              <a:t>Examples of Investment banks</a:t>
            </a:r>
          </a:p>
          <a:p>
            <a:pPr lvl="1"/>
            <a:r>
              <a:rPr lang="en-GB" dirty="0" smtClean="0"/>
              <a:t>What does Investment Bank actually do?</a:t>
            </a:r>
          </a:p>
          <a:p>
            <a:pPr lvl="1"/>
            <a:r>
              <a:rPr lang="en-GB" dirty="0" smtClean="0"/>
              <a:t>What is “Security”?</a:t>
            </a:r>
          </a:p>
          <a:p>
            <a:pPr lvl="1"/>
            <a:r>
              <a:rPr lang="en-GB" dirty="0" smtClean="0"/>
              <a:t>Who are analysts in Investment Banks?</a:t>
            </a:r>
          </a:p>
          <a:p>
            <a:pPr lvl="1"/>
            <a:r>
              <a:rPr lang="en-GB" dirty="0" smtClean="0"/>
              <a:t>Duties and responsibilities of “Analysts”.</a:t>
            </a:r>
          </a:p>
          <a:p>
            <a:pPr lvl="1"/>
            <a:r>
              <a:rPr lang="en-GB" dirty="0" smtClean="0"/>
              <a:t>Methods of issuing stocks and bonds</a:t>
            </a:r>
          </a:p>
          <a:p>
            <a:pPr lvl="2"/>
            <a:r>
              <a:rPr lang="en-GB" dirty="0" smtClean="0"/>
              <a:t>Underwriting method</a:t>
            </a:r>
          </a:p>
          <a:p>
            <a:pPr lvl="2"/>
            <a:r>
              <a:rPr lang="en-GB" dirty="0" smtClean="0"/>
              <a:t>Best effort method</a:t>
            </a:r>
          </a:p>
          <a:p>
            <a:pPr lvl="1"/>
            <a:r>
              <a:rPr lang="en-GB" dirty="0" smtClean="0"/>
              <a:t>What is “IPO”?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Lecture Outline</a:t>
            </a: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Criticisms of Investment Banks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IPO Problems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Structured Deals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categories of securities analysts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Buy-side Analysts (Institutional Investors)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Sell-side Analysts (Investment Bank)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“Institutional Investors”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Our focus is toward the sell-side analysts.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Functions of sell-side analysts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Quality of Analysts Recommendations</a:t>
            </a:r>
          </a:p>
          <a:p>
            <a:pPr lvl="1"/>
            <a:r>
              <a:rPr lang="en-GB" dirty="0" smtClean="0"/>
              <a:t>Conservative predictions</a:t>
            </a:r>
          </a:p>
          <a:p>
            <a:pPr lvl="1"/>
            <a:r>
              <a:rPr lang="en-GB" dirty="0" smtClean="0"/>
              <a:t>Under promise and over delivery is the name of this game </a:t>
            </a:r>
          </a:p>
          <a:p>
            <a:r>
              <a:rPr lang="en-GB" dirty="0" smtClean="0"/>
              <a:t>Potential conflicts of interests </a:t>
            </a:r>
          </a:p>
          <a:p>
            <a:pPr lvl="1"/>
            <a:r>
              <a:rPr lang="en-GB" dirty="0" smtClean="0"/>
              <a:t>Analysts and the firm they analyse</a:t>
            </a:r>
          </a:p>
          <a:p>
            <a:pPr lvl="1"/>
            <a:r>
              <a:rPr lang="en-GB" dirty="0" smtClean="0"/>
              <a:t>Analysts dual responsibility toward its employer (i.e. Investment Bank), the firm and the investors.</a:t>
            </a:r>
          </a:p>
          <a:p>
            <a:pPr lvl="1"/>
            <a:endParaRPr lang="en-GB" dirty="0" smtClean="0"/>
          </a:p>
          <a:p>
            <a:pPr lvl="5">
              <a:buNone/>
            </a:pPr>
            <a:r>
              <a:rPr lang="en-GB" sz="4800" dirty="0" smtClean="0"/>
              <a:t>      </a:t>
            </a:r>
            <a:r>
              <a:rPr lang="en-GB" sz="4800" dirty="0" smtClean="0"/>
              <a:t> </a:t>
            </a:r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Criticism of Investment Banks</a:t>
            </a:r>
          </a:p>
          <a:p>
            <a:pPr>
              <a:buNone/>
            </a:pPr>
            <a:endParaRPr lang="en-GB" b="1" i="1" dirty="0" smtClean="0"/>
          </a:p>
          <a:p>
            <a:pPr marL="624078" indent="-514350">
              <a:buAutoNum type="arabicPeriod"/>
            </a:pPr>
            <a:r>
              <a:rPr lang="en-GB" b="1" dirty="0" smtClean="0"/>
              <a:t>IPO Problems</a:t>
            </a:r>
          </a:p>
          <a:p>
            <a:pPr marL="624078" indent="-514350">
              <a:buNone/>
            </a:pPr>
            <a:endParaRPr lang="en-GB" b="1" dirty="0" smtClean="0"/>
          </a:p>
          <a:p>
            <a:r>
              <a:rPr lang="en-GB" dirty="0" smtClean="0"/>
              <a:t>The business models of many firms would not be more effectively as large national firms. Or the small business owners may not be capable of running a large business.</a:t>
            </a:r>
          </a:p>
          <a:p>
            <a:endParaRPr lang="en-GB" dirty="0" smtClean="0"/>
          </a:p>
          <a:p>
            <a:r>
              <a:rPr lang="en-GB" dirty="0" smtClean="0"/>
              <a:t>Only a small fraction of firms succeeded.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2. Structured Deals</a:t>
            </a:r>
          </a:p>
          <a:p>
            <a:r>
              <a:rPr lang="en-GB" dirty="0" smtClean="0"/>
              <a:t>In bankruptcy, the equity of the firms is taken from the stockholders, who gain nothing, and given to some of the creditors.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Therefore, investors are not likely to buy additional shares from financially troubled firms.</a:t>
            </a:r>
          </a:p>
          <a:p>
            <a:endParaRPr lang="en-GB" dirty="0" smtClean="0"/>
          </a:p>
          <a:p>
            <a:r>
              <a:rPr lang="en-GB" dirty="0" smtClean="0"/>
              <a:t>Structured deal using SPEs i.e. Making debts as company’s revenue. </a:t>
            </a:r>
          </a:p>
          <a:p>
            <a:endParaRPr lang="en-GB" dirty="0" smtClean="0"/>
          </a:p>
          <a:p>
            <a:endParaRPr lang="en-GB" b="1" i="1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Securities Analysts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Analysts fall into two categories</a:t>
            </a:r>
          </a:p>
          <a:p>
            <a:pPr lvl="1"/>
            <a:r>
              <a:rPr lang="en-GB" dirty="0" smtClean="0"/>
              <a:t>Buy side (Institutional Investors)</a:t>
            </a:r>
          </a:p>
          <a:p>
            <a:pPr lvl="1"/>
            <a:r>
              <a:rPr lang="en-GB" dirty="0" smtClean="0"/>
              <a:t>Sell side (Investment Banks)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Institutional Investors </a:t>
            </a:r>
          </a:p>
          <a:p>
            <a:pPr lvl="1"/>
            <a:r>
              <a:rPr lang="en-GB" b="1" dirty="0" smtClean="0"/>
              <a:t>Institutional investors</a:t>
            </a:r>
            <a:r>
              <a:rPr lang="en-GB" dirty="0" smtClean="0"/>
              <a:t> are organizations which pool large sums of money and invest those sums in securities, real property and other investment assets.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Institutional investors, such as mutual funds and pension funds hires buy-side analysts to help to decide which stocks the fund should buy.</a:t>
            </a:r>
          </a:p>
          <a:p>
            <a:endParaRPr lang="en-GB" dirty="0" smtClean="0"/>
          </a:p>
          <a:p>
            <a:r>
              <a:rPr lang="en-GB" dirty="0" smtClean="0"/>
              <a:t>The recommendations of these analysts are not public and can be seen only by the institutional investors.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Similarly, investment banks also hire sell-side analysts to generate enough interest in a security that their firm will generate trading commission or underwriting business. </a:t>
            </a:r>
          </a:p>
          <a:p>
            <a:endParaRPr lang="en-GB" dirty="0" smtClean="0"/>
          </a:p>
          <a:p>
            <a:r>
              <a:rPr lang="en-GB" dirty="0" smtClean="0"/>
              <a:t>Our focus will be on sell-side analysts.</a:t>
            </a:r>
          </a:p>
          <a:p>
            <a:endParaRPr lang="en-GB" dirty="0" smtClean="0"/>
          </a:p>
          <a:p>
            <a:r>
              <a:rPr lang="en-GB" dirty="0" smtClean="0"/>
              <a:t>Sell-side analysts look at the firm’s;</a:t>
            </a:r>
          </a:p>
          <a:p>
            <a:pPr lvl="1"/>
            <a:r>
              <a:rPr lang="en-GB" dirty="0" smtClean="0"/>
              <a:t>Operating and financial conditions</a:t>
            </a:r>
          </a:p>
          <a:p>
            <a:pPr lvl="1"/>
            <a:r>
              <a:rPr lang="en-GB" dirty="0" smtClean="0"/>
              <a:t>Immediate and long-term future prospects </a:t>
            </a:r>
          </a:p>
          <a:p>
            <a:pPr lvl="1"/>
            <a:r>
              <a:rPr lang="en-GB" dirty="0" smtClean="0"/>
              <a:t>Effectiveness of its management team</a:t>
            </a:r>
          </a:p>
          <a:p>
            <a:pPr lvl="1"/>
            <a:r>
              <a:rPr lang="en-GB" dirty="0" smtClean="0"/>
              <a:t>And the general outlook of the industry in which the firm belongs.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usually try to predict the quarterly earnings per share (EPS). </a:t>
            </a:r>
          </a:p>
          <a:p>
            <a:endParaRPr lang="en-GB" dirty="0" smtClean="0"/>
          </a:p>
          <a:p>
            <a:r>
              <a:rPr lang="en-GB" dirty="0" smtClean="0"/>
              <a:t>Analysts make trading recommendations to  investors. </a:t>
            </a:r>
          </a:p>
          <a:p>
            <a:pPr lvl="1"/>
            <a:r>
              <a:rPr lang="en-GB" dirty="0" smtClean="0"/>
              <a:t>Buy or hold or sell</a:t>
            </a:r>
          </a:p>
          <a:p>
            <a:pPr lvl="1">
              <a:buNone/>
            </a:pPr>
            <a:endParaRPr lang="en-GB" dirty="0"/>
          </a:p>
          <a:p>
            <a:r>
              <a:rPr lang="en-GB" dirty="0" smtClean="0"/>
              <a:t>Analysts recommendations are timely.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Quality of Analysts’ Recommendation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Analysts are slightly conservative with regard to predicting earnings. </a:t>
            </a:r>
          </a:p>
          <a:p>
            <a:endParaRPr lang="en-GB" dirty="0" smtClean="0"/>
          </a:p>
          <a:p>
            <a:r>
              <a:rPr lang="en-GB" dirty="0" smtClean="0"/>
              <a:t>These conservative predictions are for two reasons;</a:t>
            </a:r>
          </a:p>
          <a:p>
            <a:pPr lvl="1"/>
            <a:r>
              <a:rPr lang="en-GB" dirty="0" smtClean="0"/>
              <a:t>To meet or beat earnings expectations</a:t>
            </a:r>
          </a:p>
          <a:p>
            <a:pPr lvl="1"/>
            <a:r>
              <a:rPr lang="en-GB" dirty="0" smtClean="0"/>
              <a:t>They need information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the analysts have full access to the firms, such as personal meetings with the CEO, then their task become easier.</a:t>
            </a:r>
          </a:p>
          <a:p>
            <a:endParaRPr lang="en-GB" dirty="0" smtClean="0"/>
          </a:p>
          <a:p>
            <a:r>
              <a:rPr lang="en-GB" dirty="0" smtClean="0"/>
              <a:t>CEO will not be 100% cooperative with an analysts.</a:t>
            </a:r>
          </a:p>
          <a:p>
            <a:endParaRPr lang="en-GB" dirty="0" smtClean="0"/>
          </a:p>
          <a:p>
            <a:r>
              <a:rPr lang="en-GB" dirty="0" smtClean="0"/>
              <a:t>Analysts’ conservation is what the management also wants and the CEO will be happy.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company will either make or beat the estimate and it will be considered a good company.</a:t>
            </a:r>
          </a:p>
          <a:p>
            <a:endParaRPr lang="en-GB" dirty="0" smtClean="0"/>
          </a:p>
          <a:p>
            <a:r>
              <a:rPr lang="en-GB" dirty="0" smtClean="0"/>
              <a:t>“under promise, over delivery” is the name of this game.</a:t>
            </a:r>
          </a:p>
          <a:p>
            <a:endParaRPr lang="en-GB" dirty="0" smtClean="0"/>
          </a:p>
          <a:p>
            <a:r>
              <a:rPr lang="en-GB" dirty="0" smtClean="0"/>
              <a:t>The ability of analysts to predict earnings accurately may suffer in the future.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Potential Conflicts of Interest</a:t>
            </a:r>
          </a:p>
          <a:p>
            <a:pPr>
              <a:buNone/>
            </a:pPr>
            <a:endParaRPr lang="en-GB" b="1" i="1" dirty="0" smtClean="0"/>
          </a:p>
          <a:p>
            <a:pPr marL="624078" indent="-514350">
              <a:buAutoNum type="arabicPeriod"/>
            </a:pPr>
            <a:r>
              <a:rPr lang="en-GB" b="1" dirty="0" smtClean="0"/>
              <a:t>Analysts and the Firm they analyse</a:t>
            </a:r>
          </a:p>
          <a:p>
            <a:pPr marL="624078" indent="-514350">
              <a:buNone/>
            </a:pPr>
            <a:endParaRPr lang="en-GB" b="1" dirty="0" smtClean="0"/>
          </a:p>
          <a:p>
            <a:r>
              <a:rPr lang="en-GB" dirty="0" smtClean="0"/>
              <a:t>  conflict of interest with the management. </a:t>
            </a:r>
          </a:p>
          <a:p>
            <a:pPr lvl="1"/>
            <a:r>
              <a:rPr lang="en-GB" dirty="0" smtClean="0"/>
              <a:t>Try to get more and more information</a:t>
            </a:r>
          </a:p>
          <a:p>
            <a:endParaRPr lang="en-GB" dirty="0" smtClean="0"/>
          </a:p>
          <a:p>
            <a:r>
              <a:rPr lang="en-GB" dirty="0" smtClean="0"/>
              <a:t>Friendships with the manager can’t bring the desired goals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2. Analysts Working at Investment Banks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Analysts can work for an independent research firm, for a brokerage firms, or for the brokerage operations of an investment bank. </a:t>
            </a:r>
          </a:p>
          <a:p>
            <a:endParaRPr lang="en-GB" dirty="0" smtClean="0"/>
          </a:p>
          <a:p>
            <a:r>
              <a:rPr lang="en-GB" dirty="0" smtClean="0"/>
              <a:t>These analysts charge huge fee for their services.</a:t>
            </a:r>
          </a:p>
          <a:p>
            <a:endParaRPr lang="en-GB" b="1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Will these analysts feel free to make public honest assessments if it would jeopardize those banking fees?</a:t>
            </a:r>
          </a:p>
          <a:p>
            <a:endParaRPr lang="en-GB" dirty="0" smtClean="0"/>
          </a:p>
          <a:p>
            <a:r>
              <a:rPr lang="en-GB" dirty="0" smtClean="0"/>
              <a:t>What if the analysts came out with the statement that his colleagues at the bank had under writing earlier?</a:t>
            </a:r>
          </a:p>
          <a:p>
            <a:endParaRPr lang="en-GB" dirty="0" smtClean="0"/>
          </a:p>
          <a:p>
            <a:r>
              <a:rPr lang="en-GB" dirty="0" smtClean="0"/>
              <a:t>However, analysts that work at investment banks may feel the need to compromise their integrity for the good of their employer.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GB" sz="2800" dirty="0" smtClean="0"/>
              <a:t>Analysts must be “Independent” rather than working as a salesperson or promoters for the investment bank.</a:t>
            </a:r>
          </a:p>
          <a:p>
            <a:pPr>
              <a:buFont typeface="Wingdings" pitchFamily="2" charset="2"/>
              <a:buChar char="§"/>
            </a:pPr>
            <a:endParaRPr lang="en-GB" sz="2800" dirty="0" smtClean="0"/>
          </a:p>
          <a:p>
            <a:pPr>
              <a:buFont typeface="Wingdings" pitchFamily="2" charset="2"/>
              <a:buChar char="§"/>
            </a:pPr>
            <a:r>
              <a:rPr lang="en-GB" sz="2800" dirty="0" smtClean="0"/>
              <a:t>He/she must be the objective analyzers of financial performances. </a:t>
            </a: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Summary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Criticisms of Investment Banks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IPO Problems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Structured Deals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categories of securities analysts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Buy-side Analysts (Institutional Investors)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Sell-side Analysts (Investment Bank)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“Institutional Investors”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Our focus is toward the sell-side analysts.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Functions of sell-side analysts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Quality of Analysts Recommendations</a:t>
            </a:r>
          </a:p>
          <a:p>
            <a:pPr lvl="1"/>
            <a:r>
              <a:rPr lang="en-GB" dirty="0" smtClean="0"/>
              <a:t>Conservative predictions</a:t>
            </a:r>
          </a:p>
          <a:p>
            <a:pPr lvl="1"/>
            <a:r>
              <a:rPr lang="en-GB" dirty="0" smtClean="0"/>
              <a:t>Under promise and over delivery is the name of this game </a:t>
            </a:r>
          </a:p>
          <a:p>
            <a:r>
              <a:rPr lang="en-GB" dirty="0" smtClean="0"/>
              <a:t>Potential conflicts of interests </a:t>
            </a:r>
          </a:p>
          <a:p>
            <a:pPr lvl="1"/>
            <a:r>
              <a:rPr lang="en-GB" dirty="0" smtClean="0"/>
              <a:t>Analysts and the firm they analyse</a:t>
            </a:r>
          </a:p>
          <a:p>
            <a:pPr lvl="1"/>
            <a:r>
              <a:rPr lang="en-GB" dirty="0" smtClean="0"/>
              <a:t>Analysts dual responsibility toward its employer (i.e. Investment Bank), the firm and the investors.</a:t>
            </a:r>
          </a:p>
          <a:p>
            <a:pPr lvl="1"/>
            <a:endParaRPr lang="en-GB" dirty="0" smtClean="0"/>
          </a:p>
          <a:p>
            <a:pPr lvl="5">
              <a:buNone/>
            </a:pPr>
            <a:r>
              <a:rPr lang="en-GB" sz="4800" dirty="0" smtClean="0"/>
              <a:t>       The End </a:t>
            </a:r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153</TotalTime>
  <Words>938</Words>
  <Application>Microsoft Office PowerPoint</Application>
  <PresentationFormat>On-screen Show (4:3)</PresentationFormat>
  <Paragraphs>152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Corporate Governance</vt:lpstr>
      <vt:lpstr>Investment Banks and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Irfan</dc:creator>
  <cp:lastModifiedBy>vcomsats</cp:lastModifiedBy>
  <cp:revision>57</cp:revision>
  <dcterms:created xsi:type="dcterms:W3CDTF">2006-08-16T00:00:00Z</dcterms:created>
  <dcterms:modified xsi:type="dcterms:W3CDTF">2013-04-25T09:33:39Z</dcterms:modified>
</cp:coreProperties>
</file>