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9" r:id="rId3"/>
    <p:sldId id="300" r:id="rId4"/>
    <p:sldId id="282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6" r:id="rId17"/>
    <p:sldId id="297" r:id="rId18"/>
    <p:sldId id="29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1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D9A69-E447-4A43-A203-737BA56B67D1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B7668-2015-4F1B-9D46-B571003720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D9A69-E447-4A43-A203-737BA56B67D1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B7668-2015-4F1B-9D46-B571003720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D9A69-E447-4A43-A203-737BA56B67D1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B7668-2015-4F1B-9D46-B571003720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D9A69-E447-4A43-A203-737BA56B67D1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B7668-2015-4F1B-9D46-B571003720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D9A69-E447-4A43-A203-737BA56B67D1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B7668-2015-4F1B-9D46-B571003720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D9A69-E447-4A43-A203-737BA56B67D1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B7668-2015-4F1B-9D46-B571003720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D9A69-E447-4A43-A203-737BA56B67D1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B7668-2015-4F1B-9D46-B571003720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D9A69-E447-4A43-A203-737BA56B67D1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B7668-2015-4F1B-9D46-B571003720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D9A69-E447-4A43-A203-737BA56B67D1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B7668-2015-4F1B-9D46-B571003720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D9A69-E447-4A43-A203-737BA56B67D1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B7668-2015-4F1B-9D46-B571003720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D9A69-E447-4A43-A203-737BA56B67D1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B7668-2015-4F1B-9D46-B571003720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D9A69-E447-4A43-A203-737BA56B67D1}" type="datetimeFigureOut">
              <a:rPr lang="en-US" smtClean="0"/>
              <a:pPr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B7668-2015-4F1B-9D46-B571003720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2286000"/>
          </a:xfrm>
        </p:spPr>
        <p:txBody>
          <a:bodyPr/>
          <a:lstStyle/>
          <a:p>
            <a:r>
              <a:rPr lang="en-GB" smtClean="0"/>
              <a:t>Human </a:t>
            </a:r>
            <a:r>
              <a:rPr lang="en-GB" dirty="0" smtClean="0"/>
              <a:t>Resource Management</a:t>
            </a:r>
            <a:br>
              <a:rPr lang="en-GB" dirty="0" smtClean="0"/>
            </a:br>
            <a:r>
              <a:rPr lang="en-GB" sz="3600" dirty="0" smtClean="0"/>
              <a:t>Lecture 6</a:t>
            </a:r>
            <a:endParaRPr lang="en-GB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038600"/>
            <a:ext cx="8458200" cy="1981200"/>
          </a:xfrm>
        </p:spPr>
        <p:txBody>
          <a:bodyPr>
            <a:noAutofit/>
          </a:bodyPr>
          <a:lstStyle/>
          <a:p>
            <a:pPr>
              <a:spcBef>
                <a:spcPct val="50000"/>
              </a:spcBef>
              <a:defRPr/>
            </a:pPr>
            <a:endParaRPr lang="en-US" dirty="0" smtClean="0">
              <a:solidFill>
                <a:srgbClr val="FF3300"/>
              </a:solidFill>
              <a:latin typeface="Arial" charset="0"/>
            </a:endParaRPr>
          </a:p>
          <a:p>
            <a:pPr>
              <a:defRPr/>
            </a:pPr>
            <a:endParaRPr lang="en-GB" dirty="0" smtClean="0"/>
          </a:p>
          <a:p>
            <a:r>
              <a:rPr lang="en-GB" dirty="0" smtClean="0"/>
              <a:t>MGT 350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Lecture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latin typeface="+mj-lt"/>
              </a:rPr>
              <a:t>Basic rights of employees</a:t>
            </a:r>
            <a:endParaRPr lang="en-US" sz="2400" dirty="0" smtClean="0">
              <a:solidFill>
                <a:srgbClr val="000000"/>
              </a:solidFill>
              <a:latin typeface="+mj-lt"/>
              <a:cs typeface="Arial" charset="0"/>
            </a:endParaRP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0000"/>
                </a:solidFill>
                <a:latin typeface="+mj-lt"/>
                <a:cs typeface="Arial" charset="0"/>
              </a:rPr>
              <a:t>Honesty/Drug Tests</a:t>
            </a:r>
            <a:r>
              <a:rPr lang="en-US" sz="2400" dirty="0" smtClean="0">
                <a:latin typeface="+mj-lt"/>
              </a:rPr>
              <a:t> 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0000"/>
                </a:solidFill>
                <a:latin typeface="+mj-lt"/>
                <a:cs typeface="Arial" charset="0"/>
              </a:rPr>
              <a:t>Whistle-blowing</a:t>
            </a:r>
            <a:endParaRPr lang="en-US" sz="2400" dirty="0" smtClean="0">
              <a:latin typeface="+mj-lt"/>
              <a:cs typeface="Arial" charset="0"/>
            </a:endParaRP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0000"/>
                </a:solidFill>
                <a:latin typeface="+mj-lt"/>
                <a:cs typeface="Arial" charset="0"/>
              </a:rPr>
              <a:t>Employee Monitoring and Workplace Security</a:t>
            </a:r>
            <a:r>
              <a:rPr lang="en-US" sz="2400" dirty="0" smtClean="0">
                <a:latin typeface="+mj-lt"/>
              </a:rPr>
              <a:t> </a:t>
            </a:r>
          </a:p>
          <a:p>
            <a:pPr lvl="2" eaLnBrk="1" hangingPunct="1">
              <a:defRPr/>
            </a:pPr>
            <a:r>
              <a:rPr lang="en-US" dirty="0" smtClean="0">
                <a:latin typeface="+mj-lt"/>
                <a:cs typeface="Times New Roman" pitchFamily="18" charset="0"/>
              </a:rPr>
              <a:t>Theft</a:t>
            </a:r>
          </a:p>
          <a:p>
            <a:pPr lvl="2" eaLnBrk="1" hangingPunct="1">
              <a:defRPr/>
            </a:pPr>
            <a:r>
              <a:rPr lang="en-US" dirty="0" smtClean="0">
                <a:latin typeface="+mj-lt"/>
                <a:cs typeface="Times New Roman" pitchFamily="18" charset="0"/>
              </a:rPr>
              <a:t>Revealing of trade secrets to competitors</a:t>
            </a:r>
          </a:p>
          <a:p>
            <a:pPr lvl="2" eaLnBrk="1" hangingPunct="1">
              <a:defRPr/>
            </a:pPr>
            <a:r>
              <a:rPr lang="en-US" dirty="0" smtClean="0">
                <a:latin typeface="+mj-lt"/>
                <a:cs typeface="Times New Roman" pitchFamily="18" charset="0"/>
              </a:rPr>
              <a:t>Using the customer database for personal gain</a:t>
            </a:r>
            <a:r>
              <a:rPr lang="en-US" dirty="0" smtClean="0">
                <a:latin typeface="+mj-lt"/>
              </a:rPr>
              <a:t> </a:t>
            </a:r>
          </a:p>
          <a:p>
            <a:pPr eaLnBrk="1" hangingPunct="1">
              <a:defRPr/>
            </a:pPr>
            <a:endParaRPr lang="en-US" sz="2400" dirty="0" smtClean="0">
              <a:latin typeface="+mj-lt"/>
              <a:cs typeface="Arial" charset="0"/>
            </a:endParaRPr>
          </a:p>
          <a:p>
            <a:pPr eaLnBrk="1" hangingPunct="1">
              <a:defRPr/>
            </a:pPr>
            <a:r>
              <a:rPr lang="en-US" sz="2400" dirty="0" smtClean="0">
                <a:latin typeface="+mj-lt"/>
                <a:cs typeface="Arial" charset="0"/>
              </a:rPr>
              <a:t>Workplace Romance</a:t>
            </a:r>
            <a:r>
              <a:rPr lang="en-US" sz="2400" dirty="0" smtClean="0">
                <a:latin typeface="+mj-lt"/>
              </a:rPr>
              <a:t> </a:t>
            </a:r>
          </a:p>
          <a:p>
            <a:pPr eaLnBrk="1" hangingPunct="1">
              <a:defRPr/>
            </a:pPr>
            <a:r>
              <a:rPr lang="en-US" sz="2400" dirty="0" smtClean="0">
                <a:latin typeface="+mj-lt"/>
                <a:cs typeface="Times New Roman" pitchFamily="18" charset="0"/>
              </a:rPr>
              <a:t>The Employment-at-Will Doctrine</a:t>
            </a:r>
            <a:endParaRPr lang="en-US" sz="24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Lecture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Discipline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The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most frequent violations requiring disciplinary action involve</a:t>
            </a:r>
          </a:p>
          <a:p>
            <a:pPr lvl="1"/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Attendance</a:t>
            </a:r>
          </a:p>
          <a:p>
            <a:pPr lvl="1"/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On-the-job behaviors</a:t>
            </a:r>
          </a:p>
          <a:p>
            <a:pPr lvl="1"/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Dishonesty </a:t>
            </a:r>
          </a:p>
          <a:p>
            <a:pPr lvl="1"/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Outside activities</a:t>
            </a:r>
            <a:endParaRPr lang="en-US" sz="1800" dirty="0" smtClean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lvl="1">
              <a:buFont typeface="Arial" charset="0"/>
              <a:buNone/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Make disciplinary action progressive; i.e. verbal warning, written warning, suspension, dismissal.</a:t>
            </a:r>
            <a:r>
              <a:rPr lang="en-US" sz="1800" dirty="0" smtClean="0"/>
              <a:t> </a:t>
            </a:r>
          </a:p>
          <a:p>
            <a:pPr lvl="1">
              <a:buFont typeface="Arial" charset="0"/>
              <a:buNone/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Hot-stove rule; i.e. immediate response; ample warning.</a:t>
            </a:r>
          </a:p>
          <a:p>
            <a:pPr lvl="1">
              <a:buFont typeface="Arial" charset="0"/>
              <a:buNone/>
            </a:pPr>
            <a:r>
              <a:rPr lang="en-US" sz="1800" dirty="0" smtClean="0">
                <a:cs typeface="Times New Roman" pitchFamily="18" charset="0"/>
              </a:rPr>
              <a:t>Employee Counseling.</a:t>
            </a:r>
          </a:p>
          <a:p>
            <a:pPr lvl="1">
              <a:buFont typeface="Arial" charset="0"/>
              <a:buNone/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Why Use an Employee Handbook?</a:t>
            </a:r>
          </a:p>
          <a:p>
            <a:pPr lvl="1">
              <a:buFont typeface="Arial" charset="0"/>
              <a:buNone/>
            </a:pPr>
            <a:r>
              <a:rPr lang="en-US" sz="1800" dirty="0" smtClean="0">
                <a:latin typeface="Arial" charset="0"/>
                <a:cs typeface="Times New Roman" pitchFamily="18" charset="0"/>
              </a:rPr>
              <a:t>Complaint Procedures</a:t>
            </a:r>
            <a:r>
              <a:rPr lang="en-US" sz="1800" dirty="0" smtClean="0">
                <a:latin typeface="Arial" charset="0"/>
              </a:rPr>
              <a:t> </a:t>
            </a:r>
          </a:p>
          <a:p>
            <a:pPr lvl="1">
              <a:buFont typeface="Arial" charset="0"/>
              <a:buNone/>
            </a:pPr>
            <a:endParaRPr lang="en-US" sz="1800" dirty="0" smtClean="0"/>
          </a:p>
          <a:p>
            <a:pPr lvl="1">
              <a:buFont typeface="Arial" charset="0"/>
              <a:buNone/>
            </a:pPr>
            <a:endParaRPr lang="en-US" sz="1800" b="1" dirty="0" smtClean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Topic 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spcBef>
                <a:spcPct val="50000"/>
              </a:spcBef>
              <a:buFont typeface="Arial" charset="0"/>
              <a:buNone/>
            </a:pPr>
            <a:endParaRPr lang="en-US" smtClean="0">
              <a:solidFill>
                <a:srgbClr val="FF3300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  <a:buFont typeface="Arial" charset="0"/>
              <a:buNone/>
            </a:pPr>
            <a:endParaRPr lang="en-US" smtClean="0">
              <a:solidFill>
                <a:srgbClr val="FF3300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en-US" smtClean="0">
                <a:solidFill>
                  <a:srgbClr val="FF3300"/>
                </a:solidFill>
                <a:latin typeface="Arial" charset="0"/>
              </a:rPr>
              <a:t>Recruiting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HRM Process</a:t>
            </a:r>
          </a:p>
        </p:txBody>
      </p:sp>
      <p:pic>
        <p:nvPicPr>
          <p:cNvPr id="922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47750" y="1962150"/>
            <a:ext cx="7048500" cy="38020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Introduction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696200" cy="4876800"/>
          </a:xfrm>
        </p:spPr>
        <p:txBody>
          <a:bodyPr/>
          <a:lstStyle/>
          <a:p>
            <a:pPr eaLnBrk="1" hangingPunct="1">
              <a:buNone/>
            </a:pPr>
            <a:r>
              <a:rPr lang="en-US" b="1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Recruiting</a:t>
            </a:r>
          </a:p>
          <a:p>
            <a:pPr eaLnBrk="1" hangingPunct="1"/>
            <a:endParaRPr lang="en-US" dirty="0" smtClean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Once an organization identifies its human resource needs through employment planning, it can begin the process of recruiting potential candidates for actual or anticipated organizational vacancies.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Recruitment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Recruitment</a:t>
            </a:r>
            <a:endParaRPr lang="en-US" dirty="0" smtClean="0"/>
          </a:p>
          <a:p>
            <a:pPr lvl="1"/>
            <a:r>
              <a:rPr lang="en-US" dirty="0" smtClean="0"/>
              <a:t>The process of locating, identifying, and attracting capable applicants to an organization</a:t>
            </a:r>
          </a:p>
          <a:p>
            <a:r>
              <a:rPr lang="en-US" dirty="0" smtClean="0"/>
              <a:t>Decruitment</a:t>
            </a:r>
          </a:p>
          <a:p>
            <a:pPr lvl="1"/>
            <a:r>
              <a:rPr lang="en-US" dirty="0" smtClean="0"/>
              <a:t>The process of reducing a surplus of employees in the workforce of an organization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Recruiting Goals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To provide information that will attract a significant pool of qualified candidates and discourage unqualified ones from applying.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Recruiting Goals</a:t>
            </a:r>
            <a:endParaRPr lang="en-US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Factors that affect recruiting efforts</a:t>
            </a:r>
            <a:r>
              <a:rPr lang="en-US" smtClean="0"/>
              <a:t> 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Organizational size</a:t>
            </a:r>
            <a:r>
              <a:rPr lang="en-US" smtClean="0"/>
              <a:t> 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Employment conditions in the area</a:t>
            </a:r>
            <a:r>
              <a:rPr lang="en-US" smtClean="0"/>
              <a:t> 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Working conditions, salary and benefits offered</a:t>
            </a:r>
            <a:r>
              <a:rPr lang="en-US" smtClean="0"/>
              <a:t> 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Organizational growth or decline</a:t>
            </a:r>
            <a:r>
              <a:rPr lang="en-US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Recruiting Goals</a:t>
            </a:r>
            <a:endParaRPr lang="en-US" smtClean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6705600" cy="48768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Constraints on recruiting efforts</a:t>
            </a:r>
            <a:r>
              <a:rPr lang="en-US" b="1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include:</a:t>
            </a:r>
            <a:r>
              <a:rPr lang="en-US" smtClean="0"/>
              <a:t> 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Organization image </a:t>
            </a:r>
            <a:endParaRPr lang="en-US" smtClean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Internal organizational policies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Government influence, such as discrimination laws 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Recruiting costs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Major Sources of potential Candidates</a:t>
            </a:r>
          </a:p>
        </p:txBody>
      </p:sp>
      <p:pic>
        <p:nvPicPr>
          <p:cNvPr id="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69888" y="2057400"/>
            <a:ext cx="8332787" cy="3581400"/>
          </a:xfrm>
          <a:ln w="12700">
            <a:solidFill>
              <a:schemeClr val="tx1"/>
            </a:solidFill>
          </a:ln>
          <a:effectLst>
            <a:outerShdw dist="107763" dir="2700000" algn="ctr" rotWithShape="0">
              <a:srgbClr val="C0C0C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Recruitment Process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	1. Job Analysis</a:t>
            </a:r>
          </a:p>
          <a:p>
            <a:pPr lvl="1">
              <a:buFont typeface="Arial" charset="0"/>
              <a:buNone/>
            </a:pPr>
            <a:r>
              <a:rPr lang="en-US" sz="2400" smtClean="0"/>
              <a:t>Job description and Job Specification</a:t>
            </a:r>
          </a:p>
          <a:p>
            <a:pPr>
              <a:buFont typeface="Arial" charset="0"/>
              <a:buNone/>
            </a:pPr>
            <a:r>
              <a:rPr lang="en-US" smtClean="0"/>
              <a:t>	2. Person Specification</a:t>
            </a:r>
          </a:p>
          <a:p>
            <a:pPr lvl="1"/>
            <a:r>
              <a:rPr lang="en-US" sz="2000" smtClean="0"/>
              <a:t>skills, knowledge, aptitudes directly related to the job</a:t>
            </a:r>
          </a:p>
          <a:p>
            <a:pPr lvl="1"/>
            <a:r>
              <a:rPr lang="en-US" sz="2000" smtClean="0"/>
              <a:t>the type of experience necessary</a:t>
            </a:r>
          </a:p>
          <a:p>
            <a:pPr lvl="1"/>
            <a:r>
              <a:rPr lang="en-US" sz="2000" smtClean="0"/>
              <a:t>the competencies necessary</a:t>
            </a:r>
          </a:p>
          <a:p>
            <a:pPr lvl="1">
              <a:buFont typeface="Arial" charset="0"/>
              <a:buNone/>
            </a:pPr>
            <a:r>
              <a:rPr lang="en-US" sz="3200" smtClean="0"/>
              <a:t>3. Compensation</a:t>
            </a:r>
          </a:p>
          <a:p>
            <a:pPr lvl="1">
              <a:buFont typeface="Arial" charset="0"/>
              <a:buNone/>
            </a:pPr>
            <a:r>
              <a:rPr lang="en-US" sz="2000" smtClean="0"/>
              <a:t>	scales, grades</a:t>
            </a:r>
          </a:p>
          <a:p>
            <a:pPr lvl="1">
              <a:buFont typeface="Arial" charset="0"/>
              <a:buNone/>
            </a:pPr>
            <a:r>
              <a:rPr lang="en-US" sz="2000" smtClean="0"/>
              <a:t>	negotiated agreements</a:t>
            </a:r>
          </a:p>
          <a:p>
            <a:pPr lvl="1">
              <a:buFont typeface="Arial" charset="0"/>
              <a:buNone/>
            </a:pPr>
            <a:r>
              <a:rPr lang="en-US" sz="2000" smtClean="0"/>
              <a:t>	market rates and skills shortages</a:t>
            </a:r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Recruitment Process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	4. Attracting suitable applicants</a:t>
            </a:r>
          </a:p>
          <a:p>
            <a:pPr lvl="1"/>
            <a:r>
              <a:rPr lang="en-US" smtClean="0"/>
              <a:t>Internal candidates</a:t>
            </a:r>
          </a:p>
          <a:p>
            <a:pPr lvl="1"/>
            <a:r>
              <a:rPr lang="en-US" smtClean="0"/>
              <a:t>External candidates</a:t>
            </a:r>
          </a:p>
          <a:p>
            <a:pPr lvl="1">
              <a:buFont typeface="Arial" charset="0"/>
              <a:buNone/>
            </a:pPr>
            <a:r>
              <a:rPr lang="en-US" sz="3200" smtClean="0"/>
              <a:t>5. The advertisement</a:t>
            </a:r>
          </a:p>
          <a:p>
            <a:pPr lvl="1">
              <a:buFont typeface="Arial" charset="0"/>
              <a:buNone/>
            </a:pPr>
            <a:r>
              <a:rPr lang="en-US" sz="3200" smtClean="0"/>
              <a:t>	</a:t>
            </a:r>
            <a:r>
              <a:rPr lang="en-US" smtClean="0"/>
              <a:t>New Papers ? Website? Agencies? Notice board?</a:t>
            </a:r>
          </a:p>
          <a:p>
            <a:pPr lvl="1">
              <a:buFont typeface="Arial" charset="0"/>
              <a:buNone/>
            </a:pPr>
            <a:r>
              <a:rPr lang="en-US" smtClean="0"/>
              <a:t>6. Applications</a:t>
            </a:r>
          </a:p>
          <a:p>
            <a:pPr lvl="1">
              <a:buFont typeface="Arial" charset="0"/>
              <a:buNone/>
            </a:pPr>
            <a:r>
              <a:rPr lang="en-US" smtClean="0"/>
              <a:t>    Availability, Contact Person, Submission method</a:t>
            </a:r>
          </a:p>
          <a:p>
            <a:pPr lvl="1">
              <a:buFont typeface="Arial" charset="0"/>
              <a:buNone/>
            </a:pPr>
            <a:endParaRPr lang="en-US" b="1" smtClean="0"/>
          </a:p>
          <a:p>
            <a:endParaRPr lang="en-US" b="1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algn="ctr">
              <a:defRPr/>
            </a:pPr>
            <a:fld id="{BC0A212F-13B2-441B-BC56-ACC26FC97AF8}" type="slidenum">
              <a:rPr lang="en-US"/>
              <a:pPr algn="ctr">
                <a:defRPr/>
              </a:pPr>
              <a:t>14</a:t>
            </a:fld>
            <a:endParaRPr lang="en-US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/>
          <a:lstStyle/>
          <a:p>
            <a:r>
              <a:rPr lang="en-US" smtClean="0"/>
              <a:t>Internal Recruiting</a:t>
            </a: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609600" y="1676400"/>
            <a:ext cx="784860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>
                <a:latin typeface="Arial" charset="0"/>
              </a:rPr>
              <a:t>Recruiting source seeking applicants for positions from among the ranks of those currently employed.</a:t>
            </a:r>
          </a:p>
          <a:p>
            <a:pPr>
              <a:spcBef>
                <a:spcPct val="20000"/>
              </a:spcBef>
            </a:pPr>
            <a:endParaRPr lang="en-US">
              <a:latin typeface="Arial" charset="0"/>
            </a:endParaRPr>
          </a:p>
          <a:p>
            <a:pPr>
              <a:spcBef>
                <a:spcPct val="20000"/>
              </a:spcBef>
            </a:pPr>
            <a:r>
              <a:rPr lang="en-US" sz="2800">
                <a:latin typeface="Arial" charset="0"/>
              </a:rPr>
              <a:t>Internal Recruitment Sources</a:t>
            </a:r>
          </a:p>
          <a:p>
            <a:pPr>
              <a:spcBef>
                <a:spcPct val="20000"/>
              </a:spcBef>
            </a:pPr>
            <a:endParaRPr lang="en-US" sz="2800">
              <a:latin typeface="Arial" charset="0"/>
            </a:endParaRPr>
          </a:p>
          <a:p>
            <a:r>
              <a:rPr lang="en-US">
                <a:latin typeface="Arial" charset="0"/>
              </a:rPr>
              <a:t>1.  Replacement Charts, Skills Inventories</a:t>
            </a:r>
            <a:r>
              <a:rPr lang="en-US" b="1">
                <a:latin typeface="Arial" charset="0"/>
              </a:rPr>
              <a:t>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External Recruiting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>
              <a:latin typeface="Arial" charset="0"/>
            </a:endParaRPr>
          </a:p>
          <a:p>
            <a:r>
              <a:rPr lang="en-US" smtClean="0">
                <a:latin typeface="Arial" charset="0"/>
              </a:rPr>
              <a:t>Recruiting source seeking applicants for positions from outside the organization.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Recruiting: A Global Perspective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z="2400" dirty="0" smtClean="0"/>
              <a:t>Who </a:t>
            </a:r>
            <a:r>
              <a:rPr lang="en-GB" sz="2400" dirty="0" smtClean="0"/>
              <a:t>is an Expatriate?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dirty="0" smtClean="0"/>
              <a:t>	An employee who is working and temporarily residing in a foreign country.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dirty="0" smtClean="0"/>
              <a:t>	They are also called ‘international </a:t>
            </a:r>
            <a:r>
              <a:rPr lang="en-GB" sz="2400" dirty="0" smtClean="0"/>
              <a:t>assignees’ by </a:t>
            </a:r>
            <a:r>
              <a:rPr lang="en-GB" sz="2400" dirty="0" smtClean="0"/>
              <a:t>some firms.</a:t>
            </a:r>
          </a:p>
          <a:p>
            <a:pPr eaLnBrk="1" hangingPunct="1"/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For some positions, the whole world is a relevant labor market. </a:t>
            </a:r>
          </a:p>
          <a:p>
            <a:pPr eaLnBrk="1" hangingPunct="1"/>
            <a:r>
              <a:rPr lang="en-US" sz="2400" b="1" i="1" dirty="0" smtClean="0">
                <a:solidFill>
                  <a:srgbClr val="000000"/>
                </a:solidFill>
                <a:cs typeface="Times New Roman" pitchFamily="18" charset="0"/>
              </a:rPr>
              <a:t>Home-country nationals</a:t>
            </a: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 are recruited when an organization is searching for someone with extensive company experience to launch a very technical product in a country where it has never sold before.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Recruiting: A Global Perspective</a:t>
            </a:r>
            <a:endParaRPr lang="en-US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i="1" smtClean="0">
                <a:solidFill>
                  <a:srgbClr val="000000"/>
                </a:solidFill>
                <a:cs typeface="Arial" charset="0"/>
              </a:rPr>
              <a:t>Host-country nationals</a:t>
            </a:r>
            <a:r>
              <a:rPr lang="en-US" smtClean="0">
                <a:solidFill>
                  <a:srgbClr val="000000"/>
                </a:solidFill>
                <a:cs typeface="Arial" charset="0"/>
              </a:rPr>
              <a:t> (HCNs) are targeted as recruits when companies want each foreign subsidiary to have its own distinct national identity. 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solidFill>
                  <a:srgbClr val="000000"/>
                </a:solidFill>
                <a:cs typeface="Arial" charset="0"/>
              </a:rPr>
              <a:t>In some countries, laws control how many expatriates a corporation can send.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solidFill>
                  <a:srgbClr val="000000"/>
                </a:solidFill>
                <a:cs typeface="Arial" charset="0"/>
              </a:rPr>
              <a:t>HCN’s minimize potential problems with language, family adjustment and hostile political environments.</a:t>
            </a:r>
            <a:r>
              <a:rPr lang="en-US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is recruitment? </a:t>
            </a:r>
          </a:p>
          <a:p>
            <a:pPr eaLnBrk="1" hangingPunct="1"/>
            <a:r>
              <a:rPr lang="en-US" smtClean="0"/>
              <a:t>Goals of recruitment.</a:t>
            </a:r>
          </a:p>
          <a:p>
            <a:pPr eaLnBrk="1" hangingPunct="1"/>
            <a:r>
              <a:rPr lang="en-US" smtClean="0"/>
              <a:t>Process of recruitment.</a:t>
            </a:r>
          </a:p>
          <a:p>
            <a:pPr eaLnBrk="1" hangingPunct="1"/>
            <a:r>
              <a:rPr lang="en-US" smtClean="0"/>
              <a:t>Recruitment in Global Village.</a:t>
            </a:r>
          </a:p>
          <a:p>
            <a:pPr eaLnBrk="1" hangingPunct="1"/>
            <a:r>
              <a:rPr lang="en-US" smtClean="0">
                <a:solidFill>
                  <a:srgbClr val="000000"/>
                </a:solidFill>
                <a:cs typeface="Arial" charset="0"/>
              </a:rPr>
              <a:t>Expatriates</a:t>
            </a:r>
            <a:endParaRPr lang="en-US" smtClean="0"/>
          </a:p>
          <a:p>
            <a:pPr eaLnBrk="1" hangingPunct="1"/>
            <a:r>
              <a:rPr lang="en-US" smtClean="0"/>
              <a:t>Home country nationals.</a:t>
            </a:r>
          </a:p>
          <a:p>
            <a:pPr eaLnBrk="1" hangingPunct="1"/>
            <a:r>
              <a:rPr lang="en-US" smtClean="0"/>
              <a:t>Host country nationals.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370</Words>
  <Application>Microsoft Office PowerPoint</Application>
  <PresentationFormat>On-screen Show (4:3)</PresentationFormat>
  <Paragraphs>107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Human Resource Management Lecture 6</vt:lpstr>
      <vt:lpstr>Last Lecture</vt:lpstr>
      <vt:lpstr>Last Lecture</vt:lpstr>
      <vt:lpstr>Topic </vt:lpstr>
      <vt:lpstr>HRM Process</vt:lpstr>
      <vt:lpstr>Introduction</vt:lpstr>
      <vt:lpstr>Recruitment</vt:lpstr>
      <vt:lpstr>Recruiting Goals</vt:lpstr>
      <vt:lpstr>Recruiting Goals</vt:lpstr>
      <vt:lpstr>Recruiting Goals</vt:lpstr>
      <vt:lpstr>Major Sources of potential Candidates</vt:lpstr>
      <vt:lpstr>Recruitment Process</vt:lpstr>
      <vt:lpstr>Recruitment Process</vt:lpstr>
      <vt:lpstr>Internal Recruiting</vt:lpstr>
      <vt:lpstr>External Recruiting</vt:lpstr>
      <vt:lpstr>Recruiting: A Global Perspective</vt:lpstr>
      <vt:lpstr>Recruiting: A Global Perspective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Strategy for Human Resource Management Lecture 6</dc:title>
  <dc:creator>NTS</dc:creator>
  <cp:lastModifiedBy>Administrator</cp:lastModifiedBy>
  <cp:revision>19</cp:revision>
  <dcterms:created xsi:type="dcterms:W3CDTF">2014-01-02T12:38:48Z</dcterms:created>
  <dcterms:modified xsi:type="dcterms:W3CDTF">2014-06-19T16:11:59Z</dcterms:modified>
</cp:coreProperties>
</file>