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75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2B2BE-FCD9-4FEA-980B-22811C6DDC18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14B94-968B-49FE-9566-50A09235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9AE8-8DB5-49F6-8A36-6AACF4A1CA31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4AF82-B391-4E38-A85E-4DEB3EE9E3AF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D2F-94ED-4C05-919C-37CC25A6B67A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4652E-F90A-4FC9-8FA1-D079937557DA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A89EE-2731-4A53-B779-9795253BA162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C8021-6203-416E-90DE-A9B727F50236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6E24B-6FD6-4B10-857C-1BDAAB35C4C1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3B7C-5A9F-4FEE-989F-586783B63458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79B7-EF26-4CB3-A7B1-4CE214E050E7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3124E-DBD0-4212-BE3B-280C962FDBC4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58B20-4E2B-4321-A6D8-F4AC64A9933F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C1AC1-7698-42C9-8A41-1A97675C3D48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DA27F-3CA1-4864-92C4-4D4CC4C38F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2285999"/>
          </a:xfrm>
        </p:spPr>
        <p:txBody>
          <a:bodyPr/>
          <a:lstStyle/>
          <a:p>
            <a:r>
              <a:rPr lang="en-GB" dirty="0" smtClean="0"/>
              <a:t>Human Resource Management</a:t>
            </a:r>
            <a:br>
              <a:rPr lang="en-GB" dirty="0" smtClean="0"/>
            </a:br>
            <a:r>
              <a:rPr lang="en-GB" sz="3600" dirty="0" smtClean="0"/>
              <a:t>Lecture 4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8458200" cy="2438400"/>
          </a:xfrm>
        </p:spPr>
        <p:txBody>
          <a:bodyPr>
            <a:noAutofit/>
          </a:bodyPr>
          <a:lstStyle/>
          <a:p>
            <a:endParaRPr lang="en-GB" dirty="0" smtClean="0"/>
          </a:p>
          <a:p>
            <a:r>
              <a:rPr lang="en-GB" dirty="0" smtClean="0"/>
              <a:t>MGT 350</a:t>
            </a:r>
          </a:p>
          <a:p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dirty="0" smtClean="0"/>
              <a:t>What is HRP</a:t>
            </a:r>
          </a:p>
          <a:p>
            <a:r>
              <a:rPr lang="en-US" sz="4400" dirty="0" smtClean="0"/>
              <a:t>Supply measurement</a:t>
            </a:r>
          </a:p>
          <a:p>
            <a:r>
              <a:rPr lang="en-US" sz="4400" dirty="0" smtClean="0"/>
              <a:t>Demand Measurement</a:t>
            </a:r>
            <a:endParaRPr lang="en-US" dirty="0" smtClean="0"/>
          </a:p>
          <a:p>
            <a:pPr>
              <a:buNone/>
            </a:pPr>
            <a:r>
              <a:rPr lang="en-US" b="1" u="sng" dirty="0" smtClean="0"/>
              <a:t>FORECASTING HR REQUIREMENTS</a:t>
            </a:r>
            <a:r>
              <a:rPr lang="en-US" b="1" dirty="0" smtClean="0"/>
              <a:t>  </a:t>
            </a:r>
            <a:r>
              <a:rPr lang="en-US" sz="2400" b="1" dirty="0" smtClean="0"/>
              <a:t>(DEMAND ANALYSIS)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	(Trying to predict future staffing needs) </a:t>
            </a:r>
          </a:p>
          <a:p>
            <a:pPr>
              <a:buNone/>
            </a:pPr>
            <a:r>
              <a:rPr lang="en-US" b="1" i="1" dirty="0" smtClean="0"/>
              <a:t>		Sales Projections</a:t>
            </a:r>
          </a:p>
          <a:p>
            <a:pPr>
              <a:buNone/>
            </a:pPr>
            <a:r>
              <a:rPr lang="en-US" b="1" i="1" dirty="0" smtClean="0"/>
              <a:t>		Vacancy Analysis  (projected turnover)</a:t>
            </a:r>
          </a:p>
          <a:p>
            <a:pPr>
              <a:buNone/>
            </a:pPr>
            <a:r>
              <a:rPr lang="en-US" b="1" u="sng" dirty="0" smtClean="0"/>
              <a:t>FORECASTING HR AVAILABILITY</a:t>
            </a:r>
            <a:r>
              <a:rPr lang="en-US" b="1" dirty="0" smtClean="0"/>
              <a:t>   </a:t>
            </a:r>
            <a:r>
              <a:rPr lang="en-US" sz="2400" b="1" dirty="0" smtClean="0"/>
              <a:t>(SUPPLY ANALYSIS)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	(Predicting worker flows and availabilities)</a:t>
            </a:r>
          </a:p>
          <a:p>
            <a:pPr>
              <a:buNone/>
            </a:pPr>
            <a:r>
              <a:rPr lang="en-US" b="1" dirty="0" smtClean="0"/>
              <a:t>		</a:t>
            </a:r>
            <a:r>
              <a:rPr lang="en-US" b="1" i="1" dirty="0" smtClean="0"/>
              <a:t>Succession or Replacement Charts</a:t>
            </a:r>
          </a:p>
          <a:p>
            <a:pPr>
              <a:buNone/>
            </a:pPr>
            <a:r>
              <a:rPr lang="en-US" b="1" i="1" dirty="0" smtClean="0"/>
              <a:t>		Skills Inventories  (use of HRIS)</a:t>
            </a:r>
          </a:p>
          <a:p>
            <a:pPr>
              <a:buNone/>
            </a:pPr>
            <a:r>
              <a:rPr lang="en-US" b="1" i="1" dirty="0" smtClean="0"/>
              <a:t>		Markov Analysis  (Transition Matrix)</a:t>
            </a:r>
          </a:p>
          <a:p>
            <a:pPr>
              <a:buNone/>
            </a:pPr>
            <a:r>
              <a:rPr lang="en-US" b="1" i="1" dirty="0" smtClean="0"/>
              <a:t>		Personnel Ratios</a:t>
            </a:r>
          </a:p>
          <a:p>
            <a:pPr>
              <a:buNone/>
            </a:pPr>
            <a:r>
              <a:rPr lang="en-US" b="1" i="1" dirty="0" smtClean="0"/>
              <a:t> 		Regression Analysis</a:t>
            </a:r>
          </a:p>
          <a:p>
            <a:pPr>
              <a:buNone/>
            </a:pPr>
            <a:r>
              <a:rPr lang="en-US" b="1" i="1" dirty="0" smtClean="0"/>
              <a:t>		Trend Analysis</a:t>
            </a:r>
            <a:endParaRPr lang="en-US" dirty="0" smtClean="0"/>
          </a:p>
          <a:p>
            <a:endParaRPr lang="en-US" sz="28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A27F-3CA1-4864-92C4-4D4CC4C38F4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Topic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 smtClean="0">
              <a:solidFill>
                <a:srgbClr val="FF3300"/>
              </a:solidFill>
              <a:latin typeface="Arial" charset="0"/>
            </a:endParaRPr>
          </a:p>
          <a:p>
            <a:pPr algn="ctr" eaLnBrk="1" hangingPunct="1">
              <a:buFont typeface="Arial" charset="0"/>
              <a:buNone/>
            </a:pPr>
            <a:endParaRPr lang="en-US" smtClean="0">
              <a:solidFill>
                <a:srgbClr val="FF3300"/>
              </a:solidFill>
              <a:latin typeface="Arial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en-US" smtClean="0">
                <a:solidFill>
                  <a:srgbClr val="FF3300"/>
                </a:solidFill>
                <a:latin typeface="Arial" charset="0"/>
              </a:rPr>
              <a:t>Equal Opportunity Employment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Introduction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696200" cy="4876800"/>
          </a:xfrm>
        </p:spPr>
        <p:txBody>
          <a:bodyPr/>
          <a:lstStyle/>
          <a:p>
            <a:pPr eaLnBrk="1" hangingPunct="1"/>
            <a:endParaRPr lang="en-US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Government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legislation affects all HRM functions 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Municipal laws impact HRM, as well as the Federal laws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What is equal employment opportunity?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n-US" smtClean="0"/>
              <a:t>Laws and Policies designed to protect the discrimination among the applicants.</a:t>
            </a:r>
          </a:p>
          <a:p>
            <a:pPr marL="800100" lvl="3" indent="-342900"/>
            <a:r>
              <a:rPr lang="en-US" smtClean="0"/>
              <a:t>Colour </a:t>
            </a:r>
          </a:p>
          <a:p>
            <a:pPr marL="800100" lvl="3" indent="-342900"/>
            <a:r>
              <a:rPr lang="en-US" smtClean="0"/>
              <a:t>Gender</a:t>
            </a:r>
          </a:p>
          <a:p>
            <a:pPr marL="800100" lvl="3" indent="-342900"/>
            <a:r>
              <a:rPr lang="en-US" smtClean="0"/>
              <a:t>Religion</a:t>
            </a:r>
          </a:p>
          <a:p>
            <a:pPr marL="800100" lvl="3" indent="-342900"/>
            <a:r>
              <a:rPr lang="en-US" smtClean="0"/>
              <a:t>Member of a particular group</a:t>
            </a:r>
          </a:p>
          <a:p>
            <a:pPr marL="342900" lvl="2" indent="-342900"/>
            <a:r>
              <a:rPr lang="en-US" b="1" smtClean="0"/>
              <a:t>Affirmative Action</a:t>
            </a:r>
            <a:r>
              <a:rPr lang="en-US" smtClean="0"/>
              <a:t>: </a:t>
            </a:r>
          </a:p>
          <a:p>
            <a:pPr marL="342900" lvl="2" indent="-342900">
              <a:buFont typeface="Arial" charset="0"/>
              <a:buNone/>
            </a:pPr>
            <a:r>
              <a:rPr lang="en-US" smtClean="0"/>
              <a:t>	The requirement that organizations take proactive steps to ensure the full participation of protected groups in its workforce.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Guarding Against Discrimination Practices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Determining Potential Discriminatory Practices</a:t>
            </a:r>
            <a:endParaRPr lang="en-US" smtClean="0"/>
          </a:p>
          <a:p>
            <a:pPr lvl="1" eaLnBrk="1" hangingPunct="1"/>
            <a:r>
              <a:rPr lang="en-US" smtClean="0">
                <a:latin typeface="Arial" charset="0"/>
              </a:rPr>
              <a:t>The 4/5ths Rule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Restricted Policy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Geographical Comparisons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McDonnell-Douglas 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Guarding Against Discrimination Practices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The 4/5ths Rule</a:t>
            </a:r>
          </a:p>
          <a:p>
            <a:pPr lvl="1" eaLnBrk="1" hangingPunct="1"/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Compares  selection ratio for minority applicants to that for majority applicants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If less than 4/5ths (80%), discrimination may have occurred.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Applies to all steps in a selection process.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Guarding Against Discrimination Practices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Restricted Policy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infractions occur when HRM activities result in exclusion of a class of individuals</a:t>
            </a:r>
          </a:p>
          <a:p>
            <a:pPr lvl="2" eaLnBrk="1" hangingPunct="1"/>
            <a:r>
              <a:rPr lang="en-US" smtClean="0">
                <a:latin typeface="Arial" charset="0"/>
              </a:rPr>
              <a:t>E.g., laying off employees over age 40 while recruiting younger workers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Guarding Against Discrimination Practices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6096000" cy="48768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Geographical Comparisons</a:t>
            </a:r>
          </a:p>
          <a:p>
            <a:pPr lvl="1" algn="ctr" eaLnBrk="1" hangingPunct="1">
              <a:buFontTx/>
              <a:buNone/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ctr" eaLnBrk="1" hangingPunct="1">
              <a:buFontTx/>
              <a:buNone/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Characteristics of the qualified pool of potential applicants </a:t>
            </a:r>
          </a:p>
          <a:p>
            <a:pPr lvl="1" algn="ctr" eaLnBrk="1" hangingPunct="1">
              <a:buFontTx/>
              <a:buNone/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ctr" eaLnBrk="1" hangingPunct="1">
              <a:buFontTx/>
              <a:buNone/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are compared to</a:t>
            </a:r>
          </a:p>
          <a:p>
            <a:pPr lvl="1" algn="ctr" eaLnBrk="1" hangingPunct="1">
              <a:buFontTx/>
              <a:buNone/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algn="ctr" eaLnBrk="1" hangingPunct="1">
              <a:buFontTx/>
              <a:buNone/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characteristics of employees</a:t>
            </a:r>
            <a:endParaRPr lang="en-US" smtClean="0"/>
          </a:p>
        </p:txBody>
      </p:sp>
      <p:sp>
        <p:nvSpPr>
          <p:cNvPr id="2054" name="Line 5"/>
          <p:cNvSpPr>
            <a:spLocks noChangeShapeType="1"/>
          </p:cNvSpPr>
          <p:nvPr/>
        </p:nvSpPr>
        <p:spPr bwMode="auto">
          <a:xfrm flipV="1">
            <a:off x="3581400" y="3581400"/>
            <a:ext cx="0" cy="4572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5" name="Line 6"/>
          <p:cNvSpPr>
            <a:spLocks noChangeShapeType="1"/>
          </p:cNvSpPr>
          <p:nvPr/>
        </p:nvSpPr>
        <p:spPr bwMode="auto">
          <a:xfrm>
            <a:off x="3581400" y="4648200"/>
            <a:ext cx="0" cy="4572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Guarding Against Discrimination Practices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McDonnell-Douglas Test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Individual is member of a protected group.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Individual is qualified for job.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Individual is rejected.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Organization continues to seek other applicants with similar qualifications.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Responding to an EEO Charge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Employers should discontinue practices which cannot be defended.</a:t>
            </a:r>
            <a:r>
              <a:rPr lang="en-US" dirty="0" smtClean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charset="0"/>
              </a:rPr>
              <a:t>Practice reinstated only after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charset="0"/>
              </a:rPr>
              <a:t>Careful study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charset="0"/>
              </a:rPr>
              <a:t>Practice is modified, if necessary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charset="0"/>
              </a:rPr>
              <a:t>Three defenses: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charset="0"/>
              </a:rPr>
              <a:t>Business necessity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charset="0"/>
              </a:rPr>
              <a:t>Bona Fide occupations qualifications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charset="0"/>
              </a:rPr>
              <a:t>Seniority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Responding to an EEO Charge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4800600" cy="48768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Business Necessity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the right to expect employees to perform successfully</a:t>
            </a:r>
          </a:p>
          <a:p>
            <a:pPr lvl="1" eaLnBrk="1" hangingPunct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shown by demonstrating that selection criteria are job-related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Responding to an EEO Charge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Bona Fide Occupational Qualifications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Can be use when </a:t>
            </a:r>
            <a:r>
              <a:rPr lang="en-US" altLang="en-US" dirty="0" smtClean="0">
                <a:latin typeface="Arial" charset="0"/>
              </a:rPr>
              <a:t>job requirements are “Reasonably necessary to meet the normal operation of that business or enterprise”</a:t>
            </a:r>
          </a:p>
          <a:p>
            <a:pPr lvl="2"/>
            <a:r>
              <a:rPr lang="en-US" dirty="0" smtClean="0"/>
              <a:t>Prison </a:t>
            </a:r>
            <a:r>
              <a:rPr lang="en-US" dirty="0" smtClean="0"/>
              <a:t>guards</a:t>
            </a:r>
          </a:p>
          <a:p>
            <a:pPr lvl="2"/>
            <a:r>
              <a:rPr lang="en-US" dirty="0" smtClean="0"/>
              <a:t>Washroom </a:t>
            </a:r>
            <a:r>
              <a:rPr lang="en-US" dirty="0" smtClean="0"/>
              <a:t>attendants</a:t>
            </a:r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Responding to an EEO Charge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Seniority Systems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Decisions that adversely affect protected group members may be permissible if: 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Based on well-established and consistently applied seniority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systems</a:t>
            </a:r>
            <a:endParaRPr lang="en-US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Promotion and pay plan.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Current Issues in Employment Law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What is Sexual Harassment?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Unwanted activity of a sexual nature that affects an individual’s employment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Sexual harassment can occur where:  verbal or physical conduct toward an individual: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(1) creates an intimidating, offensive, or hostile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(2) unreasonably interferes with an individual’s 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(3) adversely affects employee’s employment opportunities.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Current Issues in Employment Law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7772400" cy="4876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Are Women Reaching the Top of Organizations?</a:t>
            </a:r>
          </a:p>
          <a:p>
            <a:pPr lvl="1" eaLnBrk="1" hangingPunct="1"/>
            <a:r>
              <a:rPr lang="en-US" sz="24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Comparable worth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determining fair pay for both female-oriented jobs and male-oriented jobs based on comparable skill, effort, and responsibility. </a:t>
            </a:r>
          </a:p>
          <a:p>
            <a:pPr lvl="1" eaLnBrk="1" hangingPunct="1"/>
            <a:r>
              <a:rPr lang="en-US" sz="24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Glass ceiling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lack of women and minority representation at the top levels of organizations. 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 smtClean="0"/>
              <a:t>invisible barrier that blocks females and minorities from ascending </a:t>
            </a:r>
            <a:r>
              <a:rPr lang="en-US" sz="2400" dirty="0" smtClean="0"/>
              <a:t>into </a:t>
            </a:r>
            <a:r>
              <a:rPr lang="en-US" sz="2400" dirty="0" smtClean="0"/>
              <a:t>upper levels of an organization.</a:t>
            </a:r>
            <a:endParaRPr lang="en-US" sz="2400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What is equal employment opportunity?</a:t>
            </a:r>
          </a:p>
          <a:p>
            <a:pPr eaLnBrk="1" hangingPunct="1"/>
            <a:r>
              <a:rPr lang="en-US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Determining Potential Discriminatory Practices</a:t>
            </a:r>
            <a:endParaRPr lang="en-US" sz="2000" smtClean="0"/>
          </a:p>
          <a:p>
            <a:pPr lvl="1" eaLnBrk="1" hangingPunct="1"/>
            <a:r>
              <a:rPr lang="en-US" sz="1400" smtClean="0">
                <a:latin typeface="Arial" charset="0"/>
              </a:rPr>
              <a:t>The 4/5ths Rule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Restricted Policy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Geographical Comparisons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McDonnell-Douglas Test</a:t>
            </a:r>
            <a:endParaRPr lang="en-US" sz="1400" smtClean="0"/>
          </a:p>
          <a:p>
            <a:pPr eaLnBrk="1" hangingPunct="1"/>
            <a:r>
              <a:rPr lang="en-US" sz="1600" smtClean="0">
                <a:latin typeface="Arial" charset="0"/>
              </a:rPr>
              <a:t>Three defenses: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Business necessity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Bona Fide occupations qualifications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Seniority System</a:t>
            </a:r>
            <a:endParaRPr lang="en-US" sz="1600" smtClean="0"/>
          </a:p>
          <a:p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Comparable worth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  <a:p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Glass ceiling</a:t>
            </a:r>
            <a:r>
              <a:rPr lang="en-US" sz="1600" smtClean="0"/>
              <a:t>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511</Words>
  <Application>Microsoft Office PowerPoint</Application>
  <PresentationFormat>On-screen Show (4:3)</PresentationFormat>
  <Paragraphs>116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Human Resource Management Lecture 4</vt:lpstr>
      <vt:lpstr>Last lecture</vt:lpstr>
      <vt:lpstr>Topic </vt:lpstr>
      <vt:lpstr>Introduction</vt:lpstr>
      <vt:lpstr>What is equal employment opportunity?</vt:lpstr>
      <vt:lpstr>Guarding Against Discrimination Practices</vt:lpstr>
      <vt:lpstr>Guarding Against Discrimination Practices</vt:lpstr>
      <vt:lpstr>Guarding Against Discrimination Practices</vt:lpstr>
      <vt:lpstr>Guarding Against Discrimination Practices</vt:lpstr>
      <vt:lpstr>Guarding Against Discrimination Practices</vt:lpstr>
      <vt:lpstr>Responding to an EEO Charge</vt:lpstr>
      <vt:lpstr>Responding to an EEO Charge</vt:lpstr>
      <vt:lpstr>Responding to an EEO Charge</vt:lpstr>
      <vt:lpstr>Responding to an EEO Charge</vt:lpstr>
      <vt:lpstr>Current Issues in Employment Law</vt:lpstr>
      <vt:lpstr>Current Issues in Employment Law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for Human Resource Management Lecture 4</dc:title>
  <dc:creator>Atif Bilal</dc:creator>
  <cp:lastModifiedBy>Administrator</cp:lastModifiedBy>
  <cp:revision>23</cp:revision>
  <dcterms:created xsi:type="dcterms:W3CDTF">2014-01-02T06:55:31Z</dcterms:created>
  <dcterms:modified xsi:type="dcterms:W3CDTF">2014-06-14T16:19:18Z</dcterms:modified>
</cp:coreProperties>
</file>