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B13C8-D197-4D94-816D-FA3060FE081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288A17-BE84-423A-9EA9-ADD3781ED8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ctrTitle"/>
          </p:nvPr>
        </p:nvSpPr>
        <p:spPr>
          <a:xfrm>
            <a:off x="685800" y="1676400"/>
            <a:ext cx="7772400" cy="2286000"/>
          </a:xfrm>
        </p:spPr>
        <p:txBody>
          <a:bodyPr>
            <a:normAutofit/>
          </a:bodyPr>
          <a:lstStyle/>
          <a:p>
            <a:pPr eaLnBrk="1" hangingPunct="1"/>
            <a:r>
              <a:rPr lang="en-GB" dirty="0" smtClean="0"/>
              <a:t>Human Resource Management</a:t>
            </a:r>
            <a:br>
              <a:rPr lang="en-GB" dirty="0" smtClean="0"/>
            </a:br>
            <a:r>
              <a:rPr lang="en-GB" sz="3600" dirty="0" smtClean="0"/>
              <a:t>Lecture </a:t>
            </a:r>
            <a:r>
              <a:rPr lang="en-GB" sz="3600" dirty="0" smtClean="0"/>
              <a:t>31</a:t>
            </a:r>
            <a:endParaRPr lang="en-GB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038600"/>
            <a:ext cx="8458200" cy="1981200"/>
          </a:xfrm>
        </p:spPr>
        <p:txBody>
          <a:bodyPr rtlCol="0">
            <a:noAutofit/>
          </a:bodyPr>
          <a:lstStyle/>
          <a:p>
            <a:pPr eaLnBrk="1" fontAlgn="auto" hangingPunct="1">
              <a:spcBef>
                <a:spcPct val="5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 smtClean="0">
              <a:solidFill>
                <a:srgbClr val="FF3300"/>
              </a:solidFill>
              <a:latin typeface="Arial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GB" smtClean="0"/>
              <a:t>MGT 350</a:t>
            </a:r>
            <a:endParaRPr lang="en-GB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23465A-A60A-475E-94E5-87CA2FD632B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Topic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spcBef>
                <a:spcPct val="50000"/>
              </a:spcBef>
              <a:buFont typeface="Arial" charset="0"/>
              <a:buNone/>
            </a:pPr>
            <a:endParaRPr lang="en-US" dirty="0" smtClean="0">
              <a:solidFill>
                <a:srgbClr val="FF3300"/>
              </a:solidFill>
              <a:latin typeface="Arial" charset="0"/>
            </a:endParaRP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dirty="0" smtClean="0">
                <a:solidFill>
                  <a:srgbClr val="FF3300"/>
                </a:solidFill>
                <a:latin typeface="Arial" charset="0"/>
              </a:rPr>
              <a:t>Revision </a:t>
            </a:r>
          </a:p>
          <a:p>
            <a:pPr algn="ctr">
              <a:spcBef>
                <a:spcPct val="50000"/>
              </a:spcBef>
              <a:buFont typeface="Arial" charset="0"/>
              <a:buNone/>
            </a:pPr>
            <a:r>
              <a:rPr lang="en-US" dirty="0" smtClean="0">
                <a:solidFill>
                  <a:srgbClr val="FF3300"/>
                </a:solidFill>
                <a:latin typeface="Arial" charset="0"/>
              </a:rPr>
              <a:t>Lecture 10-20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74F24F-3E35-44BD-A168-5AA74CC320D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HRM Process</a:t>
            </a:r>
          </a:p>
        </p:txBody>
      </p:sp>
      <p:pic>
        <p:nvPicPr>
          <p:cNvPr id="102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1962150"/>
            <a:ext cx="8001000" cy="3802063"/>
          </a:xfr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EA06E-D6AC-4BA3-AF5E-D05A8F51A5B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230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lvl="1" eaLnBrk="1" hangingPunct="1"/>
            <a:r>
              <a:rPr lang="en-US" sz="1600" dirty="0" smtClean="0"/>
              <a:t>Encouraging employees to acquire new or advanced skills, knowledge, and view points, by providing learning and training facilities, and avenues where such new ideas can be applied.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/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Employee development methods</a:t>
            </a:r>
            <a:r>
              <a:rPr lang="en-US" sz="1600" dirty="0" smtClean="0"/>
              <a:t> </a:t>
            </a:r>
          </a:p>
          <a:p>
            <a:pPr lvl="1" eaLnBrk="1" hangingPunct="1"/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The Learning Organization</a:t>
            </a:r>
            <a:r>
              <a:rPr lang="en-US" sz="1600" b="1" dirty="0" smtClean="0"/>
              <a:t> </a:t>
            </a:r>
          </a:p>
          <a:p>
            <a:pPr lvl="1" eaLnBrk="1" hangingPunct="1"/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Post-training performance method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.  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 eaLnBrk="1" hangingPunct="1"/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Pre-post-training performance method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16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Pre-post-training performance with control group method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Cross-cultural trainings involves learning about: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culture’s: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History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Politics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Economy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Religion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Social climate</a:t>
            </a:r>
          </a:p>
          <a:p>
            <a:pPr lvl="1" eaLnBrk="1" hangingPunct="1">
              <a:lnSpc>
                <a:spcPct val="90000"/>
              </a:lnSpc>
              <a:buFont typeface="Wingdings" pitchFamily="2" charset="2"/>
              <a:buChar char="§"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Business practices</a:t>
            </a: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/>
              <a:t>Career Defined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/>
              <a:t>The sequence of positions held by a person during his or her lifetime.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/>
              <a:t>Career Responsibility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Individual versus Organizational Perspective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Career Stages.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Career Development versus Employee Development</a:t>
            </a:r>
            <a:r>
              <a:rPr lang="en-US" sz="2400" dirty="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Value for the Organization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Value for the Individual</a:t>
            </a:r>
            <a:r>
              <a:rPr lang="en-US" sz="2400" dirty="0" smtClean="0"/>
              <a:t>  (External </a:t>
            </a:r>
            <a:r>
              <a:rPr lang="en-US" sz="2400" dirty="0" err="1" smtClean="0"/>
              <a:t>vs</a:t>
            </a:r>
            <a:r>
              <a:rPr lang="en-US" sz="2400" dirty="0" smtClean="0"/>
              <a:t> Internal)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Char char="•"/>
            </a:pPr>
            <a:r>
              <a:rPr lang="en-US" sz="2400" dirty="0" smtClean="0">
                <a:solidFill>
                  <a:srgbClr val="000000"/>
                </a:solidFill>
                <a:cs typeface="Times New Roman" pitchFamily="18" charset="0"/>
              </a:rPr>
              <a:t>Mentoring and Coaching</a:t>
            </a:r>
            <a:r>
              <a:rPr lang="en-US" sz="2400" dirty="0" smtClean="0"/>
              <a:t> </a:t>
            </a:r>
          </a:p>
          <a:p>
            <a:pPr lvl="2" eaLnBrk="1" hangingPunct="1">
              <a:spcBef>
                <a:spcPct val="15000"/>
              </a:spcBef>
            </a:pPr>
            <a:r>
              <a:rPr lang="en-US" dirty="0" smtClean="0"/>
              <a:t>disadvantages </a:t>
            </a:r>
          </a:p>
          <a:p>
            <a:pPr lvl="1" eaLnBrk="1" hangingPunct="1">
              <a:spcBef>
                <a:spcPct val="15000"/>
              </a:spcBef>
              <a:buFont typeface="Arial" charset="0"/>
              <a:buNone/>
            </a:pPr>
            <a:endParaRPr lang="en-US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717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Good career choice outcomes.</a:t>
            </a:r>
          </a:p>
          <a:p>
            <a:pPr eaLnBrk="1" hangingPunct="1">
              <a:buFontTx/>
              <a:buNone/>
            </a:pPr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Holland Vocational Preferences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Three major components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People have varying occupational preferences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If you think your work is important, you will be a more productive employee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You will have more in common with people who have similar  interest patterns.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Model identifies six vocational themes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Realistic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Investigative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Artistic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Social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Enterprising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Conventional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60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US" sz="1600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82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The Schein Anchors</a:t>
            </a:r>
            <a:r>
              <a:rPr lang="en-US" sz="16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Personal value clusters determine what is important to individuals.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technical-functional competence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managerial competence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security-stability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creativity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autonomy-independence</a:t>
            </a:r>
            <a:endParaRPr lang="en-US" sz="1600" b="1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Jung and the Myers-Briggs Typologies</a:t>
            </a:r>
            <a:r>
              <a:rPr lang="en-US" sz="1600" b="1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Four personality dimensions: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Extraversion-Introversion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Sensing-Intuitive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Thinking-Feeling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Judging-Perceiving</a:t>
            </a:r>
          </a:p>
          <a:p>
            <a:pPr lvl="1" eaLnBrk="1" hangingPunct="1"/>
            <a:endParaRPr lang="en-US" sz="1600" smtClean="0">
              <a:solidFill>
                <a:srgbClr val="000000"/>
              </a:solidFill>
              <a:latin typeface="Arial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buFont typeface="Arial" charset="0"/>
              <a:buNone/>
            </a:pPr>
            <a:endParaRPr lang="en-US" sz="160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en-US" sz="1600" smtClean="0"/>
          </a:p>
        </p:txBody>
      </p:sp>
      <p:pic>
        <p:nvPicPr>
          <p:cNvPr id="8207" name="Picture 4" descr="\\hb0.northamerica.wileynet.net\dkear$\My Documents\Projects\DeCenzo HRM 8e\Supplements\PPT\final\1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4495800"/>
            <a:ext cx="5105400" cy="1573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sz="2000" dirty="0" smtClean="0"/>
              <a:t>Performance Management System</a:t>
            </a:r>
          </a:p>
          <a:p>
            <a:pPr marL="533400" indent="-533400" eaLnBrk="1" hangingPunct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The </a:t>
            </a:r>
            <a:r>
              <a:rPr lang="en-US" sz="20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performance management systems </a:t>
            </a: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need to include:</a:t>
            </a:r>
          </a:p>
          <a:p>
            <a:pPr marL="914400" lvl="1" indent="-457200" eaLnBrk="1" hangingPunct="1"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decisions about who should evaluate performance</a:t>
            </a:r>
          </a:p>
          <a:p>
            <a:pPr marL="914400" lvl="1" indent="-457200" eaLnBrk="1" hangingPunct="1"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what format should be used</a:t>
            </a:r>
          </a:p>
          <a:p>
            <a:pPr marL="914400" lvl="1" indent="-457200" eaLnBrk="1" hangingPunct="1">
              <a:defRPr/>
            </a:pPr>
            <a:r>
              <a:rPr lang="en-US" sz="18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how the results should be utilized </a:t>
            </a:r>
          </a:p>
          <a:p>
            <a:pPr>
              <a:defRPr/>
            </a:pPr>
            <a:r>
              <a:rPr lang="en-US" sz="2000" dirty="0" smtClean="0">
                <a:cs typeface="Times New Roman" pitchFamily="18" charset="0"/>
              </a:rPr>
              <a:t>The Appraisal Process</a:t>
            </a:r>
          </a:p>
          <a:p>
            <a:pPr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Difficulties in Performance Management Systems</a:t>
            </a:r>
          </a:p>
          <a:p>
            <a:pPr>
              <a:defRPr/>
            </a:pPr>
            <a:endParaRPr lang="en-US" sz="2000" dirty="0" smtClean="0">
              <a:cs typeface="Times New Roman" pitchFamily="18" charset="0"/>
            </a:endParaRPr>
          </a:p>
          <a:p>
            <a:pPr eaLnBrk="1" hangingPunct="1">
              <a:buFontTx/>
              <a:buNone/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Three approaches: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Absolute standards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Relative standards</a:t>
            </a:r>
          </a:p>
          <a:p>
            <a:pPr eaLnBrk="1" hangingPunct="1">
              <a:defRPr/>
            </a:pPr>
            <a:r>
              <a:rPr lang="en-US" sz="2000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Objectives </a:t>
            </a:r>
          </a:p>
          <a:p>
            <a:pPr>
              <a:defRPr/>
            </a:pPr>
            <a:endParaRPr lang="en-US" sz="2000" dirty="0" smtClean="0"/>
          </a:p>
          <a:p>
            <a:pPr>
              <a:defRPr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smtClean="0">
                <a:cs typeface="Times New Roman" pitchFamily="18" charset="0"/>
              </a:rPr>
              <a:t>Factors that can Distort Appraisals</a:t>
            </a:r>
          </a:p>
          <a:p>
            <a:pPr lvl="1" eaLnBrk="1" hangingPunct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Leniency error</a:t>
            </a:r>
            <a:r>
              <a:rPr lang="en-US" sz="2000" smtClean="0">
                <a:solidFill>
                  <a:srgbClr val="000000"/>
                </a:solidFill>
                <a:cs typeface="Times New Roman" pitchFamily="18" charset="0"/>
              </a:rPr>
              <a:t> </a:t>
            </a:r>
          </a:p>
          <a:p>
            <a:pPr lvl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Halo error</a:t>
            </a:r>
          </a:p>
          <a:p>
            <a:pPr lvl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Similarity error</a:t>
            </a:r>
          </a:p>
          <a:p>
            <a:pPr lvl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Low appraiser motivation</a:t>
            </a:r>
          </a:p>
          <a:p>
            <a:pPr lvl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Central tendency</a:t>
            </a:r>
          </a:p>
          <a:p>
            <a:pPr lvl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Inflationary pressures</a:t>
            </a:r>
          </a:p>
          <a:p>
            <a:pPr lvl="1"/>
            <a:r>
              <a:rPr lang="en-US" sz="2000" i="1" smtClean="0">
                <a:solidFill>
                  <a:srgbClr val="000000"/>
                </a:solidFill>
                <a:cs typeface="Times New Roman" pitchFamily="18" charset="0"/>
              </a:rPr>
              <a:t>Inappropriate substitutes for performance</a:t>
            </a:r>
          </a:p>
          <a:p>
            <a:pPr lvl="1"/>
            <a:r>
              <a:rPr lang="en-US" sz="2000" smtClean="0">
                <a:solidFill>
                  <a:srgbClr val="000000"/>
                </a:solidFill>
                <a:cs typeface="Times New Roman" pitchFamily="18" charset="0"/>
              </a:rPr>
              <a:t>Attribution Theory </a:t>
            </a:r>
          </a:p>
          <a:p>
            <a:pPr lvl="1"/>
            <a:r>
              <a:rPr lang="en-US" sz="2000" smtClean="0">
                <a:solidFill>
                  <a:srgbClr val="000000"/>
                </a:solidFill>
                <a:cs typeface="Times New Roman" pitchFamily="18" charset="0"/>
              </a:rPr>
              <a:t>Impression management</a:t>
            </a:r>
          </a:p>
          <a:p>
            <a:endParaRPr lang="en-US" sz="1400" b="1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en-US" sz="1400" smtClean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b="1" smtClean="0">
                <a:cs typeface="Times New Roman" pitchFamily="18" charset="0"/>
              </a:rPr>
              <a:t>Creating More Effective Performance Management Systems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Use Behavior-Based Measures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Combine Absolute and Relative Standards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Provide Ongoing Feedback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cs typeface="Times New Roman" pitchFamily="18" charset="0"/>
              </a:rPr>
              <a:t>Use Multiple Raters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cs typeface="Arial" charset="0"/>
              </a:rPr>
              <a:t>Rate Selectively</a:t>
            </a:r>
          </a:p>
          <a:p>
            <a:pPr lvl="1"/>
            <a:r>
              <a:rPr lang="en-US" sz="2400" smtClean="0">
                <a:solidFill>
                  <a:srgbClr val="000000"/>
                </a:solidFill>
                <a:cs typeface="Arial" charset="0"/>
              </a:rPr>
              <a:t>Train Appraisers</a:t>
            </a:r>
          </a:p>
          <a:p>
            <a:pPr lvl="1"/>
            <a:endParaRPr lang="en-US" sz="2400" smtClean="0">
              <a:solidFill>
                <a:srgbClr val="000000"/>
              </a:solidFill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sz="2400" b="1" smtClean="0">
                <a:cs typeface="Times New Roman" pitchFamily="18" charset="0"/>
              </a:rPr>
              <a:t>International Performance Appraisal</a:t>
            </a:r>
            <a:endParaRPr lang="en-US" sz="2400" b="1" smtClean="0"/>
          </a:p>
          <a:p>
            <a:pPr lvl="1"/>
            <a:endParaRPr lang="en-US" sz="2400" smtClean="0">
              <a:solidFill>
                <a:srgbClr val="000000"/>
              </a:solidFill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74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smtClean="0"/>
              <a:t>Pay</a:t>
            </a:r>
          </a:p>
          <a:p>
            <a:pPr eaLnBrk="1" hangingPunct="1"/>
            <a:r>
              <a:rPr lang="en-US" sz="1800" smtClean="0">
                <a:cs typeface="Times New Roman" pitchFamily="18" charset="0"/>
              </a:rPr>
              <a:t>Types of Reward Plans</a:t>
            </a:r>
          </a:p>
          <a:p>
            <a:pPr eaLnBrk="1" hangingPunct="1">
              <a:buFontTx/>
              <a:buNone/>
            </a:pPr>
            <a:r>
              <a:rPr lang="en-US" sz="1800" i="1" smtClean="0">
                <a:solidFill>
                  <a:srgbClr val="000000"/>
                </a:solidFill>
                <a:cs typeface="Times New Roman" pitchFamily="18" charset="0"/>
              </a:rPr>
              <a:t>	Intrinsic</a:t>
            </a:r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 versus </a:t>
            </a:r>
            <a:r>
              <a:rPr lang="en-US" sz="1800" i="1" smtClean="0">
                <a:solidFill>
                  <a:srgbClr val="000000"/>
                </a:solidFill>
                <a:cs typeface="Times New Roman" pitchFamily="18" charset="0"/>
              </a:rPr>
              <a:t>Extrinsic</a:t>
            </a:r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 Rewards</a:t>
            </a:r>
            <a:r>
              <a:rPr lang="en-US" sz="1800" smtClean="0"/>
              <a:t> </a:t>
            </a:r>
            <a:r>
              <a:rPr lang="en-US" sz="1800" i="1" smtClean="0">
                <a:solidFill>
                  <a:srgbClr val="000000"/>
                </a:solidFill>
                <a:cs typeface="Times New Roman" pitchFamily="18" charset="0"/>
              </a:rPr>
              <a:t>Intrinsic</a:t>
            </a:r>
            <a:r>
              <a:rPr lang="en-US" sz="1800" smtClean="0"/>
              <a:t> </a:t>
            </a:r>
          </a:p>
          <a:p>
            <a:pPr eaLnBrk="1" hangingPunct="1"/>
            <a:r>
              <a:rPr lang="en-US" sz="1800" i="1" smtClean="0">
                <a:solidFill>
                  <a:srgbClr val="000000"/>
                </a:solidFill>
                <a:cs typeface="Times New Roman" pitchFamily="18" charset="0"/>
              </a:rPr>
              <a:t>Financial</a:t>
            </a:r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 versus </a:t>
            </a:r>
            <a:r>
              <a:rPr lang="en-US" sz="1800" i="1" smtClean="0">
                <a:solidFill>
                  <a:srgbClr val="000000"/>
                </a:solidFill>
                <a:cs typeface="Times New Roman" pitchFamily="18" charset="0"/>
              </a:rPr>
              <a:t>Nonfinancial</a:t>
            </a:r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 Rewards</a:t>
            </a:r>
          </a:p>
          <a:p>
            <a:pPr eaLnBrk="1" hangingPunct="1"/>
            <a:r>
              <a:rPr lang="en-US" sz="1800" smtClean="0">
                <a:cs typeface="Times New Roman" pitchFamily="18" charset="0"/>
              </a:rPr>
              <a:t>Compensation Administration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cs typeface="Times New Roman" pitchFamily="18" charset="0"/>
              </a:rPr>
              <a:t>	The process of managing a compensation program so that the organization can attract, motivate and retain competent employees who perceive that the program is fair.</a:t>
            </a:r>
            <a:r>
              <a:rPr lang="en-US" sz="1600" smtClean="0"/>
              <a:t> </a:t>
            </a:r>
          </a:p>
          <a:p>
            <a:pPr eaLnBrk="1" hangingPunct="1"/>
            <a:r>
              <a:rPr lang="en-US" sz="1800" smtClean="0"/>
              <a:t>Job evaluation 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Job Evaluation Methods</a:t>
            </a:r>
            <a:r>
              <a:rPr lang="en-US" sz="1800" smtClean="0"/>
              <a:t> 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Ordering method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Classification</a:t>
            </a:r>
          </a:p>
          <a:p>
            <a:pPr lvl="1" eaLnBrk="1" hangingPunct="1"/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Point method</a:t>
            </a:r>
          </a:p>
          <a:p>
            <a:pPr eaLnBrk="1" hangingPunct="1"/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Compensation surveys</a:t>
            </a:r>
          </a:p>
          <a:p>
            <a:pPr eaLnBrk="1" hangingPunct="1"/>
            <a:r>
              <a:rPr lang="en-US" sz="1800" smtClean="0"/>
              <a:t>Wage Curve/</a:t>
            </a:r>
            <a:r>
              <a:rPr lang="en-US" sz="1800" smtClean="0">
                <a:solidFill>
                  <a:srgbClr val="000000"/>
                </a:solidFill>
                <a:cs typeface="Times New Roman" pitchFamily="18" charset="0"/>
              </a:rPr>
              <a:t>Wage structure </a:t>
            </a:r>
          </a:p>
          <a:p>
            <a:pPr eaLnBrk="1" hangingPunct="1"/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64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1600" b="1" i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Individual Incentives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include</a:t>
            </a:r>
          </a:p>
          <a:p>
            <a:pPr lvl="1" eaLnBrk="1" hangingPunct="1"/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merit pay plans 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(annual increase, based on performance)</a:t>
            </a:r>
          </a:p>
          <a:p>
            <a:pPr lvl="1" eaLnBrk="1" hangingPunct="1"/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piecework plans 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(pay based on number of units produced typically in a specified time period.)</a:t>
            </a:r>
          </a:p>
          <a:p>
            <a:pPr lvl="1" eaLnBrk="1" hangingPunct="1"/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time-savings bonuses and commission</a:t>
            </a:r>
          </a:p>
          <a:p>
            <a:pPr eaLnBrk="1" hangingPunct="1"/>
            <a:r>
              <a:rPr lang="en-US" sz="1600" b="1" i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Group Incentives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 </a:t>
            </a:r>
          </a:p>
          <a:p>
            <a:pPr eaLnBrk="1" hangingPunct="1"/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Plant-wide Incentives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:  </a:t>
            </a:r>
          </a:p>
          <a:p>
            <a:pPr lvl="1" eaLnBrk="1" hangingPunct="1"/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Scanlon Plan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 - supervisor and employee committees suggest labor-saving improvements</a:t>
            </a:r>
          </a:p>
          <a:p>
            <a:pPr lvl="1" eaLnBrk="1" hangingPunct="1"/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IMPROSHARE </a:t>
            </a:r>
            <a:r>
              <a:rPr lang="en-US" sz="160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- formula is used to determine bonuses based on labor cost savings</a:t>
            </a:r>
          </a:p>
          <a:p>
            <a:pPr lvl="1" eaLnBrk="1" hangingPunct="1"/>
            <a:r>
              <a:rPr lang="en-US" sz="1600" b="1" smtClean="0">
                <a:latin typeface="Arial" charset="0"/>
                <a:cs typeface="Times New Roman" pitchFamily="18" charset="0"/>
              </a:rPr>
              <a:t>Paying for Performance</a:t>
            </a:r>
          </a:p>
          <a:p>
            <a:pPr lvl="1" eaLnBrk="1" hangingPunct="1"/>
            <a:r>
              <a:rPr lang="en-US" sz="1600" b="1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Salaries of Top Managers</a:t>
            </a:r>
            <a:r>
              <a:rPr lang="en-US" sz="1600" b="1" smtClean="0"/>
              <a:t> </a:t>
            </a:r>
          </a:p>
          <a:p>
            <a:pPr lvl="1" eaLnBrk="1" hangingPunct="1"/>
            <a:r>
              <a:rPr lang="en-US" sz="1600" smtClean="0">
                <a:cs typeface="Times New Roman" pitchFamily="18" charset="0"/>
              </a:rPr>
              <a:t>Executive Compensation Programs</a:t>
            </a:r>
          </a:p>
          <a:p>
            <a:pPr lvl="1" eaLnBrk="1" hangingPunct="1"/>
            <a:r>
              <a:rPr lang="en-US" sz="1600" smtClean="0">
                <a:cs typeface="Times New Roman" pitchFamily="18" charset="0"/>
              </a:rPr>
              <a:t>International Compensation</a:t>
            </a:r>
            <a:endParaRPr lang="en-US" sz="1600" b="1" smtClean="0"/>
          </a:p>
          <a:p>
            <a:pPr lvl="1" eaLnBrk="1" hangingPunct="1"/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823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Arial" charset="0"/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Costs of Providing Employee Benefits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Legally Required Benefits</a:t>
            </a:r>
          </a:p>
          <a:p>
            <a:pPr eaLnBrk="1" hangingPunct="1">
              <a:buFontTx/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Social Security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Unemployment Compensation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Workers’ Compensation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Traditional health insurance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Family and Medical Leave</a:t>
            </a: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Voluntary Benefits</a:t>
            </a:r>
            <a:endParaRPr lang="en-US" sz="2400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 typeface="Arial" charset="0"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184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Vesting rights – right to pension benefits even if one leaves the company.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Enables pension rights to be portable.</a:t>
            </a: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Times New Roman" pitchFamily="18" charset="0"/>
              </a:rPr>
              <a:t>Sets up Pension Benefit Guaranty Corporation (PBGC) 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Defined Contribution Plans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Profit-Sharing Plans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latin typeface="Arial" charset="0"/>
                <a:cs typeface="Times New Roman" pitchFamily="18" charset="0"/>
              </a:rPr>
              <a:t>Vacation and Holiday Leave</a:t>
            </a:r>
            <a:r>
              <a:rPr lang="en-US" sz="1800" b="1" dirty="0" smtClean="0">
                <a:latin typeface="Arial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Disability Insurance Programs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cs typeface="Times New Roman" pitchFamily="18" charset="0"/>
              </a:rPr>
              <a:t>Survivor Benefits</a:t>
            </a:r>
          </a:p>
          <a:p>
            <a:pPr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Flexible benefits</a:t>
            </a:r>
          </a:p>
          <a:p>
            <a:pPr eaLnBrk="1" hangingPunct="1">
              <a:buFont typeface="Arial" charset="0"/>
              <a:buNone/>
            </a:pPr>
            <a:r>
              <a:rPr lang="en-US" sz="1800" b="1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Modular plans</a:t>
            </a:r>
            <a:endParaRPr lang="en-US" sz="1800" b="1" dirty="0" smtClean="0">
              <a:latin typeface="Arial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1800" b="1" dirty="0" smtClean="0">
                <a:latin typeface="Arial" charset="0"/>
                <a:cs typeface="Times New Roman" pitchFamily="18" charset="0"/>
              </a:rPr>
              <a:t>Core-Plus Options Plans</a:t>
            </a:r>
            <a:r>
              <a:rPr lang="en-US" sz="1800" b="1" dirty="0" smtClean="0">
                <a:latin typeface="Arial" charset="0"/>
              </a:rPr>
              <a:t> </a:t>
            </a:r>
          </a:p>
          <a:p>
            <a:endParaRPr lang="en-US" sz="1600" b="1" dirty="0" smtClean="0">
              <a:latin typeface="Arial" charset="0"/>
            </a:endParaRPr>
          </a:p>
          <a:p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 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OSHA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Inspection and the inspector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Costs of Accidents</a:t>
            </a:r>
            <a:endParaRPr lang="en-US" sz="1600" smtClean="0"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Preventative Measures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cs typeface="Times New Roman" pitchFamily="18" charset="0"/>
              </a:rPr>
              <a:t>Education</a:t>
            </a:r>
            <a:r>
              <a:rPr lang="en-US" sz="160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cs typeface="Times New Roman" pitchFamily="18" charset="0"/>
              </a:rPr>
              <a:t>Skill training</a:t>
            </a:r>
            <a:r>
              <a:rPr lang="en-US" sz="160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cs typeface="Times New Roman" pitchFamily="18" charset="0"/>
              </a:rPr>
              <a:t>Engineering</a:t>
            </a:r>
            <a:r>
              <a:rPr lang="en-US" sz="160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cs typeface="Times New Roman" pitchFamily="18" charset="0"/>
              </a:rPr>
              <a:t>Protection devices</a:t>
            </a:r>
            <a:r>
              <a:rPr lang="en-US" sz="160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eaLnBrk="1" hangingPunct="1"/>
            <a:r>
              <a:rPr lang="en-US" sz="1600" smtClean="0">
                <a:solidFill>
                  <a:srgbClr val="000000"/>
                </a:solidFill>
                <a:cs typeface="Times New Roman" pitchFamily="18" charset="0"/>
              </a:rPr>
              <a:t>Regulation enforcement</a:t>
            </a:r>
            <a:r>
              <a:rPr lang="en-US" sz="1600" smtClean="0">
                <a:solidFill>
                  <a:srgbClr val="000000"/>
                </a:solidFill>
                <a:cs typeface="Arial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Sick buildings are office environments that contain harmful airborne chemicals, or indoor pollution. </a:t>
            </a:r>
            <a:endParaRPr lang="en-US" sz="160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The Smoke-Free Environment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600" smtClean="0">
                <a:cs typeface="Times New Roman" pitchFamily="18" charset="0"/>
              </a:rPr>
              <a:t>Repetitive Stress Injuries</a:t>
            </a:r>
            <a:r>
              <a:rPr lang="en-US" sz="1600" smtClean="0"/>
              <a:t> (Typing)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Injuries resulting from continuous, repetitive movements, such as typing. 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Also referred to as musculoskeletal disorders (MSDs). 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smtClean="0">
                <a:solidFill>
                  <a:srgbClr val="000000"/>
                </a:solidFill>
                <a:cs typeface="Arial" charset="0"/>
              </a:rPr>
              <a:t>The most frequent injury is carpal tunnel syndrome, which occurs in the wrist.</a:t>
            </a:r>
            <a:endParaRPr lang="en-US" sz="1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819400"/>
            <a:ext cx="8229600" cy="1143000"/>
          </a:xfrm>
        </p:spPr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496</Words>
  <Application>Microsoft Office PowerPoint</Application>
  <PresentationFormat>On-screen Show (4:3)</PresentationFormat>
  <Paragraphs>172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Human Resource Management Lecture 31</vt:lpstr>
      <vt:lpstr>Topic </vt:lpstr>
      <vt:lpstr>HRM Process</vt:lpstr>
      <vt:lpstr>Summary </vt:lpstr>
      <vt:lpstr>Summary </vt:lpstr>
      <vt:lpstr>Summary </vt:lpstr>
      <vt:lpstr>Summary</vt:lpstr>
      <vt:lpstr>Summary </vt:lpstr>
      <vt:lpstr>Summary </vt:lpstr>
      <vt:lpstr>Summary</vt:lpstr>
      <vt:lpstr>Summary </vt:lpstr>
      <vt:lpstr>Summary </vt:lpstr>
      <vt:lpstr>Summary </vt:lpstr>
      <vt:lpstr>Summary </vt:lpstr>
      <vt:lpstr>Summary </vt:lpstr>
      <vt:lpstr>The End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Strategy for Human Resource Management Lecture 30</dc:title>
  <dc:creator>stdb_lp</dc:creator>
  <cp:lastModifiedBy>Administrator</cp:lastModifiedBy>
  <cp:revision>24</cp:revision>
  <dcterms:created xsi:type="dcterms:W3CDTF">2006-08-16T00:00:00Z</dcterms:created>
  <dcterms:modified xsi:type="dcterms:W3CDTF">2014-07-10T03:32:13Z</dcterms:modified>
</cp:coreProperties>
</file>