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263" r:id="rId4"/>
    <p:sldId id="275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1E750-74E8-49E8-9789-03493EE2EBC3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75259D-41DC-4C43-AE4E-D57F6EA9292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9EEE0-E555-4B94-9FDD-561EE6D0C0EF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09AE9-2289-4F62-843A-CEA6C8A54E83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AFF1A-EA47-4B0A-B803-861868B641A3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A89C5-83B9-4042-AADA-CCE375A43455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C45D9-F4ED-42DB-A09F-CD95CBEE398A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B0AC9-958C-457C-8A20-D0AA34D0689C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EBFB8-0159-4182-B792-9A12FA03BD06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22E62-8D59-47D7-8FA2-ACF195C39D82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9FAE-5289-49C9-B987-97C5B99771CC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BA9DD-8834-4F26-BC92-1430B049611A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80952-C55F-40A0-91CD-7261E1FF596E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2228F-12EE-46D9-82BA-9E574CD646DB}" type="datetime1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2286000"/>
          </a:xfrm>
        </p:spPr>
        <p:txBody>
          <a:bodyPr>
            <a:normAutofit/>
          </a:bodyPr>
          <a:lstStyle/>
          <a:p>
            <a:pPr eaLnBrk="1" hangingPunct="1"/>
            <a:r>
              <a:rPr lang="en-GB" dirty="0" smtClean="0"/>
              <a:t>Human Resource Management</a:t>
            </a:r>
            <a:br>
              <a:rPr lang="en-GB" dirty="0" smtClean="0"/>
            </a:br>
            <a:r>
              <a:rPr lang="en-GB" sz="3600" dirty="0" smtClean="0"/>
              <a:t>Lecture 30</a:t>
            </a:r>
            <a:endParaRPr lang="en-GB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038600"/>
            <a:ext cx="8458200" cy="1981200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rgbClr val="FF3300"/>
              </a:solidFill>
              <a:latin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 smtClean="0"/>
              <a:t>MGT 350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23465A-A60A-475E-94E5-87CA2FD632B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Topic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endParaRPr lang="en-US" dirty="0" smtClean="0">
              <a:solidFill>
                <a:srgbClr val="FF33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Arial" charset="0"/>
              <a:buNone/>
            </a:pPr>
            <a:endParaRPr lang="en-US" dirty="0" smtClean="0">
              <a:solidFill>
                <a:srgbClr val="FF33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dirty="0" smtClean="0">
                <a:solidFill>
                  <a:srgbClr val="FF3300"/>
                </a:solidFill>
                <a:latin typeface="Arial" charset="0"/>
              </a:rPr>
              <a:t>Summary </a:t>
            </a:r>
          </a:p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dirty="0" smtClean="0">
                <a:solidFill>
                  <a:srgbClr val="FF3300"/>
                </a:solidFill>
                <a:latin typeface="Arial" charset="0"/>
              </a:rPr>
              <a:t>Lecture 1-10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74F24F-3E35-44BD-A168-5AA74CC320D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Title and Course Code</a:t>
            </a:r>
          </a:p>
          <a:p>
            <a:r>
              <a:rPr lang="en-GB" dirty="0" smtClean="0"/>
              <a:t>Introduction</a:t>
            </a:r>
          </a:p>
          <a:p>
            <a:r>
              <a:rPr lang="en-GB" dirty="0" smtClean="0"/>
              <a:t>Text Book</a:t>
            </a:r>
          </a:p>
          <a:p>
            <a:r>
              <a:rPr lang="en-GB" dirty="0" smtClean="0"/>
              <a:t>Chapters (Course Topics) </a:t>
            </a:r>
          </a:p>
          <a:p>
            <a:r>
              <a:rPr lang="en-GB" dirty="0" smtClean="0"/>
              <a:t>What is HRM (managing people/ employees)</a:t>
            </a:r>
          </a:p>
          <a:p>
            <a:r>
              <a:rPr lang="en-GB" dirty="0" smtClean="0"/>
              <a:t>The importance of HRM (Important function)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HRM Process</a:t>
            </a:r>
          </a:p>
        </p:txBody>
      </p:sp>
      <p:pic>
        <p:nvPicPr>
          <p:cNvPr id="102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1962150"/>
            <a:ext cx="8001000" cy="3802063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3EA06E-D6AC-4BA3-AF5E-D05A8F51A5B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dirty="0" smtClean="0"/>
          </a:p>
          <a:p>
            <a:r>
              <a:rPr lang="en-GB" b="1" dirty="0" smtClean="0"/>
              <a:t>Introduction to HRM Process and functions </a:t>
            </a:r>
          </a:p>
          <a:p>
            <a:pPr lvl="1"/>
            <a:r>
              <a:rPr lang="en-GB" dirty="0" smtClean="0"/>
              <a:t>Job Analysis</a:t>
            </a:r>
          </a:p>
          <a:p>
            <a:pPr lvl="1"/>
            <a:r>
              <a:rPr lang="en-GB" dirty="0" smtClean="0"/>
              <a:t>Job Description </a:t>
            </a:r>
          </a:p>
          <a:p>
            <a:pPr lvl="1"/>
            <a:r>
              <a:rPr lang="en-GB" dirty="0" smtClean="0"/>
              <a:t>Job specification </a:t>
            </a:r>
          </a:p>
          <a:p>
            <a:pPr lvl="1"/>
            <a:r>
              <a:rPr lang="en-GB" dirty="0" smtClean="0"/>
              <a:t>Methods of Data collection for Jobs.</a:t>
            </a:r>
          </a:p>
          <a:p>
            <a:pPr lvl="1"/>
            <a:r>
              <a:rPr lang="en-GB" dirty="0" smtClean="0"/>
              <a:t>Importance of Job Analysis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055A12-38D6-45FC-B160-D8700C92C754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/>
              <a:t>What is HRP</a:t>
            </a:r>
          </a:p>
          <a:p>
            <a:r>
              <a:rPr lang="en-US" sz="2000" smtClean="0"/>
              <a:t>Supply measurement</a:t>
            </a:r>
          </a:p>
          <a:p>
            <a:r>
              <a:rPr lang="en-US" sz="2000" smtClean="0"/>
              <a:t>Demand Measurement</a:t>
            </a:r>
            <a:endParaRPr lang="en-US" smtClean="0"/>
          </a:p>
          <a:p>
            <a:pPr eaLnBrk="1" hangingPunct="1">
              <a:buFontTx/>
              <a:buNone/>
            </a:pPr>
            <a:r>
              <a:rPr lang="en-US" sz="1400" b="1" u="sng" smtClean="0"/>
              <a:t>FORECASTING HR REQUIREMENTS</a:t>
            </a:r>
            <a:r>
              <a:rPr lang="en-US" sz="1400" b="1" smtClean="0"/>
              <a:t>  </a:t>
            </a:r>
            <a:r>
              <a:rPr lang="en-US" sz="1100" b="1" smtClean="0"/>
              <a:t>(DEMAND ANALYSIS)</a:t>
            </a:r>
            <a:endParaRPr lang="en-US" sz="1400" b="1" smtClean="0"/>
          </a:p>
          <a:p>
            <a:pPr eaLnBrk="1" hangingPunct="1">
              <a:buFontTx/>
              <a:buNone/>
            </a:pPr>
            <a:r>
              <a:rPr lang="en-US" sz="1400" b="1" smtClean="0"/>
              <a:t>	(Trying to predict future staffing needs) </a:t>
            </a:r>
          </a:p>
          <a:p>
            <a:pPr eaLnBrk="1" hangingPunct="1">
              <a:buFontTx/>
              <a:buNone/>
            </a:pPr>
            <a:r>
              <a:rPr lang="en-US" sz="1400" b="1" i="1" smtClean="0"/>
              <a:t>		Sales Projections</a:t>
            </a:r>
          </a:p>
          <a:p>
            <a:pPr eaLnBrk="1" hangingPunct="1">
              <a:buFontTx/>
              <a:buNone/>
            </a:pPr>
            <a:r>
              <a:rPr lang="en-US" sz="1400" b="1" i="1" smtClean="0"/>
              <a:t>		Vacancy Analysis  (projected turnover)</a:t>
            </a:r>
          </a:p>
          <a:p>
            <a:pPr eaLnBrk="1" hangingPunct="1">
              <a:buFontTx/>
              <a:buNone/>
            </a:pPr>
            <a:r>
              <a:rPr lang="en-US" sz="1400" b="1" u="sng" smtClean="0"/>
              <a:t>FORECASTING HR AVAILABILITY</a:t>
            </a:r>
            <a:r>
              <a:rPr lang="en-US" sz="1400" b="1" smtClean="0"/>
              <a:t>   </a:t>
            </a:r>
            <a:r>
              <a:rPr lang="en-US" sz="1100" b="1" smtClean="0"/>
              <a:t>(SUPPLY ANALYSIS)</a:t>
            </a:r>
            <a:endParaRPr lang="en-US" sz="1400" b="1" smtClean="0"/>
          </a:p>
          <a:p>
            <a:pPr eaLnBrk="1" hangingPunct="1">
              <a:buFontTx/>
              <a:buNone/>
            </a:pPr>
            <a:r>
              <a:rPr lang="en-US" sz="1400" b="1" smtClean="0"/>
              <a:t>	(Predicting worker flows and availabilities)</a:t>
            </a:r>
          </a:p>
          <a:p>
            <a:pPr eaLnBrk="1" hangingPunct="1">
              <a:buFontTx/>
              <a:buNone/>
            </a:pPr>
            <a:r>
              <a:rPr lang="en-US" sz="1400" b="1" smtClean="0"/>
              <a:t>		</a:t>
            </a:r>
            <a:r>
              <a:rPr lang="en-US" sz="1400" b="1" i="1" smtClean="0"/>
              <a:t>Succession or Replacement Charts</a:t>
            </a:r>
          </a:p>
          <a:p>
            <a:pPr eaLnBrk="1" hangingPunct="1">
              <a:buFontTx/>
              <a:buNone/>
            </a:pPr>
            <a:r>
              <a:rPr lang="en-US" sz="1400" b="1" i="1" smtClean="0"/>
              <a:t>		Skills Inventories  (use of HRIS)</a:t>
            </a:r>
          </a:p>
          <a:p>
            <a:pPr eaLnBrk="1" hangingPunct="1">
              <a:buFontTx/>
              <a:buNone/>
            </a:pPr>
            <a:r>
              <a:rPr lang="en-US" sz="1400" b="1" i="1" smtClean="0"/>
              <a:t>		Markov Analysis  (Transition Matrix)</a:t>
            </a:r>
          </a:p>
          <a:p>
            <a:pPr eaLnBrk="1" hangingPunct="1">
              <a:buFontTx/>
              <a:buNone/>
            </a:pPr>
            <a:r>
              <a:rPr lang="en-US" sz="1400" b="1" i="1" smtClean="0"/>
              <a:t>		Personnel Ratios</a:t>
            </a:r>
          </a:p>
          <a:p>
            <a:pPr eaLnBrk="1" hangingPunct="1">
              <a:buFontTx/>
              <a:buNone/>
            </a:pPr>
            <a:r>
              <a:rPr lang="en-US" sz="1400" b="1" i="1" smtClean="0"/>
              <a:t> 		Regression Analysis</a:t>
            </a:r>
          </a:p>
          <a:p>
            <a:pPr eaLnBrk="1" hangingPunct="1">
              <a:buFontTx/>
              <a:buNone/>
            </a:pPr>
            <a:r>
              <a:rPr lang="en-US" sz="1400" b="1" i="1" smtClean="0"/>
              <a:t>		Trend Analysis</a:t>
            </a:r>
            <a:endParaRPr lang="en-US" sz="1400" smtClean="0"/>
          </a:p>
          <a:p>
            <a:endParaRPr lang="en-US" sz="1200" smtClean="0"/>
          </a:p>
          <a:p>
            <a:endParaRPr lang="en-US" sz="120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78BECA-0026-4F69-A778-0DDAE08696E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000" smtClean="0"/>
              <a:t>What is equal employment opportunity?</a:t>
            </a:r>
          </a:p>
          <a:p>
            <a:pPr eaLnBrk="1" hangingPunct="1"/>
            <a:r>
              <a:rPr lang="en-US" sz="2000" smtClean="0">
                <a:solidFill>
                  <a:srgbClr val="000000"/>
                </a:solidFill>
                <a:latin typeface="Arial" charset="0"/>
                <a:cs typeface="Arial" charset="0"/>
              </a:rPr>
              <a:t>Determining Potential Discriminatory Practices</a:t>
            </a:r>
            <a:endParaRPr lang="en-US" sz="2000" smtClean="0"/>
          </a:p>
          <a:p>
            <a:pPr lvl="1" eaLnBrk="1" hangingPunct="1"/>
            <a:r>
              <a:rPr lang="en-US" sz="1400" smtClean="0">
                <a:latin typeface="Arial" charset="0"/>
              </a:rPr>
              <a:t>The 4/5ths Rule</a:t>
            </a:r>
          </a:p>
          <a:p>
            <a:pPr lvl="1" eaLnBrk="1" hangingPunct="1"/>
            <a:r>
              <a:rPr lang="en-US" sz="1400" smtClean="0">
                <a:latin typeface="Arial" charset="0"/>
              </a:rPr>
              <a:t>Restricted Policy</a:t>
            </a:r>
          </a:p>
          <a:p>
            <a:pPr lvl="1" eaLnBrk="1" hangingPunct="1"/>
            <a:r>
              <a:rPr lang="en-US" sz="1400" smtClean="0">
                <a:latin typeface="Arial" charset="0"/>
              </a:rPr>
              <a:t>Geographical Comparisons</a:t>
            </a:r>
          </a:p>
          <a:p>
            <a:pPr lvl="1" eaLnBrk="1" hangingPunct="1"/>
            <a:r>
              <a:rPr lang="en-US" sz="1400" smtClean="0">
                <a:latin typeface="Arial" charset="0"/>
              </a:rPr>
              <a:t>McDonnell-Douglas Test</a:t>
            </a:r>
            <a:endParaRPr lang="en-US" sz="1400" smtClean="0"/>
          </a:p>
          <a:p>
            <a:pPr eaLnBrk="1" hangingPunct="1"/>
            <a:r>
              <a:rPr lang="en-US" sz="1600" smtClean="0">
                <a:latin typeface="Arial" charset="0"/>
              </a:rPr>
              <a:t>Three defenses:</a:t>
            </a:r>
          </a:p>
          <a:p>
            <a:pPr lvl="1" eaLnBrk="1" hangingPunct="1"/>
            <a:r>
              <a:rPr lang="en-US" sz="1600" smtClean="0">
                <a:latin typeface="Arial" charset="0"/>
              </a:rPr>
              <a:t>Business necessity</a:t>
            </a:r>
          </a:p>
          <a:p>
            <a:pPr lvl="1" eaLnBrk="1" hangingPunct="1"/>
            <a:r>
              <a:rPr lang="en-US" sz="1600" smtClean="0">
                <a:latin typeface="Arial" charset="0"/>
              </a:rPr>
              <a:t>Bona Fide occupations qualifications</a:t>
            </a:r>
          </a:p>
          <a:p>
            <a:pPr lvl="1" eaLnBrk="1" hangingPunct="1"/>
            <a:r>
              <a:rPr lang="en-US" sz="1600" smtClean="0">
                <a:latin typeface="Arial" charset="0"/>
              </a:rPr>
              <a:t>Seniority System</a:t>
            </a:r>
            <a:endParaRPr lang="en-US" sz="1600" smtClean="0"/>
          </a:p>
          <a:p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Comparable worth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</a:p>
          <a:p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Glass ceiling</a:t>
            </a:r>
            <a:r>
              <a:rPr lang="en-US" sz="1600" smtClean="0"/>
              <a:t> </a:t>
            </a:r>
          </a:p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 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 dirty="0" smtClean="0">
                <a:latin typeface="+mj-lt"/>
              </a:rPr>
              <a:t>Basic rights of employees</a:t>
            </a:r>
            <a:endParaRPr lang="en-US" sz="2400" dirty="0" smtClean="0">
              <a:solidFill>
                <a:srgbClr val="000000"/>
              </a:solidFill>
              <a:latin typeface="+mj-lt"/>
              <a:cs typeface="Arial" charset="0"/>
            </a:endParaRP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0000"/>
                </a:solidFill>
                <a:latin typeface="+mj-lt"/>
                <a:cs typeface="Arial" charset="0"/>
              </a:rPr>
              <a:t>Honesty/Drug Tests</a:t>
            </a:r>
            <a:r>
              <a:rPr lang="en-US" sz="2400" dirty="0" smtClean="0">
                <a:latin typeface="+mj-lt"/>
              </a:rPr>
              <a:t> </a:t>
            </a: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0000"/>
                </a:solidFill>
                <a:latin typeface="+mj-lt"/>
                <a:cs typeface="Arial" charset="0"/>
              </a:rPr>
              <a:t>Whistle-blowing</a:t>
            </a:r>
            <a:endParaRPr lang="en-US" sz="2400" dirty="0" smtClean="0">
              <a:latin typeface="+mj-lt"/>
              <a:cs typeface="Arial" charset="0"/>
            </a:endParaRPr>
          </a:p>
          <a:p>
            <a:pPr eaLnBrk="1" hangingPunct="1">
              <a:defRPr/>
            </a:pPr>
            <a:r>
              <a:rPr lang="en-US" sz="2400" dirty="0" smtClean="0">
                <a:solidFill>
                  <a:srgbClr val="000000"/>
                </a:solidFill>
                <a:latin typeface="+mj-lt"/>
                <a:cs typeface="Arial" charset="0"/>
              </a:rPr>
              <a:t>Employee Monitoring and Workplace Security</a:t>
            </a:r>
            <a:r>
              <a:rPr lang="en-US" sz="2400" dirty="0" smtClean="0">
                <a:latin typeface="+mj-lt"/>
              </a:rPr>
              <a:t> </a:t>
            </a:r>
          </a:p>
          <a:p>
            <a:pPr lvl="2" eaLnBrk="1" hangingPunct="1">
              <a:defRPr/>
            </a:pPr>
            <a:r>
              <a:rPr lang="en-US" dirty="0" smtClean="0">
                <a:latin typeface="+mj-lt"/>
                <a:cs typeface="Times New Roman" pitchFamily="18" charset="0"/>
              </a:rPr>
              <a:t>Theft</a:t>
            </a:r>
          </a:p>
          <a:p>
            <a:pPr lvl="2" eaLnBrk="1" hangingPunct="1">
              <a:defRPr/>
            </a:pPr>
            <a:r>
              <a:rPr lang="en-US" dirty="0" smtClean="0">
                <a:latin typeface="+mj-lt"/>
                <a:cs typeface="Times New Roman" pitchFamily="18" charset="0"/>
              </a:rPr>
              <a:t>Revealing of trade secrets to competitors</a:t>
            </a:r>
          </a:p>
          <a:p>
            <a:pPr lvl="2" eaLnBrk="1" hangingPunct="1">
              <a:defRPr/>
            </a:pPr>
            <a:r>
              <a:rPr lang="en-US" dirty="0" smtClean="0">
                <a:latin typeface="+mj-lt"/>
                <a:cs typeface="Times New Roman" pitchFamily="18" charset="0"/>
              </a:rPr>
              <a:t>Using the customer database for personal gain</a:t>
            </a:r>
            <a:r>
              <a:rPr lang="en-US" dirty="0" smtClean="0">
                <a:latin typeface="+mj-lt"/>
              </a:rPr>
              <a:t> </a:t>
            </a:r>
          </a:p>
          <a:p>
            <a:pPr eaLnBrk="1" hangingPunct="1">
              <a:defRPr/>
            </a:pPr>
            <a:endParaRPr lang="en-US" sz="2400" dirty="0" smtClean="0">
              <a:latin typeface="+mj-lt"/>
              <a:cs typeface="Arial" charset="0"/>
            </a:endParaRPr>
          </a:p>
          <a:p>
            <a:pPr eaLnBrk="1" hangingPunct="1">
              <a:defRPr/>
            </a:pPr>
            <a:r>
              <a:rPr lang="en-US" sz="2400" dirty="0" smtClean="0">
                <a:latin typeface="+mj-lt"/>
                <a:cs typeface="Arial" charset="0"/>
              </a:rPr>
              <a:t>Workplace Romance</a:t>
            </a:r>
            <a:r>
              <a:rPr lang="en-US" sz="2400" dirty="0" smtClean="0">
                <a:latin typeface="+mj-lt"/>
              </a:rPr>
              <a:t> </a:t>
            </a:r>
          </a:p>
          <a:p>
            <a:pPr eaLnBrk="1" hangingPunct="1">
              <a:defRPr/>
            </a:pPr>
            <a:r>
              <a:rPr lang="en-US" sz="2400" dirty="0" smtClean="0">
                <a:latin typeface="+mj-lt"/>
                <a:cs typeface="Times New Roman" pitchFamily="18" charset="0"/>
              </a:rPr>
              <a:t>The Employment-at-Will Doctrine</a:t>
            </a:r>
            <a:endParaRPr lang="en-US" sz="2400" dirty="0" smtClean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</a:p>
        </p:txBody>
      </p:sp>
      <p:sp>
        <p:nvSpPr>
          <p:cNvPr id="1536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Discipline</a:t>
            </a:r>
          </a:p>
          <a:p>
            <a:r>
              <a:rPr lang="en-US" sz="2000" smtClean="0">
                <a:latin typeface="Arial" charset="0"/>
                <a:cs typeface="Times New Roman" pitchFamily="18" charset="0"/>
              </a:rPr>
              <a:t>Factors to consider when disciplining</a:t>
            </a:r>
          </a:p>
          <a:p>
            <a:r>
              <a:rPr lang="en-US" sz="2000" smtClean="0">
                <a:solidFill>
                  <a:srgbClr val="000000"/>
                </a:solidFill>
                <a:latin typeface="Arial" charset="0"/>
                <a:cs typeface="Arial" charset="0"/>
              </a:rPr>
              <a:t>The most frequent violations requiring disciplinary action involve</a:t>
            </a:r>
          </a:p>
          <a:p>
            <a:pPr lvl="1"/>
            <a:r>
              <a:rPr lang="en-US" sz="1800" smtClean="0">
                <a:solidFill>
                  <a:srgbClr val="000000"/>
                </a:solidFill>
                <a:latin typeface="Arial" charset="0"/>
                <a:cs typeface="Arial" charset="0"/>
              </a:rPr>
              <a:t>Attendance</a:t>
            </a:r>
          </a:p>
          <a:p>
            <a:pPr lvl="1"/>
            <a:r>
              <a:rPr lang="en-US" sz="1800" smtClean="0">
                <a:solidFill>
                  <a:srgbClr val="000000"/>
                </a:solidFill>
                <a:latin typeface="Arial" charset="0"/>
                <a:cs typeface="Arial" charset="0"/>
              </a:rPr>
              <a:t>On-the-job behaviors</a:t>
            </a:r>
          </a:p>
          <a:p>
            <a:pPr lvl="1"/>
            <a:r>
              <a:rPr lang="en-US" sz="1800" smtClean="0">
                <a:solidFill>
                  <a:srgbClr val="000000"/>
                </a:solidFill>
                <a:latin typeface="Arial" charset="0"/>
                <a:cs typeface="Arial" charset="0"/>
              </a:rPr>
              <a:t>Dishonesty </a:t>
            </a:r>
          </a:p>
          <a:p>
            <a:pPr lvl="1"/>
            <a:r>
              <a:rPr lang="en-US" sz="1800" smtClean="0">
                <a:solidFill>
                  <a:srgbClr val="000000"/>
                </a:solidFill>
                <a:latin typeface="Arial" charset="0"/>
                <a:cs typeface="Arial" charset="0"/>
              </a:rPr>
              <a:t>Outside activities</a:t>
            </a:r>
            <a:endParaRPr lang="en-US" sz="180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lvl="1">
              <a:buFont typeface="Arial" charset="0"/>
              <a:buNone/>
            </a:pPr>
            <a:r>
              <a:rPr lang="en-US" sz="1800" smtClean="0">
                <a:solidFill>
                  <a:srgbClr val="000000"/>
                </a:solidFill>
                <a:latin typeface="Arial" charset="0"/>
                <a:cs typeface="Arial" charset="0"/>
              </a:rPr>
              <a:t>Make disciplinary action progressive; i.e. verbal warning, written warning, suspension, dismissal.</a:t>
            </a:r>
            <a:r>
              <a:rPr lang="en-US" sz="1800" smtClean="0"/>
              <a:t> </a:t>
            </a:r>
          </a:p>
          <a:p>
            <a:pPr lvl="1">
              <a:buFont typeface="Arial" charset="0"/>
              <a:buNone/>
            </a:pPr>
            <a:r>
              <a:rPr lang="en-US" sz="1800" smtClean="0">
                <a:solidFill>
                  <a:srgbClr val="000000"/>
                </a:solidFill>
                <a:latin typeface="Arial" charset="0"/>
                <a:cs typeface="Arial" charset="0"/>
              </a:rPr>
              <a:t>Hot-stove rule; i.e. immediate response; ample warning.</a:t>
            </a:r>
          </a:p>
          <a:p>
            <a:pPr lvl="1">
              <a:buFont typeface="Arial" charset="0"/>
              <a:buNone/>
            </a:pPr>
            <a:r>
              <a:rPr lang="en-US" sz="1800" smtClean="0">
                <a:cs typeface="Times New Roman" pitchFamily="18" charset="0"/>
              </a:rPr>
              <a:t>Employee Counseling.</a:t>
            </a:r>
          </a:p>
          <a:p>
            <a:pPr lvl="1">
              <a:buFont typeface="Arial" charset="0"/>
              <a:buNone/>
            </a:pPr>
            <a:r>
              <a:rPr lang="en-US" sz="18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Why Use an Employee Handbook?</a:t>
            </a:r>
          </a:p>
          <a:p>
            <a:pPr lvl="1">
              <a:buFont typeface="Arial" charset="0"/>
              <a:buNone/>
            </a:pPr>
            <a:r>
              <a:rPr lang="en-US" sz="1800" smtClean="0">
                <a:latin typeface="Arial" charset="0"/>
                <a:cs typeface="Times New Roman" pitchFamily="18" charset="0"/>
              </a:rPr>
              <a:t>Complaint Procedures</a:t>
            </a:r>
            <a:r>
              <a:rPr lang="en-US" sz="1800" smtClean="0">
                <a:latin typeface="Arial" charset="0"/>
              </a:rPr>
              <a:t> </a:t>
            </a:r>
          </a:p>
          <a:p>
            <a:pPr lvl="1">
              <a:buFont typeface="Arial" charset="0"/>
              <a:buNone/>
            </a:pPr>
            <a:endParaRPr lang="en-US" sz="1800" smtClean="0"/>
          </a:p>
          <a:p>
            <a:pPr lvl="1">
              <a:buFont typeface="Arial" charset="0"/>
              <a:buNone/>
            </a:pPr>
            <a:endParaRPr lang="en-US" sz="1800" b="1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recruitment? </a:t>
            </a:r>
          </a:p>
          <a:p>
            <a:pPr eaLnBrk="1" hangingPunct="1"/>
            <a:r>
              <a:rPr lang="en-US" smtClean="0"/>
              <a:t>Goals of recruitment.</a:t>
            </a:r>
          </a:p>
          <a:p>
            <a:pPr eaLnBrk="1" hangingPunct="1"/>
            <a:r>
              <a:rPr lang="en-US" smtClean="0"/>
              <a:t>Process of recruitment.</a:t>
            </a:r>
          </a:p>
          <a:p>
            <a:pPr eaLnBrk="1" hangingPunct="1"/>
            <a:r>
              <a:rPr lang="en-US" smtClean="0"/>
              <a:t>Recruitment in Global Village.</a:t>
            </a:r>
          </a:p>
          <a:p>
            <a:pPr eaLnBrk="1" hangingPunct="1"/>
            <a:r>
              <a:rPr lang="en-US" smtClean="0">
                <a:solidFill>
                  <a:srgbClr val="000000"/>
                </a:solidFill>
                <a:cs typeface="Arial" charset="0"/>
              </a:rPr>
              <a:t>Expatriates</a:t>
            </a:r>
            <a:endParaRPr lang="en-US" smtClean="0"/>
          </a:p>
          <a:p>
            <a:pPr eaLnBrk="1" hangingPunct="1"/>
            <a:r>
              <a:rPr lang="en-US" smtClean="0"/>
              <a:t>Home country nationals.</a:t>
            </a:r>
          </a:p>
          <a:p>
            <a:pPr eaLnBrk="1" hangingPunct="1"/>
            <a:r>
              <a:rPr lang="en-US" smtClean="0"/>
              <a:t>Host country nationals.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cs typeface="Times New Roman" pitchFamily="18" charset="0"/>
              </a:rPr>
              <a:t>Recruiting Sources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Internal Searches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Employee Referrals/Recommendations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External Searches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Alternatives</a:t>
            </a:r>
          </a:p>
          <a:p>
            <a:pPr lvl="1" eaLnBrk="1" hangingPunct="1">
              <a:lnSpc>
                <a:spcPct val="90000"/>
              </a:lnSpc>
              <a:buFont typeface="Arial" charset="0"/>
              <a:buNone/>
            </a:pPr>
            <a:endParaRPr lang="en-US" sz="240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buFont typeface="Arial" charset="0"/>
              <a:buNone/>
            </a:pPr>
            <a:r>
              <a:rPr lang="en-US" smtClean="0">
                <a:cs typeface="Times New Roman" pitchFamily="18" charset="0"/>
              </a:rPr>
              <a:t>Meeting the Organization</a:t>
            </a:r>
            <a:endParaRPr lang="en-US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8368D4-D094-4641-87C9-FA7D06CA737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1434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z="28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</a:t>
            </a:r>
            <a:r>
              <a:rPr lang="en-US" sz="2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selection process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initial screening interview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completion of the application form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employment tests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>
                <a:latin typeface="Arial" charset="0"/>
                <a:cs typeface="Arial" charset="0"/>
              </a:rPr>
              <a:t>comprehensive interview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>
                <a:latin typeface="Arial" charset="0"/>
                <a:cs typeface="Arial" charset="0"/>
              </a:rPr>
              <a:t>background investigation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>
                <a:latin typeface="Arial" charset="0"/>
                <a:cs typeface="Arial" charset="0"/>
              </a:rPr>
              <a:t>conditional job offer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>
                <a:latin typeface="Arial" charset="0"/>
                <a:cs typeface="Arial" charset="0"/>
              </a:rPr>
              <a:t>medical/physical exam</a:t>
            </a:r>
          </a:p>
          <a:p>
            <a:pPr marL="914400" lvl="1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>
                <a:latin typeface="Arial" charset="0"/>
                <a:cs typeface="Arial" charset="0"/>
              </a:rPr>
              <a:t>permanent job offer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</a:p>
        </p:txBody>
      </p:sp>
      <p:sp>
        <p:nvSpPr>
          <p:cNvPr id="1536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6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r>
              <a:rPr lang="en-US" sz="16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Reliability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:  The ability of the selection tool to measure an attribute consistently.</a:t>
            </a:r>
            <a:r>
              <a:rPr lang="en-US" sz="1600" dirty="0" smtClean="0"/>
              <a:t> </a:t>
            </a:r>
          </a:p>
          <a:p>
            <a:pPr eaLnBrk="1" hangingPunct="1"/>
            <a:endParaRPr lang="en-US" sz="1600" b="1" i="1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6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Validity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:  The relationship between scores on a selection tool and a relevant criterion, such as job performance.  </a:t>
            </a:r>
          </a:p>
          <a:p>
            <a:pPr eaLnBrk="1" hangingPunct="1"/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Indicates how well a selection tool predicts job performance.</a:t>
            </a:r>
          </a:p>
          <a:p>
            <a:pPr lvl="1" eaLnBrk="1" hangingPunct="1"/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Content</a:t>
            </a:r>
          </a:p>
          <a:p>
            <a:pPr lvl="1" eaLnBrk="1" hangingPunct="1"/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Construct</a:t>
            </a:r>
          </a:p>
          <a:p>
            <a:pPr lvl="1" eaLnBrk="1" hangingPunct="1"/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Criterion-related</a:t>
            </a:r>
          </a:p>
          <a:p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Selection criteria for 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international assignments</a:t>
            </a: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Suggestions for making your interviews</a:t>
            </a:r>
            <a:endParaRPr lang="en-US" sz="1600" dirty="0" smtClean="0"/>
          </a:p>
          <a:p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11286" name="Content Placeholder 2"/>
          <p:cNvSpPr>
            <a:spLocks noGrp="1"/>
          </p:cNvSpPr>
          <p:nvPr>
            <p:ph idx="1"/>
          </p:nvPr>
        </p:nvSpPr>
        <p:spPr>
          <a:xfrm>
            <a:off x="457200" y="1570038"/>
            <a:ext cx="8229600" cy="452596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Covers such things as: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organization’s objectives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History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Philosophy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Procedures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Rules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HRM policies and benefits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Fellow employees</a:t>
            </a:r>
            <a:endParaRPr lang="en-US" sz="1600" b="1" dirty="0" smtClean="0">
              <a:latin typeface="Arial" charset="0"/>
              <a:cs typeface="Times New Roman" pitchFamily="18" charset="0"/>
            </a:endParaRPr>
          </a:p>
        </p:txBody>
      </p:sp>
      <p:pic>
        <p:nvPicPr>
          <p:cNvPr id="11287" name="Picture 4" descr="\\hb0.northamerica.wileynet.net\dkear$\My Documents\Projects\DeCenzo HRM 8e\Supplements\PPT\final\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524000"/>
            <a:ext cx="7543800" cy="1698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1229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en-US" sz="1600" b="1" smtClean="0">
                <a:latin typeface="Arial" charset="0"/>
                <a:cs typeface="Times New Roman" pitchFamily="18" charset="0"/>
              </a:rPr>
              <a:t>CEO’s Role in orientation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b="1" smtClean="0">
                <a:latin typeface="Arial" charset="0"/>
                <a:cs typeface="Times New Roman" pitchFamily="18" charset="0"/>
              </a:rPr>
              <a:t>HRM’s Role in Orientation</a:t>
            </a:r>
            <a:r>
              <a:rPr lang="en-US" sz="1600" b="1" smtClean="0">
                <a:latin typeface="Arial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endParaRPr lang="en-US" sz="1600" i="1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i="1" smtClean="0">
                <a:solidFill>
                  <a:srgbClr val="000000"/>
                </a:solidFill>
                <a:latin typeface="Arial" charset="0"/>
                <a:cs typeface="Arial" charset="0"/>
              </a:rPr>
              <a:t>Employee training</a:t>
            </a:r>
            <a:r>
              <a:rPr lang="en-US" sz="20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	a learning experience designed to achieve a relatively permanent change in an individual that will improve the ability to perform on the job.</a:t>
            </a:r>
            <a:r>
              <a:rPr lang="en-US" sz="1600" smtClean="0"/>
              <a:t> </a:t>
            </a:r>
          </a:p>
          <a:p>
            <a:pPr eaLnBrk="1" hangingPunct="1"/>
            <a:endParaRPr lang="en-US" sz="16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Determining training needs </a:t>
            </a:r>
          </a:p>
          <a:p>
            <a:pPr eaLnBrk="1" hangingPunct="1"/>
            <a:endParaRPr lang="en-US" sz="1600" b="1" smtClean="0">
              <a:latin typeface="Arial" charset="0"/>
            </a:endParaRPr>
          </a:p>
          <a:p>
            <a:pPr eaLnBrk="1" hangingPunct="1"/>
            <a:r>
              <a:rPr lang="en-US" sz="1600" b="1" smtClean="0">
                <a:latin typeface="Arial" charset="0"/>
              </a:rPr>
              <a:t>On-the-job training methods</a:t>
            </a:r>
          </a:p>
          <a:p>
            <a:pPr lvl="1" eaLnBrk="1" hangingPunct="1"/>
            <a:r>
              <a:rPr lang="en-US" sz="1600" smtClean="0">
                <a:latin typeface="Arial" charset="0"/>
              </a:rPr>
              <a:t>Job Rotation</a:t>
            </a:r>
          </a:p>
          <a:p>
            <a:pPr lvl="1" eaLnBrk="1" hangingPunct="1"/>
            <a:r>
              <a:rPr lang="en-US" sz="1600" smtClean="0">
                <a:latin typeface="Arial" charset="0"/>
              </a:rPr>
              <a:t>Understudy Assignments</a:t>
            </a:r>
          </a:p>
          <a:p>
            <a:pPr eaLnBrk="1" hangingPunct="1"/>
            <a:r>
              <a:rPr lang="en-US" sz="1600" b="1" smtClean="0">
                <a:latin typeface="Arial" charset="0"/>
              </a:rPr>
              <a:t>Off-the-job training methods</a:t>
            </a:r>
          </a:p>
          <a:p>
            <a:endParaRPr lang="en-US" sz="1600" smtClean="0"/>
          </a:p>
          <a:p>
            <a:endParaRPr lang="en-US" sz="16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379</Words>
  <Application>Microsoft Office PowerPoint</Application>
  <PresentationFormat>On-screen Show (4:3)</PresentationFormat>
  <Paragraphs>170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Human Resource Management Lecture 30</vt:lpstr>
      <vt:lpstr>Topic </vt:lpstr>
      <vt:lpstr>Summary </vt:lpstr>
      <vt:lpstr>HRM Process</vt:lpstr>
      <vt:lpstr>Summary </vt:lpstr>
      <vt:lpstr>Summary </vt:lpstr>
      <vt:lpstr>Summary </vt:lpstr>
      <vt:lpstr>Summary </vt:lpstr>
      <vt:lpstr>Summary</vt:lpstr>
      <vt:lpstr>Summary</vt:lpstr>
      <vt:lpstr>Summary</vt:lpstr>
      <vt:lpstr>Summary </vt:lpstr>
      <vt:lpstr>Summary</vt:lpstr>
      <vt:lpstr>Summary </vt:lpstr>
      <vt:lpstr>Summary 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for Human Resource Management Lecture 30</dc:title>
  <dc:creator>stdb_lp</dc:creator>
  <cp:lastModifiedBy>Administrator</cp:lastModifiedBy>
  <cp:revision>17</cp:revision>
  <dcterms:created xsi:type="dcterms:W3CDTF">2006-08-16T00:00:00Z</dcterms:created>
  <dcterms:modified xsi:type="dcterms:W3CDTF">2014-07-10T01:47:53Z</dcterms:modified>
</cp:coreProperties>
</file>