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6" r:id="rId2"/>
    <p:sldId id="257" r:id="rId3"/>
    <p:sldId id="258" r:id="rId4"/>
    <p:sldId id="267" r:id="rId5"/>
    <p:sldId id="271" r:id="rId6"/>
    <p:sldId id="272" r:id="rId7"/>
    <p:sldId id="273" r:id="rId8"/>
    <p:sldId id="274" r:id="rId9"/>
    <p:sldId id="275" r:id="rId10"/>
    <p:sldId id="276" r:id="rId11"/>
    <p:sldId id="278" r:id="rId12"/>
    <p:sldId id="279" r:id="rId13"/>
    <p:sldId id="281" r:id="rId14"/>
    <p:sldId id="282" r:id="rId15"/>
    <p:sldId id="293" r:id="rId16"/>
    <p:sldId id="283" r:id="rId17"/>
    <p:sldId id="284" r:id="rId18"/>
    <p:sldId id="286" r:id="rId19"/>
    <p:sldId id="294" r:id="rId20"/>
    <p:sldId id="287" r:id="rId21"/>
    <p:sldId id="288" r:id="rId22"/>
    <p:sldId id="290" r:id="rId23"/>
    <p:sldId id="292" r:id="rId24"/>
    <p:sldId id="26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C90745-9901-4036-A7D7-B08285306637}" type="datetimeFigureOut">
              <a:rPr lang="en-US" smtClean="0"/>
              <a:t>6/14/2014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1D25C-1DB8-4EF5-915F-B21992EB4A2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2576765-3038-49EE-9B28-96DB64AD9D51}" type="slidenum">
              <a:rPr lang="en-US"/>
              <a:pPr/>
              <a:t>5</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1173923-04AE-4639-9B0E-9C70BFF05ADC}" type="slidenum">
              <a:rPr lang="en-US"/>
              <a:pPr/>
              <a:t>9</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2AE8345-2338-4C9B-8FB0-5AD7D7095A21}" type="slidenum">
              <a:rPr lang="en-US"/>
              <a:pPr/>
              <a:t>10</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B51F29E-CC96-40E4-8638-17BCA7E5490D}" type="slidenum">
              <a:rPr lang="en-US"/>
              <a:pPr/>
              <a:t>11</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863C5B-9235-4AB4-BB17-ED61B103EF44}" type="datetimeFigureOut">
              <a:rPr lang="en-US" smtClean="0"/>
              <a:pPr/>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63C5B-9235-4AB4-BB17-ED61B103EF44}" type="datetimeFigureOut">
              <a:rPr lang="en-US" smtClean="0"/>
              <a:pPr/>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863C5B-9235-4AB4-BB17-ED61B103EF44}" type="datetimeFigureOut">
              <a:rPr lang="en-US" smtClean="0"/>
              <a:pPr/>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863C5B-9235-4AB4-BB17-ED61B103EF44}" type="datetimeFigureOut">
              <a:rPr lang="en-US" smtClean="0"/>
              <a:pPr/>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863C5B-9235-4AB4-BB17-ED61B103EF44}" type="datetimeFigureOut">
              <a:rPr lang="en-US" smtClean="0"/>
              <a:pPr/>
              <a:t>6/14/2014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863C5B-9235-4AB4-BB17-ED61B103EF44}" type="datetimeFigureOut">
              <a:rPr lang="en-US" smtClean="0"/>
              <a:pPr/>
              <a:t>6/14/2014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863C5B-9235-4AB4-BB17-ED61B103EF44}" type="datetimeFigureOut">
              <a:rPr lang="en-US" smtClean="0"/>
              <a:pPr/>
              <a:t>6/14/2014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863C5B-9235-4AB4-BB17-ED61B103EF44}" type="datetimeFigureOut">
              <a:rPr lang="en-US" smtClean="0"/>
              <a:pPr/>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863C5B-9235-4AB4-BB17-ED61B103EF44}" type="datetimeFigureOut">
              <a:rPr lang="en-US" smtClean="0"/>
              <a:pPr/>
              <a:t>6/14/2014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63C5B-9235-4AB4-BB17-ED61B103EF44}" type="datetimeFigureOut">
              <a:rPr lang="en-US" smtClean="0"/>
              <a:pPr/>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63C5B-9235-4AB4-BB17-ED61B103EF44}" type="datetimeFigureOut">
              <a:rPr lang="en-US" smtClean="0"/>
              <a:pPr/>
              <a:t>6/14/2014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09CB05-6F0B-4549-962D-1A86F2DD3E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863C5B-9235-4AB4-BB17-ED61B103EF44}" type="datetimeFigureOut">
              <a:rPr lang="en-US" smtClean="0"/>
              <a:pPr/>
              <a:t>6/14/2014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09CB05-6F0B-4549-962D-1A86F2DD3ED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898775"/>
          </a:xfrm>
        </p:spPr>
        <p:txBody>
          <a:bodyPr>
            <a:normAutofit/>
          </a:bodyPr>
          <a:lstStyle/>
          <a:p>
            <a:r>
              <a:rPr lang="en-GB" dirty="0" smtClean="0"/>
              <a:t>Human Resource Management</a:t>
            </a:r>
            <a:br>
              <a:rPr lang="en-GB" dirty="0" smtClean="0"/>
            </a:br>
            <a:r>
              <a:rPr lang="en-GB" dirty="0" smtClean="0"/>
              <a:t/>
            </a:r>
            <a:br>
              <a:rPr lang="en-GB" dirty="0" smtClean="0"/>
            </a:br>
            <a:r>
              <a:rPr lang="en-GB" dirty="0" smtClean="0"/>
              <a:t>Lecture 2</a:t>
            </a:r>
            <a:br>
              <a:rPr lang="en-GB" dirty="0" smtClean="0"/>
            </a:br>
            <a:endParaRPr lang="en-GB" dirty="0"/>
          </a:p>
        </p:txBody>
      </p:sp>
      <p:sp>
        <p:nvSpPr>
          <p:cNvPr id="3" name="Subtitle 2"/>
          <p:cNvSpPr>
            <a:spLocks noGrp="1"/>
          </p:cNvSpPr>
          <p:nvPr>
            <p:ph type="subTitle" idx="1"/>
          </p:nvPr>
        </p:nvSpPr>
        <p:spPr>
          <a:xfrm>
            <a:off x="304800" y="4038600"/>
            <a:ext cx="8458200" cy="720080"/>
          </a:xfrm>
        </p:spPr>
        <p:txBody>
          <a:bodyPr>
            <a:noAutofit/>
          </a:bodyPr>
          <a:lstStyle/>
          <a:p>
            <a:endParaRPr lang="en-GB" sz="3200" dirty="0" smtClean="0"/>
          </a:p>
          <a:p>
            <a:endParaRPr lang="en-GB" sz="3200" dirty="0"/>
          </a:p>
          <a:p>
            <a:r>
              <a:rPr lang="en-GB" dirty="0" smtClean="0"/>
              <a:t>MGT 350</a:t>
            </a:r>
            <a:endParaRPr lang="en-GB" dirty="0"/>
          </a:p>
        </p:txBody>
      </p:sp>
      <p:sp>
        <p:nvSpPr>
          <p:cNvPr id="4" name="Slide Number Placeholder 3"/>
          <p:cNvSpPr>
            <a:spLocks noGrp="1"/>
          </p:cNvSpPr>
          <p:nvPr>
            <p:ph type="sldNum" sz="quarter" idx="12"/>
          </p:nvPr>
        </p:nvSpPr>
        <p:spPr/>
        <p:txBody>
          <a:bodyPr/>
          <a:lstStyle/>
          <a:p>
            <a:fld id="{1C055A12-38D6-45FC-B160-D8700C92C754}"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Lecture </a:t>
            </a:r>
            <a:endParaRPr lang="en-US" dirty="0"/>
          </a:p>
        </p:txBody>
      </p:sp>
      <p:sp>
        <p:nvSpPr>
          <p:cNvPr id="3" name="Content Placeholder 2"/>
          <p:cNvSpPr>
            <a:spLocks noGrp="1"/>
          </p:cNvSpPr>
          <p:nvPr>
            <p:ph idx="1"/>
          </p:nvPr>
        </p:nvSpPr>
        <p:spPr/>
        <p:txBody>
          <a:bodyPr>
            <a:normAutofit/>
          </a:bodyPr>
          <a:lstStyle/>
          <a:p>
            <a:r>
              <a:rPr lang="en-GB" dirty="0" smtClean="0"/>
              <a:t>Title and Course Code</a:t>
            </a:r>
          </a:p>
          <a:p>
            <a:r>
              <a:rPr lang="en-GB" dirty="0" smtClean="0"/>
              <a:t>Introduction</a:t>
            </a:r>
          </a:p>
          <a:p>
            <a:r>
              <a:rPr lang="en-GB" dirty="0" smtClean="0"/>
              <a:t>Text Book</a:t>
            </a:r>
          </a:p>
          <a:p>
            <a:r>
              <a:rPr lang="en-GB" dirty="0" smtClean="0"/>
              <a:t>Chapters (Course Topics) </a:t>
            </a:r>
          </a:p>
          <a:p>
            <a:r>
              <a:rPr lang="en-GB" dirty="0" smtClean="0"/>
              <a:t>What is HRM (managing people/ employees)</a:t>
            </a:r>
          </a:p>
          <a:p>
            <a:r>
              <a:rPr lang="en-GB" dirty="0" smtClean="0"/>
              <a:t>The importance of HRM (Important function)</a:t>
            </a:r>
          </a:p>
          <a:p>
            <a:endParaRPr lang="en-US" dirty="0"/>
          </a:p>
        </p:txBody>
      </p:sp>
      <p:sp>
        <p:nvSpPr>
          <p:cNvPr id="4" name="Slide Number Placeholder 3"/>
          <p:cNvSpPr>
            <a:spLocks noGrp="1"/>
          </p:cNvSpPr>
          <p:nvPr>
            <p:ph type="sldNum" sz="quarter" idx="12"/>
          </p:nvPr>
        </p:nvSpPr>
        <p:spPr/>
        <p:txBody>
          <a:bodyPr/>
          <a:lstStyle/>
          <a:p>
            <a:fld id="{1C055A12-38D6-45FC-B160-D8700C92C754}"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Grp="1" noChangeAspect="1" noChangeArrowheads="1"/>
          </p:cNvPicPr>
          <p:nvPr>
            <p:ph idx="1"/>
          </p:nvPr>
        </p:nvPicPr>
        <p:blipFill>
          <a:blip r:embed="rId2" cstate="print"/>
          <a:srcRect/>
          <a:stretch>
            <a:fillRect/>
          </a:stretch>
        </p:blipFill>
        <p:spPr bwMode="auto">
          <a:xfrm>
            <a:off x="838200" y="1486946"/>
            <a:ext cx="7929696" cy="4276738"/>
          </a:xfrm>
          <a:prstGeom prst="rect">
            <a:avLst/>
          </a:prstGeom>
          <a:noFill/>
          <a:ln w="9525">
            <a:noFill/>
            <a:miter lim="800000"/>
            <a:headEnd/>
            <a:tailEnd/>
          </a:ln>
          <a:effectLst/>
        </p:spPr>
      </p:pic>
      <p:sp>
        <p:nvSpPr>
          <p:cNvPr id="5" name="Rectangle 2"/>
          <p:cNvSpPr>
            <a:spLocks noGrp="1" noChangeArrowheads="1"/>
          </p:cNvSpPr>
          <p:nvPr>
            <p:ph type="title"/>
          </p:nvPr>
        </p:nvSpPr>
        <p:spPr/>
        <p:txBody>
          <a:bodyPr>
            <a:normAutofit/>
          </a:bodyPr>
          <a:lstStyle/>
          <a:p>
            <a:pPr marL="1603375" indent="-1603375"/>
            <a:r>
              <a:rPr lang="en-US" sz="3200" b="1" dirty="0" smtClean="0">
                <a:solidFill>
                  <a:schemeClr val="tx1"/>
                </a:solidFill>
              </a:rPr>
              <a:t>Human </a:t>
            </a:r>
            <a:r>
              <a:rPr lang="en-US" sz="3200" b="1" dirty="0">
                <a:solidFill>
                  <a:schemeClr val="tx1"/>
                </a:solidFill>
              </a:rPr>
              <a:t>Resource Management Process</a:t>
            </a:r>
          </a:p>
        </p:txBody>
      </p:sp>
      <p:sp>
        <p:nvSpPr>
          <p:cNvPr id="6" name="Slide Number Placeholder 5"/>
          <p:cNvSpPr>
            <a:spLocks noGrp="1"/>
          </p:cNvSpPr>
          <p:nvPr>
            <p:ph type="sldNum" sz="quarter" idx="12"/>
          </p:nvPr>
        </p:nvSpPr>
        <p:spPr/>
        <p:txBody>
          <a:bodyPr/>
          <a:lstStyle/>
          <a:p>
            <a:fld id="{1C055A12-38D6-45FC-B160-D8700C92C754}"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smtClean="0"/>
              <a:t>JOB ANALYSIS </a:t>
            </a:r>
            <a:endParaRPr lang="en-US" sz="5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defRPr/>
            </a:pPr>
            <a:r>
              <a:rPr lang="en-US" smtClean="0"/>
              <a:t>Defining Organizational Structure</a:t>
            </a:r>
          </a:p>
        </p:txBody>
      </p:sp>
      <p:sp>
        <p:nvSpPr>
          <p:cNvPr id="130051" name="Rectangle 3"/>
          <p:cNvSpPr>
            <a:spLocks noGrp="1" noChangeArrowheads="1"/>
          </p:cNvSpPr>
          <p:nvPr>
            <p:ph type="body" idx="1"/>
          </p:nvPr>
        </p:nvSpPr>
        <p:spPr>
          <a:xfrm>
            <a:off x="457200" y="1371600"/>
            <a:ext cx="8229600" cy="4648200"/>
          </a:xfrm>
        </p:spPr>
        <p:txBody>
          <a:bodyPr>
            <a:normAutofit fontScale="92500" lnSpcReduction="20000"/>
          </a:bodyPr>
          <a:lstStyle/>
          <a:p>
            <a:pPr eaLnBrk="1" hangingPunct="1">
              <a:spcBef>
                <a:spcPct val="35000"/>
              </a:spcBef>
              <a:defRPr/>
            </a:pPr>
            <a:r>
              <a:rPr lang="en-US" smtClean="0"/>
              <a:t>Organizational Structure</a:t>
            </a:r>
          </a:p>
          <a:p>
            <a:pPr lvl="1" eaLnBrk="1" hangingPunct="1">
              <a:spcBef>
                <a:spcPct val="35000"/>
              </a:spcBef>
              <a:defRPr/>
            </a:pPr>
            <a:r>
              <a:rPr lang="en-US" smtClean="0"/>
              <a:t>The formal arrangement of jobs within an organization.</a:t>
            </a:r>
          </a:p>
          <a:p>
            <a:pPr eaLnBrk="1" hangingPunct="1">
              <a:spcBef>
                <a:spcPct val="35000"/>
              </a:spcBef>
              <a:defRPr/>
            </a:pPr>
            <a:r>
              <a:rPr lang="en-US" smtClean="0"/>
              <a:t>Organizational Design</a:t>
            </a:r>
          </a:p>
          <a:p>
            <a:pPr lvl="1" eaLnBrk="1" hangingPunct="1">
              <a:spcBef>
                <a:spcPct val="35000"/>
              </a:spcBef>
              <a:defRPr/>
            </a:pPr>
            <a:r>
              <a:rPr lang="en-US" smtClean="0"/>
              <a:t>A process involving decisions about six key elements:</a:t>
            </a:r>
          </a:p>
          <a:p>
            <a:pPr lvl="2" eaLnBrk="1" hangingPunct="1">
              <a:spcBef>
                <a:spcPct val="35000"/>
              </a:spcBef>
              <a:defRPr/>
            </a:pPr>
            <a:r>
              <a:rPr lang="en-US" smtClean="0"/>
              <a:t>Work specialization</a:t>
            </a:r>
          </a:p>
          <a:p>
            <a:pPr lvl="2" eaLnBrk="1" hangingPunct="1">
              <a:spcBef>
                <a:spcPct val="35000"/>
              </a:spcBef>
              <a:defRPr/>
            </a:pPr>
            <a:r>
              <a:rPr lang="en-US" smtClean="0"/>
              <a:t>Departmentalization</a:t>
            </a:r>
          </a:p>
          <a:p>
            <a:pPr lvl="2" eaLnBrk="1" hangingPunct="1">
              <a:spcBef>
                <a:spcPct val="35000"/>
              </a:spcBef>
              <a:defRPr/>
            </a:pPr>
            <a:r>
              <a:rPr lang="en-US" smtClean="0"/>
              <a:t>Chain of command</a:t>
            </a:r>
          </a:p>
          <a:p>
            <a:pPr lvl="2" eaLnBrk="1" hangingPunct="1">
              <a:spcBef>
                <a:spcPct val="35000"/>
              </a:spcBef>
              <a:defRPr/>
            </a:pPr>
            <a:r>
              <a:rPr lang="en-US" smtClean="0"/>
              <a:t>Span of control</a:t>
            </a:r>
          </a:p>
          <a:p>
            <a:pPr lvl="2" eaLnBrk="1" hangingPunct="1">
              <a:spcBef>
                <a:spcPct val="35000"/>
              </a:spcBef>
              <a:defRPr/>
            </a:pPr>
            <a:r>
              <a:rPr lang="en-US" smtClean="0"/>
              <a:t>Centralization and decentralization</a:t>
            </a:r>
          </a:p>
          <a:p>
            <a:pPr lvl="2" eaLnBrk="1" hangingPunct="1">
              <a:spcBef>
                <a:spcPct val="35000"/>
              </a:spcBef>
              <a:defRPr/>
            </a:pPr>
            <a:r>
              <a:rPr lang="en-US" smtClean="0"/>
              <a:t>Formalization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structure</a:t>
            </a:r>
            <a:endParaRPr lang="en-US" dirty="0"/>
          </a:p>
        </p:txBody>
      </p:sp>
      <p:pic>
        <p:nvPicPr>
          <p:cNvPr id="6146" name="Picture 2"/>
          <p:cNvPicPr>
            <a:picLocks noGrp="1" noChangeAspect="1" noChangeArrowheads="1"/>
          </p:cNvPicPr>
          <p:nvPr>
            <p:ph idx="1"/>
          </p:nvPr>
        </p:nvPicPr>
        <p:blipFill>
          <a:blip r:embed="rId3" cstate="print"/>
          <a:srcRect/>
          <a:stretch>
            <a:fillRect/>
          </a:stretch>
        </p:blipFill>
        <p:spPr bwMode="auto">
          <a:xfrm>
            <a:off x="1371600" y="1676400"/>
            <a:ext cx="7391793" cy="3886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structure</a:t>
            </a:r>
            <a:endParaRPr lang="en-US" dirty="0"/>
          </a:p>
        </p:txBody>
      </p:sp>
      <p:pic>
        <p:nvPicPr>
          <p:cNvPr id="7170" name="Picture 2"/>
          <p:cNvPicPr>
            <a:picLocks noGrp="1" noChangeAspect="1" noChangeArrowheads="1"/>
          </p:cNvPicPr>
          <p:nvPr>
            <p:ph idx="1"/>
          </p:nvPr>
        </p:nvPicPr>
        <p:blipFill>
          <a:blip r:embed="rId3" cstate="print"/>
          <a:srcRect/>
          <a:stretch>
            <a:fillRect/>
          </a:stretch>
        </p:blipFill>
        <p:spPr bwMode="auto">
          <a:xfrm>
            <a:off x="1143000" y="2514600"/>
            <a:ext cx="68262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structure</a:t>
            </a:r>
            <a:endParaRPr lang="en-US" dirty="0"/>
          </a:p>
        </p:txBody>
      </p:sp>
      <p:pic>
        <p:nvPicPr>
          <p:cNvPr id="8194" name="Picture 2"/>
          <p:cNvPicPr>
            <a:picLocks noGrp="1" noChangeAspect="1" noChangeArrowheads="1"/>
          </p:cNvPicPr>
          <p:nvPr>
            <p:ph idx="1"/>
          </p:nvPr>
        </p:nvPicPr>
        <p:blipFill>
          <a:blip r:embed="rId3" cstate="print"/>
          <a:srcRect/>
          <a:stretch>
            <a:fillRect/>
          </a:stretch>
        </p:blipFill>
        <p:spPr bwMode="auto">
          <a:xfrm>
            <a:off x="1371600" y="2362200"/>
            <a:ext cx="69088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pPr eaLnBrk="1" hangingPunct="1">
              <a:defRPr/>
            </a:pPr>
            <a:r>
              <a:rPr lang="en-US" smtClean="0"/>
              <a:t>Organization Structure (cont’d)</a:t>
            </a:r>
          </a:p>
        </p:txBody>
      </p:sp>
      <p:sp>
        <p:nvSpPr>
          <p:cNvPr id="156675" name="Rectangle 3"/>
          <p:cNvSpPr>
            <a:spLocks noGrp="1" noChangeArrowheads="1"/>
          </p:cNvSpPr>
          <p:nvPr>
            <p:ph type="body" idx="1"/>
          </p:nvPr>
        </p:nvSpPr>
        <p:spPr/>
        <p:txBody>
          <a:bodyPr>
            <a:normAutofit lnSpcReduction="10000"/>
          </a:bodyPr>
          <a:lstStyle/>
          <a:p>
            <a:pPr eaLnBrk="1" hangingPunct="1">
              <a:defRPr/>
            </a:pPr>
            <a:r>
              <a:rPr lang="en-US" dirty="0" smtClean="0"/>
              <a:t>Centralization</a:t>
            </a:r>
          </a:p>
          <a:p>
            <a:pPr lvl="1" eaLnBrk="1" hangingPunct="1">
              <a:defRPr/>
            </a:pPr>
            <a:r>
              <a:rPr lang="en-US" dirty="0" smtClean="0"/>
              <a:t>The degree to which decision-making is concentrated at a single point in the organizations.</a:t>
            </a:r>
          </a:p>
          <a:p>
            <a:pPr lvl="2" eaLnBrk="1" hangingPunct="1">
              <a:defRPr/>
            </a:pPr>
            <a:r>
              <a:rPr lang="en-US" dirty="0" smtClean="0"/>
              <a:t>Organizations in which top managers make all the decisions and lower-level employees simply carry out those orders.</a:t>
            </a:r>
          </a:p>
          <a:p>
            <a:pPr eaLnBrk="1" hangingPunct="1">
              <a:defRPr/>
            </a:pPr>
            <a:r>
              <a:rPr lang="en-US" dirty="0" smtClean="0"/>
              <a:t>Decentralization</a:t>
            </a:r>
          </a:p>
          <a:p>
            <a:pPr lvl="1" eaLnBrk="1" hangingPunct="1">
              <a:defRPr/>
            </a:pPr>
            <a:r>
              <a:rPr lang="en-US" dirty="0" smtClean="0"/>
              <a:t>Organizations in which decision-making is pushed down to the managers who are closest to the action</a:t>
            </a:r>
            <a:r>
              <a:rPr lang="en-US" dirty="0" smtClean="0"/>
              <a:t>.</a:t>
            </a:r>
            <a:endParaRPr lang="en-US"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pPr eaLnBrk="1" hangingPunct="1">
              <a:defRPr/>
            </a:pPr>
            <a:r>
              <a:rPr lang="en-US" smtClean="0"/>
              <a:t>Organization Structure (cont’d)</a:t>
            </a:r>
          </a:p>
        </p:txBody>
      </p:sp>
      <p:sp>
        <p:nvSpPr>
          <p:cNvPr id="162819" name="Rectangle 3"/>
          <p:cNvSpPr>
            <a:spLocks noGrp="1" noChangeArrowheads="1"/>
          </p:cNvSpPr>
          <p:nvPr>
            <p:ph type="body" idx="1"/>
          </p:nvPr>
        </p:nvSpPr>
        <p:spPr/>
        <p:txBody>
          <a:bodyPr/>
          <a:lstStyle/>
          <a:p>
            <a:pPr eaLnBrk="1" hangingPunct="1">
              <a:defRPr/>
            </a:pPr>
            <a:r>
              <a:rPr lang="en-US" smtClean="0"/>
              <a:t>Formalization</a:t>
            </a:r>
          </a:p>
          <a:p>
            <a:pPr lvl="1" eaLnBrk="1" hangingPunct="1">
              <a:defRPr/>
            </a:pPr>
            <a:r>
              <a:rPr lang="en-US" smtClean="0"/>
              <a:t>The degree to which jobs within the organization are standardized and the extent to which employee behavior is guided by rules and procedures.</a:t>
            </a:r>
          </a:p>
          <a:p>
            <a:pPr lvl="2" eaLnBrk="1" hangingPunct="1">
              <a:defRPr/>
            </a:pPr>
            <a:r>
              <a:rPr lang="en-US" smtClean="0"/>
              <a:t>Highly formalized jobs offer little discretion over what is to be done.</a:t>
            </a:r>
          </a:p>
          <a:p>
            <a:pPr lvl="2" eaLnBrk="1" hangingPunct="1">
              <a:defRPr/>
            </a:pPr>
            <a:r>
              <a:rPr lang="en-US" smtClean="0"/>
              <a:t>Low formalization means fewer constraints on how employees do their work.</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normAutofit/>
          </a:bodyPr>
          <a:lstStyle/>
          <a:p>
            <a:pPr>
              <a:defRPr/>
            </a:pPr>
            <a:r>
              <a:rPr lang="en-US" dirty="0" smtClean="0"/>
              <a:t>The Learning </a:t>
            </a:r>
            <a:r>
              <a:rPr lang="en-US" dirty="0" smtClean="0"/>
              <a:t>Organization</a:t>
            </a:r>
            <a:endParaRPr lang="en-US" dirty="0" smtClean="0"/>
          </a:p>
        </p:txBody>
      </p:sp>
      <p:sp>
        <p:nvSpPr>
          <p:cNvPr id="193539" name="Rectangle 3"/>
          <p:cNvSpPr>
            <a:spLocks noGrp="1" noChangeArrowheads="1"/>
          </p:cNvSpPr>
          <p:nvPr>
            <p:ph type="body" idx="1"/>
          </p:nvPr>
        </p:nvSpPr>
        <p:spPr/>
        <p:txBody>
          <a:bodyPr>
            <a:normAutofit fontScale="92500" lnSpcReduction="10000"/>
          </a:bodyPr>
          <a:lstStyle/>
          <a:p>
            <a:pPr lvl="1" eaLnBrk="1" hangingPunct="1">
              <a:spcBef>
                <a:spcPct val="30000"/>
              </a:spcBef>
              <a:defRPr/>
            </a:pPr>
            <a:r>
              <a:rPr lang="en-US" dirty="0" smtClean="0"/>
              <a:t>An </a:t>
            </a:r>
            <a:r>
              <a:rPr lang="en-US" dirty="0" smtClean="0"/>
              <a:t>organization that has developed the capacity to continuously learn, adapt, and change through the practice of knowledge management by employees.</a:t>
            </a:r>
          </a:p>
          <a:p>
            <a:pPr lvl="1" eaLnBrk="1" hangingPunct="1">
              <a:spcBef>
                <a:spcPct val="30000"/>
              </a:spcBef>
              <a:defRPr/>
            </a:pPr>
            <a:r>
              <a:rPr lang="en-US" dirty="0" smtClean="0"/>
              <a:t>Characteristics of a learning organization:</a:t>
            </a:r>
          </a:p>
          <a:p>
            <a:pPr lvl="2" eaLnBrk="1" hangingPunct="1">
              <a:spcBef>
                <a:spcPct val="30000"/>
              </a:spcBef>
              <a:defRPr/>
            </a:pPr>
            <a:r>
              <a:rPr lang="en-US" dirty="0" smtClean="0"/>
              <a:t>An open team-based organization design that empowers employees</a:t>
            </a:r>
          </a:p>
          <a:p>
            <a:pPr lvl="2" eaLnBrk="1" hangingPunct="1">
              <a:spcBef>
                <a:spcPct val="30000"/>
              </a:spcBef>
              <a:defRPr/>
            </a:pPr>
            <a:r>
              <a:rPr lang="en-US" dirty="0" smtClean="0"/>
              <a:t>Extensive and open information sharing</a:t>
            </a:r>
          </a:p>
          <a:p>
            <a:pPr lvl="2" eaLnBrk="1" hangingPunct="1">
              <a:spcBef>
                <a:spcPct val="30000"/>
              </a:spcBef>
              <a:defRPr/>
            </a:pPr>
            <a:r>
              <a:rPr lang="en-US" dirty="0" smtClean="0"/>
              <a:t>Leadership that provides a shared vision of the organization’s future, support and encouragement</a:t>
            </a:r>
          </a:p>
          <a:p>
            <a:pPr lvl="2" eaLnBrk="1" hangingPunct="1">
              <a:spcBef>
                <a:spcPct val="30000"/>
              </a:spcBef>
              <a:defRPr/>
            </a:pPr>
            <a:r>
              <a:rPr lang="en-US" dirty="0" smtClean="0"/>
              <a:t>A strong culture of shared values, trust, openness, and a sense of community.</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Design</a:t>
            </a:r>
            <a:endParaRPr lang="en-US" dirty="0"/>
          </a:p>
        </p:txBody>
      </p:sp>
      <p:sp>
        <p:nvSpPr>
          <p:cNvPr id="3" name="Content Placeholder 2"/>
          <p:cNvSpPr>
            <a:spLocks noGrp="1"/>
          </p:cNvSpPr>
          <p:nvPr>
            <p:ph idx="1"/>
          </p:nvPr>
        </p:nvSpPr>
        <p:spPr/>
        <p:txBody>
          <a:bodyPr>
            <a:normAutofit/>
          </a:bodyPr>
          <a:lstStyle/>
          <a:p>
            <a:pPr>
              <a:buNone/>
            </a:pPr>
            <a:r>
              <a:rPr lang="en-US" b="1" dirty="0" smtClean="0"/>
              <a:t>job design </a:t>
            </a:r>
          </a:p>
          <a:p>
            <a:pPr>
              <a:buNone/>
            </a:pPr>
            <a:r>
              <a:rPr lang="en-US" dirty="0" smtClean="0"/>
              <a:t>The process of systematically organizing work into tasks that are required to perform a specific job.</a:t>
            </a:r>
          </a:p>
          <a:p>
            <a:pPr>
              <a:buNone/>
            </a:pPr>
            <a:r>
              <a:rPr lang="en-US" b="1" dirty="0" smtClean="0"/>
              <a:t>job </a:t>
            </a:r>
          </a:p>
          <a:p>
            <a:r>
              <a:rPr lang="en-US" dirty="0" smtClean="0"/>
              <a:t>A group of related activities and duties held by a single employee or a number of </a:t>
            </a:r>
            <a:r>
              <a:rPr lang="en-US" dirty="0" smtClean="0"/>
              <a:t>Employees.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Design</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TEAM-BASED JOB DESIGNS </a:t>
            </a:r>
          </a:p>
          <a:p>
            <a:pPr>
              <a:buNone/>
            </a:pPr>
            <a:r>
              <a:rPr lang="en-US" dirty="0" smtClean="0"/>
              <a:t>Job designs that focus on giving a team, rather than an individual, a whole and meaningful piece of work to do and empowering team members to decide among themselves how to accomplish the work</a:t>
            </a:r>
            <a:r>
              <a:rPr lang="en-US" dirty="0" smtClean="0"/>
              <a:t>.</a:t>
            </a:r>
          </a:p>
          <a:p>
            <a:pPr>
              <a:buNone/>
            </a:pPr>
            <a:r>
              <a:rPr lang="en-US" dirty="0" smtClean="0"/>
              <a:t>	</a:t>
            </a:r>
            <a:r>
              <a:rPr lang="en-US" dirty="0" smtClean="0"/>
              <a:t>		Example: Restaurant.</a:t>
            </a:r>
            <a:endParaRPr lang="en-US" dirty="0" smtClean="0"/>
          </a:p>
          <a:p>
            <a:pPr>
              <a:buNone/>
            </a:pPr>
            <a:endParaRPr lang="en-US" b="1" dirty="0" smtClean="0"/>
          </a:p>
          <a:p>
            <a:pPr>
              <a:buNone/>
            </a:pPr>
            <a:endParaRPr lang="en-US" b="1" dirty="0" smtClean="0"/>
          </a:p>
          <a:p>
            <a:pPr>
              <a:buNone/>
            </a:pPr>
            <a:r>
              <a:rPr lang="en-US" b="1" dirty="0" smtClean="0"/>
              <a:t>HUMAN ENGINEERING (ERGONOMICS)</a:t>
            </a:r>
          </a:p>
          <a:p>
            <a:pPr>
              <a:buNone/>
            </a:pPr>
            <a:r>
              <a:rPr lang="en-US" dirty="0" smtClean="0"/>
              <a:t>An interdisciplinary approach that seeks to integrate and accommodate the physical needs of workers into the design of jobs. It aims to adapt the entire job system—the work, environment, machines, equipment, and processes—to match human characteristics.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cs typeface="Times New Roman" pitchFamily="18" charset="0"/>
              </a:rPr>
              <a:t>Job Analysis</a:t>
            </a:r>
          </a:p>
        </p:txBody>
      </p:sp>
      <p:sp>
        <p:nvSpPr>
          <p:cNvPr id="130051" name="Rectangle 3"/>
          <p:cNvSpPr>
            <a:spLocks noGrp="1" noChangeArrowheads="1"/>
          </p:cNvSpPr>
          <p:nvPr>
            <p:ph type="body" idx="1"/>
          </p:nvPr>
        </p:nvSpPr>
        <p:spPr/>
        <p:txBody>
          <a:bodyPr/>
          <a:lstStyle/>
          <a:p>
            <a:r>
              <a:rPr lang="en-US" b="1">
                <a:solidFill>
                  <a:srgbClr val="000000"/>
                </a:solidFill>
                <a:latin typeface="Arial" charset="0"/>
                <a:cs typeface="Times New Roman" pitchFamily="18" charset="0"/>
              </a:rPr>
              <a:t>Job Analysis</a:t>
            </a:r>
            <a:r>
              <a:rPr lang="en-US">
                <a:solidFill>
                  <a:srgbClr val="000000"/>
                </a:solidFill>
                <a:latin typeface="Arial" charset="0"/>
                <a:cs typeface="Times New Roman" pitchFamily="18" charset="0"/>
              </a:rPr>
              <a:t> is a systematic exploration of the activities within a job.</a:t>
            </a:r>
          </a:p>
          <a:p>
            <a:r>
              <a:rPr lang="en-US">
                <a:solidFill>
                  <a:srgbClr val="000000"/>
                </a:solidFill>
                <a:latin typeface="Arial" charset="0"/>
                <a:cs typeface="Times New Roman" pitchFamily="18" charset="0"/>
              </a:rPr>
              <a:t>It defines and documents the duties, responsibilities and accountabilities of a job and the conditions under which a job is performed.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Job Analysis Parts</a:t>
            </a:r>
            <a:endParaRPr lang="en-US" dirty="0"/>
          </a:p>
        </p:txBody>
      </p:sp>
      <p:pic>
        <p:nvPicPr>
          <p:cNvPr id="16386" name="Picture 2"/>
          <p:cNvPicPr>
            <a:picLocks noGrp="1" noChangeAspect="1" noChangeArrowheads="1"/>
          </p:cNvPicPr>
          <p:nvPr>
            <p:ph idx="1"/>
          </p:nvPr>
        </p:nvPicPr>
        <p:blipFill>
          <a:blip r:embed="rId3" cstate="print"/>
          <a:srcRect/>
          <a:stretch>
            <a:fillRect/>
          </a:stretch>
        </p:blipFill>
        <p:spPr bwMode="auto">
          <a:xfrm>
            <a:off x="1219200" y="1676400"/>
            <a:ext cx="7119937" cy="41632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en-US">
                <a:cs typeface="Times New Roman" pitchFamily="18" charset="0"/>
              </a:rPr>
              <a:t>Job Analysis</a:t>
            </a:r>
            <a:endParaRPr lang="en-US"/>
          </a:p>
        </p:txBody>
      </p:sp>
      <p:pic>
        <p:nvPicPr>
          <p:cNvPr id="150532" name="Picture 4" descr="\\hb0.northamerica.wileynet.net\dkear$\My Documents\Projects\DeCenzo HRM 8e\Supplements\PPT\final\1.GIF"/>
          <p:cNvPicPr>
            <a:picLocks noChangeAspect="1" noChangeArrowheads="1"/>
          </p:cNvPicPr>
          <p:nvPr/>
        </p:nvPicPr>
        <p:blipFill>
          <a:blip r:embed="rId3" cstate="print"/>
          <a:srcRect/>
          <a:stretch>
            <a:fillRect/>
          </a:stretch>
        </p:blipFill>
        <p:spPr bwMode="auto">
          <a:xfrm>
            <a:off x="914400" y="1752600"/>
            <a:ext cx="7315200" cy="44831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In job Analysis</a:t>
            </a:r>
            <a:endParaRPr lang="en-US" dirty="0"/>
          </a:p>
        </p:txBody>
      </p:sp>
      <p:sp>
        <p:nvSpPr>
          <p:cNvPr id="3" name="Content Placeholder 2"/>
          <p:cNvSpPr>
            <a:spLocks noGrp="1"/>
          </p:cNvSpPr>
          <p:nvPr>
            <p:ph idx="1"/>
          </p:nvPr>
        </p:nvSpPr>
        <p:spPr/>
        <p:txBody>
          <a:bodyPr/>
          <a:lstStyle/>
          <a:p>
            <a:pPr algn="ctr"/>
            <a:endParaRPr lang="en-US" dirty="0" smtClean="0"/>
          </a:p>
          <a:p>
            <a:pPr algn="ctr"/>
            <a:endParaRPr lang="en-US" dirty="0" smtClean="0"/>
          </a:p>
          <a:p>
            <a:pPr algn="ctr">
              <a:buNone/>
            </a:pPr>
            <a:r>
              <a:rPr lang="en-US" dirty="0" smtClean="0"/>
              <a:t>Steps In job Analysis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dirty="0" smtClean="0"/>
              <a:t>Steps In job Analysis</a:t>
            </a:r>
            <a:endParaRPr lang="en-US" dirty="0">
              <a:cs typeface="Times New Roman" pitchFamily="18" charset="0"/>
            </a:endParaRPr>
          </a:p>
        </p:txBody>
      </p:sp>
      <p:sp>
        <p:nvSpPr>
          <p:cNvPr id="140291" name="Rectangle 3"/>
          <p:cNvSpPr>
            <a:spLocks noGrp="1" noChangeArrowheads="1"/>
          </p:cNvSpPr>
          <p:nvPr>
            <p:ph type="body" idx="1"/>
          </p:nvPr>
        </p:nvSpPr>
        <p:spPr/>
        <p:txBody>
          <a:bodyPr/>
          <a:lstStyle/>
          <a:p>
            <a:r>
              <a:rPr lang="en-US" b="1" dirty="0">
                <a:solidFill>
                  <a:srgbClr val="000000"/>
                </a:solidFill>
                <a:latin typeface="Arial" charset="0"/>
                <a:cs typeface="Times New Roman" pitchFamily="18" charset="0"/>
              </a:rPr>
              <a:t>Job </a:t>
            </a:r>
            <a:r>
              <a:rPr lang="en-US" b="1" dirty="0" smtClean="0">
                <a:solidFill>
                  <a:srgbClr val="000000"/>
                </a:solidFill>
                <a:latin typeface="Arial" charset="0"/>
                <a:cs typeface="Times New Roman" pitchFamily="18" charset="0"/>
              </a:rPr>
              <a:t>Analysis Data Collection </a:t>
            </a:r>
            <a:r>
              <a:rPr lang="en-US" b="1" dirty="0">
                <a:solidFill>
                  <a:srgbClr val="000000"/>
                </a:solidFill>
                <a:latin typeface="Arial" charset="0"/>
                <a:cs typeface="Times New Roman" pitchFamily="18" charset="0"/>
              </a:rPr>
              <a:t>Methods </a:t>
            </a:r>
          </a:p>
          <a:p>
            <a:pPr lvl="2"/>
            <a:endParaRPr lang="en-US" b="1" dirty="0" smtClean="0">
              <a:solidFill>
                <a:srgbClr val="000000"/>
              </a:solidFill>
              <a:latin typeface="Arial" charset="0"/>
              <a:cs typeface="Times New Roman" pitchFamily="18" charset="0"/>
            </a:endParaRPr>
          </a:p>
          <a:p>
            <a:pPr lvl="2"/>
            <a:r>
              <a:rPr lang="en-US" b="1" dirty="0" smtClean="0">
                <a:solidFill>
                  <a:srgbClr val="000000"/>
                </a:solidFill>
                <a:latin typeface="Arial" charset="0"/>
                <a:cs typeface="Times New Roman" pitchFamily="18" charset="0"/>
              </a:rPr>
              <a:t>Observation </a:t>
            </a:r>
            <a:r>
              <a:rPr lang="en-US" b="1" dirty="0">
                <a:solidFill>
                  <a:srgbClr val="000000"/>
                </a:solidFill>
                <a:latin typeface="Arial" charset="0"/>
                <a:cs typeface="Times New Roman" pitchFamily="18" charset="0"/>
              </a:rPr>
              <a:t>method</a:t>
            </a:r>
            <a:r>
              <a:rPr lang="en-US" dirty="0">
                <a:solidFill>
                  <a:srgbClr val="000000"/>
                </a:solidFill>
                <a:latin typeface="Arial" charset="0"/>
                <a:cs typeface="Times New Roman" pitchFamily="18" charset="0"/>
              </a:rPr>
              <a:t> – job analyst watches employees directly or reviews film of workers on the job. </a:t>
            </a:r>
          </a:p>
          <a:p>
            <a:pPr lvl="2"/>
            <a:r>
              <a:rPr lang="en-US" b="1" dirty="0">
                <a:solidFill>
                  <a:srgbClr val="000000"/>
                </a:solidFill>
                <a:latin typeface="Arial" charset="0"/>
                <a:cs typeface="Times New Roman" pitchFamily="18" charset="0"/>
              </a:rPr>
              <a:t>Individual interview method</a:t>
            </a:r>
            <a:r>
              <a:rPr lang="en-US" dirty="0">
                <a:solidFill>
                  <a:srgbClr val="000000"/>
                </a:solidFill>
                <a:latin typeface="Arial" charset="0"/>
                <a:cs typeface="Times New Roman" pitchFamily="18" charset="0"/>
              </a:rPr>
              <a:t> – a team of job incumbents is selected and extensively interviewed. </a:t>
            </a:r>
          </a:p>
          <a:p>
            <a:pPr lvl="2"/>
            <a:r>
              <a:rPr lang="en-US" b="1" dirty="0">
                <a:solidFill>
                  <a:srgbClr val="000000"/>
                </a:solidFill>
                <a:latin typeface="Arial" charset="0"/>
                <a:cs typeface="Times New Roman" pitchFamily="18" charset="0"/>
              </a:rPr>
              <a:t>Group interview method </a:t>
            </a:r>
            <a:r>
              <a:rPr lang="en-US" dirty="0">
                <a:solidFill>
                  <a:srgbClr val="000000"/>
                </a:solidFill>
                <a:latin typeface="Arial" charset="0"/>
                <a:cs typeface="Times New Roman" pitchFamily="18" charset="0"/>
              </a:rPr>
              <a:t>– a number of job incumbents are interviewed simultaneously.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Observation Method</a:t>
            </a:r>
            <a:endParaRPr lang="en-US" dirty="0"/>
          </a:p>
        </p:txBody>
      </p:sp>
      <p:sp>
        <p:nvSpPr>
          <p:cNvPr id="3" name="Content Placeholder 2"/>
          <p:cNvSpPr>
            <a:spLocks noGrp="1"/>
          </p:cNvSpPr>
          <p:nvPr>
            <p:ph idx="1"/>
          </p:nvPr>
        </p:nvSpPr>
        <p:spPr/>
        <p:txBody>
          <a:bodyPr/>
          <a:lstStyle/>
          <a:p>
            <a:pPr>
              <a:buNone/>
            </a:pPr>
            <a:r>
              <a:rPr lang="en-US" dirty="0" smtClean="0"/>
              <a:t>   </a:t>
            </a:r>
            <a:endParaRPr lang="en-US" dirty="0"/>
          </a:p>
        </p:txBody>
      </p:sp>
      <p:pic>
        <p:nvPicPr>
          <p:cNvPr id="1026" name="Picture 2" descr="https://encrypted-tbn1.gstatic.com/images?q=tbn:ANd9GcQ1P4XfjN3Ybzv94eY-y9IWFIyYzW2aurWxmYQd6QHT9JmW1yH0"/>
          <p:cNvPicPr>
            <a:picLocks noChangeAspect="1" noChangeArrowheads="1"/>
          </p:cNvPicPr>
          <p:nvPr/>
        </p:nvPicPr>
        <p:blipFill>
          <a:blip r:embed="rId3" cstate="print"/>
          <a:srcRect/>
          <a:stretch>
            <a:fillRect/>
          </a:stretch>
        </p:blipFill>
        <p:spPr bwMode="auto">
          <a:xfrm>
            <a:off x="5334000" y="1828800"/>
            <a:ext cx="3162741" cy="4222423"/>
          </a:xfrm>
          <a:prstGeom prst="rect">
            <a:avLst/>
          </a:prstGeom>
          <a:noFill/>
        </p:spPr>
      </p:pic>
      <p:pic>
        <p:nvPicPr>
          <p:cNvPr id="1028" name="Picture 4" descr="https://encrypted-tbn0.gstatic.com/images?q=tbn:ANd9GcQ5jY3xXUtmOlLnePnZPjg0V7ALkVdNoWzLk2oaHpUABPQ0bkdx"/>
          <p:cNvPicPr>
            <a:picLocks noChangeAspect="1" noChangeArrowheads="1"/>
          </p:cNvPicPr>
          <p:nvPr/>
        </p:nvPicPr>
        <p:blipFill>
          <a:blip r:embed="rId4" cstate="print"/>
          <a:srcRect/>
          <a:stretch>
            <a:fillRect/>
          </a:stretch>
        </p:blipFill>
        <p:spPr bwMode="auto">
          <a:xfrm>
            <a:off x="1447800" y="1828800"/>
            <a:ext cx="2895600" cy="4351311"/>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cs typeface="Times New Roman" pitchFamily="18" charset="0"/>
              </a:rPr>
              <a:t>Job Analysis</a:t>
            </a:r>
          </a:p>
        </p:txBody>
      </p:sp>
      <p:sp>
        <p:nvSpPr>
          <p:cNvPr id="142339" name="Rectangle 3"/>
          <p:cNvSpPr>
            <a:spLocks noGrp="1" noChangeArrowheads="1"/>
          </p:cNvSpPr>
          <p:nvPr>
            <p:ph type="body" idx="1"/>
          </p:nvPr>
        </p:nvSpPr>
        <p:spPr/>
        <p:txBody>
          <a:bodyPr>
            <a:normAutofit/>
          </a:bodyPr>
          <a:lstStyle/>
          <a:p>
            <a:pPr>
              <a:lnSpc>
                <a:spcPct val="90000"/>
              </a:lnSpc>
            </a:pPr>
            <a:r>
              <a:rPr lang="en-US" b="1" dirty="0">
                <a:solidFill>
                  <a:srgbClr val="000000"/>
                </a:solidFill>
                <a:latin typeface="Arial" charset="0"/>
                <a:cs typeface="Times New Roman" pitchFamily="18" charset="0"/>
              </a:rPr>
              <a:t>Job Analysis Methods </a:t>
            </a:r>
          </a:p>
          <a:p>
            <a:pPr lvl="2">
              <a:lnSpc>
                <a:spcPct val="90000"/>
              </a:lnSpc>
            </a:pPr>
            <a:r>
              <a:rPr lang="en-US" b="1" dirty="0">
                <a:solidFill>
                  <a:srgbClr val="000000"/>
                </a:solidFill>
                <a:latin typeface="Arial" charset="0"/>
                <a:cs typeface="Times New Roman" pitchFamily="18" charset="0"/>
              </a:rPr>
              <a:t>Structured questionnaire method</a:t>
            </a:r>
            <a:r>
              <a:rPr lang="en-US" dirty="0">
                <a:solidFill>
                  <a:srgbClr val="000000"/>
                </a:solidFill>
                <a:latin typeface="Arial" charset="0"/>
                <a:cs typeface="Times New Roman" pitchFamily="18" charset="0"/>
              </a:rPr>
              <a:t> – workers complete a specifically designed questionnaire. </a:t>
            </a:r>
          </a:p>
          <a:p>
            <a:pPr lvl="2">
              <a:lnSpc>
                <a:spcPct val="90000"/>
              </a:lnSpc>
            </a:pPr>
            <a:r>
              <a:rPr lang="en-US" b="1" dirty="0">
                <a:solidFill>
                  <a:srgbClr val="000000"/>
                </a:solidFill>
                <a:latin typeface="Arial" charset="0"/>
                <a:cs typeface="Times New Roman" pitchFamily="18" charset="0"/>
              </a:rPr>
              <a:t>Technical conference method</a:t>
            </a:r>
            <a:r>
              <a:rPr lang="en-US" dirty="0">
                <a:solidFill>
                  <a:srgbClr val="000000"/>
                </a:solidFill>
                <a:latin typeface="Arial" charset="0"/>
                <a:cs typeface="Times New Roman" pitchFamily="18" charset="0"/>
              </a:rPr>
              <a:t> – uses supervisors with an extensive knowledge of the job. </a:t>
            </a:r>
          </a:p>
          <a:p>
            <a:pPr lvl="2">
              <a:lnSpc>
                <a:spcPct val="90000"/>
              </a:lnSpc>
            </a:pPr>
            <a:r>
              <a:rPr lang="en-US" b="1" dirty="0">
                <a:solidFill>
                  <a:srgbClr val="000000"/>
                </a:solidFill>
                <a:latin typeface="Arial" charset="0"/>
                <a:cs typeface="Times New Roman" pitchFamily="18" charset="0"/>
              </a:rPr>
              <a:t>Diary method</a:t>
            </a:r>
            <a:r>
              <a:rPr lang="en-US" dirty="0">
                <a:solidFill>
                  <a:srgbClr val="000000"/>
                </a:solidFill>
                <a:latin typeface="Arial" charset="0"/>
                <a:cs typeface="Times New Roman" pitchFamily="18" charset="0"/>
              </a:rPr>
              <a:t> – job incumbents record their daily activities. </a:t>
            </a:r>
          </a:p>
          <a:p>
            <a:pPr>
              <a:lnSpc>
                <a:spcPct val="90000"/>
              </a:lnSpc>
            </a:pPr>
            <a:r>
              <a:rPr lang="en-US" dirty="0">
                <a:solidFill>
                  <a:srgbClr val="000000"/>
                </a:solidFill>
                <a:latin typeface="Arial" charset="0"/>
                <a:cs typeface="Times New Roman" pitchFamily="18" charset="0"/>
              </a:rPr>
              <a:t>The best results are usually achieved with some combination of methods.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r>
              <a:rPr lang="en-US">
                <a:cs typeface="Times New Roman" pitchFamily="18" charset="0"/>
              </a:rPr>
              <a:t>Job Analysis</a:t>
            </a:r>
            <a:endParaRPr lang="en-US"/>
          </a:p>
        </p:txBody>
      </p:sp>
      <p:sp>
        <p:nvSpPr>
          <p:cNvPr id="141315" name="Rectangle 3"/>
          <p:cNvSpPr>
            <a:spLocks noGrp="1" noChangeArrowheads="1"/>
          </p:cNvSpPr>
          <p:nvPr>
            <p:ph type="body" idx="1"/>
          </p:nvPr>
        </p:nvSpPr>
        <p:spPr/>
        <p:txBody>
          <a:bodyPr/>
          <a:lstStyle/>
          <a:p>
            <a:r>
              <a:rPr lang="en-US" b="1" dirty="0">
                <a:solidFill>
                  <a:srgbClr val="000000"/>
                </a:solidFill>
                <a:latin typeface="Arial" charset="0"/>
                <a:cs typeface="Times New Roman" pitchFamily="18" charset="0"/>
              </a:rPr>
              <a:t>Job Evaluations</a:t>
            </a:r>
            <a:r>
              <a:rPr lang="en-US" dirty="0"/>
              <a:t> </a:t>
            </a:r>
          </a:p>
          <a:p>
            <a:pPr lvl="1"/>
            <a:r>
              <a:rPr lang="en-US" dirty="0">
                <a:solidFill>
                  <a:srgbClr val="000000"/>
                </a:solidFill>
                <a:latin typeface="Arial" charset="0"/>
                <a:cs typeface="Times New Roman" pitchFamily="18" charset="0"/>
              </a:rPr>
              <a:t>Specify relative value of each job in the organization.</a:t>
            </a:r>
            <a:r>
              <a:rPr lang="en-US" dirty="0"/>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r>
              <a:rPr lang="en-US" dirty="0">
                <a:cs typeface="Times New Roman" pitchFamily="18" charset="0"/>
              </a:rPr>
              <a:t>Job Analysis</a:t>
            </a:r>
          </a:p>
        </p:txBody>
      </p:sp>
      <p:sp>
        <p:nvSpPr>
          <p:cNvPr id="147459" name="Rectangle 3"/>
          <p:cNvSpPr>
            <a:spLocks noGrp="1" noChangeArrowheads="1"/>
          </p:cNvSpPr>
          <p:nvPr>
            <p:ph type="body" idx="1"/>
          </p:nvPr>
        </p:nvSpPr>
        <p:spPr/>
        <p:txBody>
          <a:bodyPr/>
          <a:lstStyle/>
          <a:p>
            <a:r>
              <a:rPr lang="en-US">
                <a:latin typeface="Arial" charset="0"/>
                <a:cs typeface="Times New Roman" pitchFamily="18" charset="0"/>
              </a:rPr>
              <a:t>Job Analysis and the Changing World of Work</a:t>
            </a:r>
            <a:r>
              <a:rPr lang="en-US">
                <a:latin typeface="Arial" charset="0"/>
              </a:rPr>
              <a:t> </a:t>
            </a:r>
          </a:p>
          <a:p>
            <a:pPr lvl="1"/>
            <a:r>
              <a:rPr lang="en-US">
                <a:latin typeface="Arial" charset="0"/>
                <a:cs typeface="Times New Roman" pitchFamily="18" charset="0"/>
              </a:rPr>
              <a:t>Globalization, quality initiatives, telecommuting, and teams require adjustments to the components of a job.</a:t>
            </a:r>
            <a:r>
              <a:rPr lang="en-US">
                <a:latin typeface="Arial" charset="0"/>
              </a:rPr>
              <a:t> </a:t>
            </a:r>
          </a:p>
          <a:p>
            <a:pPr lvl="1"/>
            <a:r>
              <a:rPr lang="en-US">
                <a:solidFill>
                  <a:srgbClr val="000000"/>
                </a:solidFill>
                <a:latin typeface="Arial" charset="0"/>
                <a:cs typeface="Times New Roman" pitchFamily="18" charset="0"/>
              </a:rPr>
              <a:t>Today’s jobs often require not only technical skills but  interpersonal skills and communication skills as well.</a:t>
            </a:r>
            <a:r>
              <a:rPr lang="en-US"/>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of job analysis</a:t>
            </a:r>
            <a:endParaRPr lang="en-US" dirty="0"/>
          </a:p>
        </p:txBody>
      </p:sp>
      <p:pic>
        <p:nvPicPr>
          <p:cNvPr id="16386" name="Picture 2"/>
          <p:cNvPicPr>
            <a:picLocks noGrp="1" noChangeAspect="1" noChangeArrowheads="1"/>
          </p:cNvPicPr>
          <p:nvPr>
            <p:ph idx="1"/>
          </p:nvPr>
        </p:nvPicPr>
        <p:blipFill>
          <a:blip r:embed="rId3" cstate="print"/>
          <a:srcRect/>
          <a:stretch>
            <a:fillRect/>
          </a:stretch>
        </p:blipFill>
        <p:spPr bwMode="auto">
          <a:xfrm>
            <a:off x="990600" y="1219200"/>
            <a:ext cx="7071624" cy="495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a:bodyPr>
          <a:lstStyle/>
          <a:p>
            <a:pPr>
              <a:buNone/>
            </a:pPr>
            <a:endParaRPr lang="en-GB" dirty="0" smtClean="0"/>
          </a:p>
          <a:p>
            <a:r>
              <a:rPr lang="en-GB" b="1" dirty="0" smtClean="0"/>
              <a:t>Introduction to HRM Process and functions </a:t>
            </a:r>
          </a:p>
          <a:p>
            <a:pPr lvl="1"/>
            <a:r>
              <a:rPr lang="en-GB" dirty="0" smtClean="0"/>
              <a:t>Job Analysis</a:t>
            </a:r>
          </a:p>
          <a:p>
            <a:pPr lvl="1"/>
            <a:r>
              <a:rPr lang="en-GB" dirty="0" smtClean="0"/>
              <a:t>Job Description </a:t>
            </a:r>
          </a:p>
          <a:p>
            <a:pPr lvl="1"/>
            <a:r>
              <a:rPr lang="en-GB" dirty="0" smtClean="0"/>
              <a:t>Job specification </a:t>
            </a:r>
          </a:p>
          <a:p>
            <a:pPr lvl="1"/>
            <a:r>
              <a:rPr lang="en-GB" dirty="0" smtClean="0"/>
              <a:t>Methods of Data collection for Jobs.</a:t>
            </a:r>
          </a:p>
          <a:p>
            <a:pPr lvl="1"/>
            <a:r>
              <a:rPr lang="en-GB" dirty="0" smtClean="0"/>
              <a:t>Importance of Job Analysis</a:t>
            </a:r>
            <a:endParaRPr lang="en-GB" dirty="0" smtClean="0"/>
          </a:p>
          <a:p>
            <a:endParaRPr lang="en-US" dirty="0"/>
          </a:p>
        </p:txBody>
      </p:sp>
      <p:sp>
        <p:nvSpPr>
          <p:cNvPr id="4" name="Slide Number Placeholder 3"/>
          <p:cNvSpPr>
            <a:spLocks noGrp="1"/>
          </p:cNvSpPr>
          <p:nvPr>
            <p:ph type="sldNum" sz="quarter" idx="12"/>
          </p:nvPr>
        </p:nvSpPr>
        <p:spPr/>
        <p:txBody>
          <a:bodyPr/>
          <a:lstStyle/>
          <a:p>
            <a:fld id="{1C055A12-38D6-45FC-B160-D8700C92C754}" type="slidenum">
              <a:rPr lang="en-US" smtClean="0"/>
              <a:pPr/>
              <a:t>24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612</Words>
  <Application>Microsoft Office PowerPoint</Application>
  <PresentationFormat>On-screen Show (4:3)</PresentationFormat>
  <Paragraphs>105</Paragraphs>
  <Slides>24</Slides>
  <Notes>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Human Resource Management  Lecture 2 </vt:lpstr>
      <vt:lpstr>Last Lecture </vt:lpstr>
      <vt:lpstr>Human Resource Management Process</vt:lpstr>
      <vt:lpstr>JOB ANALYSIS </vt:lpstr>
      <vt:lpstr>Defining Organizational Structure</vt:lpstr>
      <vt:lpstr>Organizational structure</vt:lpstr>
      <vt:lpstr>Organizational structure</vt:lpstr>
      <vt:lpstr>Organizational structure</vt:lpstr>
      <vt:lpstr>Organization Structure (cont’d)</vt:lpstr>
      <vt:lpstr>Organization Structure (cont’d)</vt:lpstr>
      <vt:lpstr>The Learning Organization</vt:lpstr>
      <vt:lpstr>Job Design</vt:lpstr>
      <vt:lpstr>Job Design</vt:lpstr>
      <vt:lpstr>Job Analysis</vt:lpstr>
      <vt:lpstr>Job Analysis Parts</vt:lpstr>
      <vt:lpstr>Job Analysis</vt:lpstr>
      <vt:lpstr>Steps In job Analysis</vt:lpstr>
      <vt:lpstr>Steps In job Analysis</vt:lpstr>
      <vt:lpstr>Observation Method</vt:lpstr>
      <vt:lpstr>Job Analysis</vt:lpstr>
      <vt:lpstr>Job Analysis</vt:lpstr>
      <vt:lpstr>Job Analysis</vt:lpstr>
      <vt:lpstr>Importance of job analysis</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Administrator</cp:lastModifiedBy>
  <cp:revision>20</cp:revision>
  <dcterms:created xsi:type="dcterms:W3CDTF">2014-01-02T06:29:27Z</dcterms:created>
  <dcterms:modified xsi:type="dcterms:W3CDTF">2014-06-14T12:30:20Z</dcterms:modified>
</cp:coreProperties>
</file>