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73" r:id="rId2"/>
    <p:sldId id="305" r:id="rId3"/>
    <p:sldId id="274" r:id="rId4"/>
    <p:sldId id="275" r:id="rId5"/>
    <p:sldId id="276" r:id="rId6"/>
    <p:sldId id="279" r:id="rId7"/>
    <p:sldId id="283" r:id="rId8"/>
    <p:sldId id="284" r:id="rId9"/>
    <p:sldId id="282" r:id="rId10"/>
    <p:sldId id="306" r:id="rId11"/>
    <p:sldId id="267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263" r:id="rId24"/>
    <p:sldId id="29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9" autoAdjust="0"/>
    <p:restoredTop sz="86380" autoAdjust="0"/>
  </p:normalViewPr>
  <p:slideViewPr>
    <p:cSldViewPr>
      <p:cViewPr varScale="1">
        <p:scale>
          <a:sx n="60" d="100"/>
          <a:sy n="60" d="100"/>
        </p:scale>
        <p:origin x="-133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48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4889B-BC99-4C4E-90C3-1E5559033869}" type="datetimeFigureOut">
              <a:rPr lang="en-US" smtClean="0"/>
              <a:pPr/>
              <a:t>6/14/2014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7D7CE-E66C-4A81-9DE8-80A5A397ED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A95038-B5F8-477F-885F-5A4BA2F9BC3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21EBED-A25F-451F-A5F2-591EE84DECE4}" type="slidenum">
              <a:rPr lang="en-US"/>
              <a:pPr/>
              <a:t>14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18C816-E445-4045-A364-ADB73889EADE}" type="slidenum">
              <a:rPr lang="en-US"/>
              <a:pPr/>
              <a:t>15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34130A-BFCC-4F77-9E12-CE122B940386}" type="slidenum">
              <a:rPr lang="en-US"/>
              <a:pPr/>
              <a:t>16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C2155B-22DA-4771-8A56-49C20B6E5C12}" type="slidenum">
              <a:rPr lang="en-US"/>
              <a:pPr/>
              <a:t>17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51D0FE-C040-405E-9BA5-240A1A8A5A99}" type="slidenum">
              <a:rPr lang="en-US"/>
              <a:pPr/>
              <a:t>18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6071B-CE74-46F8-90A2-4F5F82BD825C}" type="slidenum">
              <a:rPr lang="en-US"/>
              <a:pPr/>
              <a:t>20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0D07A-1059-424A-B658-222FB0C10879}" type="slidenum">
              <a:rPr lang="en-US"/>
              <a:pPr/>
              <a:t>21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A840AB-5836-4CB2-8B65-87FBA706B28C}" type="slidenum">
              <a:rPr lang="en-US"/>
              <a:pPr/>
              <a:t>22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970BD-1551-4EC0-8AA3-BE12DCDA2C1E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286D0-63B5-4118-9189-F8EC8E9B318C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E136B-9F10-4667-AE02-4D6A8CE26563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B1F2F-2846-4D8F-BCA4-605DDEB4436A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CE3EA-3EA9-4D2C-8BAD-CAA5DB04B8FD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83B5A-76CF-4257-8294-48AC9AAE4782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E1060-DEDA-43A2-BAF8-B782493B01A6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DAB14-B2C8-4FAE-A1A9-A3528A70D600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32EDB-888D-47DF-A2B6-D588E356F243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AED7D-8179-4088-B1A1-B534C0DBAF0B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EA12-1706-438A-904E-990E22C6BA53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579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066800"/>
            <a:ext cx="39751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066800"/>
            <a:ext cx="3975100" cy="5029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Hall, Inc. All rights reserved.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1–</a:t>
            </a:r>
            <a:fld id="{D068B861-D438-47B8-857E-D6AFC4E06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D11E3-4DA8-4D31-A700-69011DE22846}" type="datetime1">
              <a:rPr lang="en-US" smtClean="0"/>
              <a:pPr/>
              <a:t>6/14/2014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55A12-38D6-45FC-B160-D8700C92C7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12975"/>
          </a:xfrm>
        </p:spPr>
        <p:txBody>
          <a:bodyPr/>
          <a:lstStyle/>
          <a:p>
            <a:r>
              <a:rPr lang="en-GB" dirty="0" smtClean="0"/>
              <a:t>Human Resource Management</a:t>
            </a:r>
            <a:br>
              <a:rPr lang="en-GB" dirty="0" smtClean="0"/>
            </a:br>
            <a:r>
              <a:rPr lang="en-GB" sz="3600" dirty="0" smtClean="0"/>
              <a:t>Lecture 1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8458200" cy="720080"/>
          </a:xfrm>
        </p:spPr>
        <p:txBody>
          <a:bodyPr>
            <a:noAutofit/>
          </a:bodyPr>
          <a:lstStyle/>
          <a:p>
            <a:endParaRPr lang="en-GB" sz="3200" dirty="0" smtClean="0"/>
          </a:p>
          <a:p>
            <a:endParaRPr lang="en-GB" sz="3200" dirty="0"/>
          </a:p>
          <a:p>
            <a:r>
              <a:rPr lang="en-GB" sz="3200" dirty="0" smtClean="0"/>
              <a:t>MGT 350</a:t>
            </a:r>
            <a:endParaRPr lang="en-GB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Name</a:t>
            </a:r>
          </a:p>
          <a:p>
            <a:r>
              <a:rPr lang="en-US" dirty="0" smtClean="0"/>
              <a:t>Qualification</a:t>
            </a:r>
          </a:p>
          <a:p>
            <a:r>
              <a:rPr lang="en-US" dirty="0" smtClean="0"/>
              <a:t>Experience</a:t>
            </a:r>
          </a:p>
          <a:p>
            <a:r>
              <a:rPr lang="en-US" dirty="0" smtClean="0"/>
              <a:t>Research 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Lecture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First part: </a:t>
            </a:r>
          </a:p>
          <a:p>
            <a:pPr lvl="1"/>
            <a:r>
              <a:rPr lang="en-GB" dirty="0" smtClean="0"/>
              <a:t>Introduction to the module</a:t>
            </a:r>
          </a:p>
          <a:p>
            <a:r>
              <a:rPr lang="en-GB" dirty="0" smtClean="0"/>
              <a:t>Second part:</a:t>
            </a:r>
          </a:p>
          <a:p>
            <a:pPr lvl="1"/>
            <a:r>
              <a:rPr lang="en-GB" sz="2600" dirty="0" smtClean="0"/>
              <a:t>Introduction to Human Resource Management (HRM)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the module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First Part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MODULE OBJECTIVES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GB" sz="3900" b="1" dirty="0" smtClean="0"/>
              <a:t>To understand and comprehend:</a:t>
            </a:r>
          </a:p>
          <a:p>
            <a:r>
              <a:rPr lang="en-GB" dirty="0" smtClean="0"/>
              <a:t>What is HRM?</a:t>
            </a:r>
          </a:p>
          <a:p>
            <a:r>
              <a:rPr lang="en-GB" dirty="0" smtClean="0"/>
              <a:t>What is the importance of HRM?</a:t>
            </a:r>
          </a:p>
          <a:p>
            <a:r>
              <a:rPr lang="en-GB" dirty="0" smtClean="0"/>
              <a:t>HRM Process and Functions </a:t>
            </a:r>
          </a:p>
          <a:p>
            <a:pPr lvl="1"/>
            <a:r>
              <a:rPr lang="en-GB" dirty="0" smtClean="0"/>
              <a:t>Recruitment and selection</a:t>
            </a:r>
          </a:p>
          <a:p>
            <a:pPr lvl="1"/>
            <a:r>
              <a:rPr lang="en-GB" dirty="0" smtClean="0"/>
              <a:t>Orientation and Training </a:t>
            </a:r>
          </a:p>
          <a:p>
            <a:pPr lvl="1"/>
            <a:r>
              <a:rPr lang="en-GB" dirty="0" smtClean="0"/>
              <a:t>Performance management</a:t>
            </a:r>
          </a:p>
          <a:p>
            <a:pPr lvl="1"/>
            <a:r>
              <a:rPr lang="en-GB" dirty="0" smtClean="0"/>
              <a:t>Compensation and benefits</a:t>
            </a:r>
          </a:p>
          <a:p>
            <a:pPr lvl="1"/>
            <a:r>
              <a:rPr lang="en-GB" dirty="0" smtClean="0"/>
              <a:t>Career Development</a:t>
            </a:r>
          </a:p>
          <a:p>
            <a:pPr lvl="1"/>
            <a:r>
              <a:rPr lang="en-GB" dirty="0" smtClean="0"/>
              <a:t>Safety and Health </a:t>
            </a:r>
          </a:p>
          <a:p>
            <a:pPr lvl="1"/>
            <a:r>
              <a:rPr lang="en-GB" dirty="0" smtClean="0"/>
              <a:t>Labour Laws in Pakistan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Lectures: </a:t>
            </a:r>
            <a:r>
              <a:rPr lang="en-GB" dirty="0" smtClean="0"/>
              <a:t>32 </a:t>
            </a:r>
            <a:r>
              <a:rPr lang="en-GB" dirty="0" smtClean="0"/>
              <a:t>lectures</a:t>
            </a:r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Recommended text: </a:t>
            </a:r>
          </a:p>
          <a:p>
            <a:pPr lvl="2"/>
            <a:r>
              <a:rPr lang="en-GB" dirty="0" smtClean="0"/>
              <a:t>Fundamentals of </a:t>
            </a:r>
            <a:r>
              <a:rPr lang="en-GB" i="1" dirty="0" smtClean="0"/>
              <a:t>Human Resource Management, By </a:t>
            </a:r>
            <a:r>
              <a:rPr lang="en-US" b="1" dirty="0"/>
              <a:t>David A. </a:t>
            </a:r>
            <a:r>
              <a:rPr lang="en-US" b="1" dirty="0" smtClean="0"/>
              <a:t>DeCenzo, </a:t>
            </a:r>
            <a:r>
              <a:rPr lang="en-US" b="1" dirty="0"/>
              <a:t>Stephen P. </a:t>
            </a:r>
            <a:r>
              <a:rPr lang="en-US" b="1" dirty="0" smtClean="0"/>
              <a:t>Robbins and Susan </a:t>
            </a:r>
            <a:r>
              <a:rPr lang="en-US" b="1" dirty="0"/>
              <a:t>L. </a:t>
            </a:r>
            <a:r>
              <a:rPr lang="en-US" b="1" dirty="0" smtClean="0"/>
              <a:t>Verhulst. </a:t>
            </a:r>
            <a:endParaRPr lang="en-US" b="1" dirty="0"/>
          </a:p>
          <a:p>
            <a:endParaRPr lang="en-GB" i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Topics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UNDERSTANDING </a:t>
            </a:r>
            <a:r>
              <a:rPr lang="en-US" b="1" dirty="0"/>
              <a:t>HRM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Dynamic Environment of HRM </a:t>
            </a:r>
            <a:endParaRPr lang="en-US" dirty="0" smtClean="0"/>
          </a:p>
          <a:p>
            <a:pPr lvl="1"/>
            <a:r>
              <a:rPr lang="en-US" dirty="0" smtClean="0"/>
              <a:t>Fundamentals </a:t>
            </a:r>
            <a:r>
              <a:rPr lang="en-US" dirty="0"/>
              <a:t>of Strategic </a:t>
            </a:r>
            <a:r>
              <a:rPr lang="en-US" dirty="0" smtClean="0"/>
              <a:t>HRM</a:t>
            </a:r>
            <a:endParaRPr lang="en-US" dirty="0"/>
          </a:p>
          <a:p>
            <a:r>
              <a:rPr lang="en-US" b="1" dirty="0" smtClean="0"/>
              <a:t>LEGAL AND </a:t>
            </a:r>
            <a:r>
              <a:rPr lang="en-US" b="1" dirty="0"/>
              <a:t>ETHICAL CONTEXT OF HRM</a:t>
            </a:r>
          </a:p>
          <a:p>
            <a:pPr lvl="1"/>
            <a:r>
              <a:rPr lang="en-US" dirty="0" smtClean="0"/>
              <a:t>Equal </a:t>
            </a:r>
            <a:r>
              <a:rPr lang="en-US" dirty="0"/>
              <a:t>Employment Opportunity </a:t>
            </a:r>
            <a:endParaRPr lang="en-US" dirty="0" smtClean="0"/>
          </a:p>
          <a:p>
            <a:pPr lvl="1"/>
            <a:r>
              <a:rPr lang="en-US" dirty="0" smtClean="0"/>
              <a:t>Employee Rights and Discipline </a:t>
            </a:r>
          </a:p>
          <a:p>
            <a:r>
              <a:rPr lang="en-US" b="1" dirty="0" smtClean="0"/>
              <a:t>STAFFING </a:t>
            </a:r>
            <a:r>
              <a:rPr lang="en-US" b="1" dirty="0"/>
              <a:t>THE ORGANIZATION</a:t>
            </a:r>
          </a:p>
          <a:p>
            <a:pPr lvl="1"/>
            <a:r>
              <a:rPr lang="en-US" dirty="0" smtClean="0"/>
              <a:t>Human </a:t>
            </a:r>
            <a:r>
              <a:rPr lang="en-US" dirty="0"/>
              <a:t>Resource Planning and Job </a:t>
            </a:r>
            <a:r>
              <a:rPr lang="en-US" dirty="0" smtClean="0"/>
              <a:t>Analysis</a:t>
            </a:r>
            <a:endParaRPr lang="en-US" dirty="0"/>
          </a:p>
          <a:p>
            <a:pPr lvl="1"/>
            <a:r>
              <a:rPr lang="en-US" dirty="0" smtClean="0"/>
              <a:t>Recruitment</a:t>
            </a:r>
            <a:endParaRPr lang="en-US" dirty="0"/>
          </a:p>
          <a:p>
            <a:pPr lvl="1"/>
            <a:r>
              <a:rPr lang="en-US" dirty="0" smtClean="0"/>
              <a:t>Selection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Topics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TRAINING AND DEVELOPMENT</a:t>
            </a:r>
          </a:p>
          <a:p>
            <a:pPr lvl="1"/>
            <a:r>
              <a:rPr lang="en-US" dirty="0" smtClean="0"/>
              <a:t>Socializing, Orienting, and Developing Employees</a:t>
            </a:r>
          </a:p>
          <a:p>
            <a:pPr lvl="1"/>
            <a:r>
              <a:rPr lang="en-US" dirty="0" smtClean="0"/>
              <a:t>Managing Careers </a:t>
            </a:r>
          </a:p>
          <a:p>
            <a:r>
              <a:rPr lang="en-US" b="1" dirty="0" smtClean="0"/>
              <a:t>MAINTAINING HIGH PERFORMANCE</a:t>
            </a:r>
          </a:p>
          <a:p>
            <a:pPr lvl="1"/>
            <a:r>
              <a:rPr lang="en-US" dirty="0" smtClean="0"/>
              <a:t>Establishing the Performance Management System</a:t>
            </a:r>
          </a:p>
          <a:p>
            <a:pPr lvl="1"/>
            <a:r>
              <a:rPr lang="en-US" dirty="0" smtClean="0"/>
              <a:t>Establishing Rewards and Pay Plans </a:t>
            </a:r>
          </a:p>
          <a:p>
            <a:pPr lvl="1"/>
            <a:r>
              <a:rPr lang="en-US" dirty="0" smtClean="0"/>
              <a:t>Employee Benefits </a:t>
            </a:r>
          </a:p>
          <a:p>
            <a:pPr lvl="1"/>
            <a:r>
              <a:rPr lang="en-US" dirty="0" smtClean="0"/>
              <a:t>Ensuring a Safe and Healthy Work Environment </a:t>
            </a:r>
          </a:p>
          <a:p>
            <a:r>
              <a:rPr lang="en-US" b="1" dirty="0" smtClean="0"/>
              <a:t>MANAGEMENT ENVIRONMENTS</a:t>
            </a:r>
          </a:p>
          <a:p>
            <a:pPr lvl="1"/>
            <a:r>
              <a:rPr lang="en-US" dirty="0" smtClean="0"/>
              <a:t>Understanding Labor Relations and Collective Bargaining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Introduction to HRM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Second Part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and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Organizations have different </a:t>
            </a:r>
            <a:r>
              <a:rPr lang="en-US" dirty="0" smtClean="0"/>
              <a:t>departments.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Finance</a:t>
            </a:r>
          </a:p>
          <a:p>
            <a:pPr lvl="1"/>
            <a:r>
              <a:rPr lang="en-US" dirty="0" smtClean="0"/>
              <a:t>Marketing </a:t>
            </a:r>
          </a:p>
          <a:p>
            <a:pPr lvl="1"/>
            <a:r>
              <a:rPr lang="en-US" dirty="0" smtClean="0"/>
              <a:t>Research and Development</a:t>
            </a:r>
          </a:p>
          <a:p>
            <a:pPr lvl="1"/>
            <a:r>
              <a:rPr lang="en-US" dirty="0" smtClean="0"/>
              <a:t>Human Resource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No universal definition</a:t>
            </a:r>
          </a:p>
          <a:p>
            <a:r>
              <a:rPr lang="en-GB" dirty="0" smtClean="0"/>
              <a:t>Term originated in the USA</a:t>
            </a:r>
          </a:p>
          <a:p>
            <a:r>
              <a:rPr lang="en-GB" dirty="0" smtClean="0"/>
              <a:t>Initially interchangeable with ‘Personnel Management’</a:t>
            </a:r>
          </a:p>
          <a:p>
            <a:r>
              <a:rPr lang="en-US" dirty="0" smtClean="0"/>
              <a:t>Managing Humans (Employees)</a:t>
            </a:r>
          </a:p>
          <a:p>
            <a:r>
              <a:rPr lang="en-GB" dirty="0" smtClean="0"/>
              <a:t>The management of people to do the work. (Boxall and Purcell 2012)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24800" cy="4873752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Human resource management is the management of an organization's </a:t>
            </a:r>
            <a:r>
              <a:rPr lang="en-US" dirty="0" smtClean="0">
                <a:solidFill>
                  <a:srgbClr val="FF0000"/>
                </a:solidFill>
              </a:rPr>
              <a:t>workforce</a:t>
            </a:r>
            <a:r>
              <a:rPr lang="en-US" dirty="0" smtClean="0"/>
              <a:t>, or human resources.</a:t>
            </a:r>
          </a:p>
          <a:p>
            <a:pPr marL="274320" lvl="1">
              <a:spcBef>
                <a:spcPts val="600"/>
              </a:spcBef>
              <a:buSzPct val="70000"/>
              <a:buNone/>
            </a:pPr>
            <a:endParaRPr lang="en-US" dirty="0" smtClean="0"/>
          </a:p>
          <a:p>
            <a:pPr marL="274320" lvl="1">
              <a:spcBef>
                <a:spcPts val="600"/>
              </a:spcBef>
              <a:buSzPct val="70000"/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chemeClr val="tx1"/>
                </a:solidFill>
              </a:rPr>
              <a:t>The process by which managers ensure that they have the right number and kinds of people in the right places, and at the right times, who are capable of </a:t>
            </a:r>
            <a:r>
              <a:rPr lang="en-US" dirty="0" smtClean="0">
                <a:solidFill>
                  <a:srgbClr val="FF0000"/>
                </a:solidFill>
              </a:rPr>
              <a:t>effectively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smtClean="0">
                <a:solidFill>
                  <a:srgbClr val="FF0000"/>
                </a:solidFill>
              </a:rPr>
              <a:t>efficiently</a:t>
            </a:r>
            <a:r>
              <a:rPr lang="en-US" dirty="0" smtClean="0">
                <a:solidFill>
                  <a:schemeClr val="tx1"/>
                </a:solidFill>
              </a:rPr>
              <a:t> performing their tasks.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Managerial Concerns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66800"/>
            <a:ext cx="7848600" cy="5029200"/>
          </a:xfrm>
        </p:spPr>
        <p:txBody>
          <a:bodyPr/>
          <a:lstStyle/>
          <a:p>
            <a:pPr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r>
              <a:rPr lang="en-US" sz="2800" dirty="0" smtClean="0"/>
              <a:t>Efficiency</a:t>
            </a:r>
          </a:p>
          <a:p>
            <a:pPr lvl="3" eaLnBrk="1" hangingPunct="1">
              <a:defRPr/>
            </a:pPr>
            <a:r>
              <a:rPr lang="en-US" sz="2400" dirty="0" smtClean="0"/>
              <a:t>Getting the most output for the least inputs</a:t>
            </a:r>
          </a:p>
          <a:p>
            <a:pPr lvl="1" eaLnBrk="1" hangingPunct="1">
              <a:defRPr/>
            </a:pPr>
            <a:endParaRPr lang="en-US" sz="2800" dirty="0" smtClean="0"/>
          </a:p>
          <a:p>
            <a:pPr lvl="1" eaLnBrk="1" hangingPunct="1">
              <a:defRPr/>
            </a:pPr>
            <a:r>
              <a:rPr lang="en-US" sz="2800" dirty="0" smtClean="0"/>
              <a:t>Effectiveness</a:t>
            </a:r>
          </a:p>
          <a:p>
            <a:pPr lvl="3" eaLnBrk="1" hangingPunct="1">
              <a:defRPr/>
            </a:pPr>
            <a:r>
              <a:rPr lang="en-US" sz="2400" dirty="0" smtClean="0"/>
              <a:t>Attaining organizational goals</a:t>
            </a:r>
          </a:p>
        </p:txBody>
      </p:sp>
      <p:sp>
        <p:nvSpPr>
          <p:cNvPr id="1126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1–</a:t>
            </a:r>
            <a:fld id="{274CD9FE-862E-4022-9DA7-2EC480A8DE19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3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79438"/>
            <a:ext cx="8077200" cy="366712"/>
          </a:xfrm>
        </p:spPr>
        <p:txBody>
          <a:bodyPr>
            <a:normAutofit/>
          </a:bodyPr>
          <a:lstStyle/>
          <a:p>
            <a:pPr marL="1603375" indent="-1603375" algn="ctr"/>
            <a:r>
              <a:rPr lang="en-US" sz="1800" smtClean="0">
                <a:solidFill>
                  <a:schemeClr val="tx1"/>
                </a:solidFill>
              </a:rPr>
              <a:t>Human </a:t>
            </a:r>
            <a:r>
              <a:rPr lang="en-US" sz="1800" dirty="0">
                <a:solidFill>
                  <a:schemeClr val="tx1"/>
                </a:solidFill>
              </a:rPr>
              <a:t>Resource Management Process</a:t>
            </a:r>
          </a:p>
        </p:txBody>
      </p:sp>
      <p:sp>
        <p:nvSpPr>
          <p:cNvPr id="96259" name="Line 3"/>
          <p:cNvSpPr>
            <a:spLocks noChangeShapeType="1"/>
          </p:cNvSpPr>
          <p:nvPr/>
        </p:nvSpPr>
        <p:spPr bwMode="auto">
          <a:xfrm>
            <a:off x="609600" y="968375"/>
            <a:ext cx="7924800" cy="0"/>
          </a:xfrm>
          <a:prstGeom prst="line">
            <a:avLst/>
          </a:prstGeom>
          <a:noFill/>
          <a:ln w="1905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609600" y="565150"/>
            <a:ext cx="7924800" cy="0"/>
          </a:xfrm>
          <a:prstGeom prst="line">
            <a:avLst/>
          </a:prstGeom>
          <a:noFill/>
          <a:ln w="1905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pic>
        <p:nvPicPr>
          <p:cNvPr id="9626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738" y="1219200"/>
            <a:ext cx="8153400" cy="439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Human Resource (HR) Planning</a:t>
            </a:r>
          </a:p>
        </p:txBody>
      </p:sp>
      <p:sp>
        <p:nvSpPr>
          <p:cNvPr id="1433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F11F8132-8B80-4074-8FE8-CF39C464CC67}" type="slidenum">
              <a:rPr lang="en-US"/>
              <a:pPr/>
              <a:t>15</a:t>
            </a:fld>
            <a:endParaRPr lang="en-US"/>
          </a:p>
        </p:txBody>
      </p:sp>
      <p:sp>
        <p:nvSpPr>
          <p:cNvPr id="1464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 eaLnBrk="1" hangingPunct="1">
              <a:spcBef>
                <a:spcPct val="40000"/>
              </a:spcBef>
              <a:defRPr/>
            </a:pPr>
            <a:r>
              <a:rPr lang="en-US" sz="2000" dirty="0" smtClean="0"/>
              <a:t>Assessing current human resources</a:t>
            </a:r>
          </a:p>
          <a:p>
            <a:pPr lvl="2" eaLnBrk="1" hangingPunct="1">
              <a:spcBef>
                <a:spcPct val="40000"/>
              </a:spcBef>
              <a:defRPr/>
            </a:pPr>
            <a:r>
              <a:rPr lang="en-US" sz="2000" dirty="0" smtClean="0"/>
              <a:t>Assessing future needs for human resources</a:t>
            </a:r>
          </a:p>
          <a:p>
            <a:pPr lvl="2" eaLnBrk="1" hangingPunct="1">
              <a:spcBef>
                <a:spcPct val="40000"/>
              </a:spcBef>
              <a:defRPr/>
            </a:pPr>
            <a:r>
              <a:rPr lang="en-US" sz="2000" dirty="0" smtClean="0"/>
              <a:t>Developing a program to meet those future needs</a:t>
            </a:r>
          </a:p>
          <a:p>
            <a:pPr lvl="2">
              <a:spcBef>
                <a:spcPct val="40000"/>
              </a:spcBef>
              <a:defRPr/>
            </a:pPr>
            <a:r>
              <a:rPr lang="en-US" sz="2000" b="1" i="1" dirty="0" smtClean="0"/>
              <a:t>Demand – supply = Gap (surplus/shortage)</a:t>
            </a:r>
            <a:endParaRPr lang="en-US" sz="2000" b="1" dirty="0" smtClean="0"/>
          </a:p>
          <a:p>
            <a:pPr lvl="2" eaLnBrk="1" hangingPunct="1">
              <a:spcBef>
                <a:spcPct val="40000"/>
              </a:spcBef>
              <a:defRPr/>
            </a:pPr>
            <a:endParaRPr lang="en-US" dirty="0" smtClean="0"/>
          </a:p>
          <a:p>
            <a:pPr lvl="2" eaLnBrk="1" hangingPunct="1">
              <a:spcBef>
                <a:spcPct val="40000"/>
              </a:spcBef>
              <a:defRPr/>
            </a:pPr>
            <a:endParaRPr lang="en-US" dirty="0" smtClean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Recruitment and Decruitment</a:t>
            </a:r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2A161826-7C54-43AD-B44E-BE3CF937B80A}" type="slidenum">
              <a:rPr lang="en-US"/>
              <a:pPr/>
              <a:t>16</a:t>
            </a:fld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000" dirty="0" smtClean="0"/>
              <a:t>Recruitment</a:t>
            </a:r>
          </a:p>
          <a:p>
            <a:pPr lvl="1" eaLnBrk="1" hangingPunct="1">
              <a:defRPr/>
            </a:pPr>
            <a:r>
              <a:rPr lang="en-US" sz="2000" dirty="0" smtClean="0"/>
              <a:t>The process of locating, identifying, and attracting capable applicants to an organization.</a:t>
            </a:r>
          </a:p>
          <a:p>
            <a:pPr eaLnBrk="1" hangingPunct="1">
              <a:defRPr/>
            </a:pPr>
            <a:r>
              <a:rPr lang="en-US" sz="2000" dirty="0" smtClean="0"/>
              <a:t>Decruitment</a:t>
            </a:r>
          </a:p>
          <a:p>
            <a:pPr lvl="1" eaLnBrk="1" hangingPunct="1">
              <a:defRPr/>
            </a:pPr>
            <a:r>
              <a:rPr lang="en-US" sz="2000" dirty="0" smtClean="0"/>
              <a:t>The process of </a:t>
            </a:r>
            <a:r>
              <a:rPr lang="en-US" sz="2000" dirty="0" smtClean="0">
                <a:solidFill>
                  <a:srgbClr val="FF0000"/>
                </a:solidFill>
              </a:rPr>
              <a:t>reducing</a:t>
            </a:r>
            <a:r>
              <a:rPr lang="en-US" sz="2000" dirty="0" smtClean="0"/>
              <a:t> a surplus of employees in the workforce of an organization.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810000"/>
            <a:ext cx="5867401" cy="265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Selection</a:t>
            </a:r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74743F81-9128-452C-A5E4-2E6399827C88}" type="slidenum">
              <a:rPr lang="en-US"/>
              <a:pPr/>
              <a:t>17</a:t>
            </a:fld>
            <a:endParaRPr lang="en-US"/>
          </a:p>
        </p:txBody>
      </p:sp>
      <p:sp>
        <p:nvSpPr>
          <p:cNvPr id="160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Selection Process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The process of screening job applicants to ensure that the most appropriate candidates are hired.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Orientation</a:t>
            </a:r>
          </a:p>
        </p:txBody>
      </p:sp>
      <p:sp>
        <p:nvSpPr>
          <p:cNvPr id="3277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00A7211C-0CFF-466A-BFDB-174701BC52CF}" type="slidenum">
              <a:rPr lang="en-US"/>
              <a:pPr/>
              <a:t>18</a:t>
            </a:fld>
            <a:endParaRPr lang="en-US"/>
          </a:p>
        </p:txBody>
      </p:sp>
      <p:sp>
        <p:nvSpPr>
          <p:cNvPr id="1832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40000"/>
              </a:spcBef>
              <a:defRPr/>
            </a:pPr>
            <a:r>
              <a:rPr lang="en-US" dirty="0" smtClean="0"/>
              <a:t>Planned introduction of new employee to his/her job, co-worker and the organization. 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990600"/>
          </a:xfrm>
        </p:spPr>
        <p:txBody>
          <a:bodyPr/>
          <a:lstStyle/>
          <a:p>
            <a:r>
              <a:rPr lang="en-US" dirty="0" smtClean="0"/>
              <a:t>Employee Training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848600" cy="4873752"/>
          </a:xfrm>
        </p:spPr>
        <p:txBody>
          <a:bodyPr/>
          <a:lstStyle/>
          <a:p>
            <a:r>
              <a:rPr lang="en-US" sz="2000" b="1" dirty="0" smtClean="0"/>
              <a:t>Employee Training</a:t>
            </a:r>
            <a:r>
              <a:rPr lang="en-US" sz="2000" dirty="0" smtClean="0"/>
              <a:t> is a learning experience designed to achieve a relatively permanent change in an individual that will improve the ability to perform on the job. </a:t>
            </a:r>
          </a:p>
          <a:p>
            <a:r>
              <a:rPr lang="en-US" dirty="0" smtClean="0"/>
              <a:t>Up-to dated Skills.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Employee Performance Management</a:t>
            </a:r>
          </a:p>
        </p:txBody>
      </p:sp>
      <p:sp>
        <p:nvSpPr>
          <p:cNvPr id="3584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3F891524-5BEB-4FE2-B240-CF4F750B8B77}" type="slidenum">
              <a:rPr lang="en-US"/>
              <a:pPr/>
              <a:t>20</a:t>
            </a:fld>
            <a:endParaRPr lang="en-US"/>
          </a:p>
        </p:txBody>
      </p:sp>
      <p:sp>
        <p:nvSpPr>
          <p:cNvPr id="1894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143000"/>
            <a:ext cx="8153400" cy="5330952"/>
          </a:xfrm>
        </p:spPr>
        <p:txBody>
          <a:bodyPr/>
          <a:lstStyle/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tx1"/>
                </a:solidFill>
              </a:rPr>
              <a:t>A process of establishing performance standards and appraising employee performance in order to arrive at objective HR decisions and to provide documentation in support of those decisions.</a:t>
            </a:r>
          </a:p>
          <a:p>
            <a:pPr lvl="1" eaLnBrk="1" hangingPunct="1">
              <a:defRPr/>
            </a:pPr>
            <a:endParaRPr lang="en-US" dirty="0" smtClean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Compensation and Benefits</a:t>
            </a:r>
          </a:p>
        </p:txBody>
      </p:sp>
      <p:sp>
        <p:nvSpPr>
          <p:cNvPr id="3789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89B0541F-34E6-4EE5-A774-47E8364F66F1}" type="slidenum">
              <a:rPr lang="en-US"/>
              <a:pPr/>
              <a:t>21</a:t>
            </a:fld>
            <a:endParaRPr lang="en-US"/>
          </a:p>
        </p:txBody>
      </p:sp>
      <p:sp>
        <p:nvSpPr>
          <p:cNvPr id="1935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077200" cy="4873752"/>
          </a:xfrm>
        </p:spPr>
        <p:txBody>
          <a:bodyPr>
            <a:norm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dirty="0" smtClean="0"/>
              <a:t>Compensation is the total amount of the monetary and non-monetary pay provided to an employee by an employer in return for work performed as required.</a:t>
            </a:r>
          </a:p>
          <a:p>
            <a:pPr>
              <a:spcBef>
                <a:spcPct val="35000"/>
              </a:spcBef>
              <a:defRPr/>
            </a:pPr>
            <a:r>
              <a:rPr lang="en-US" dirty="0" smtClean="0"/>
              <a:t>Internal equity/External Equity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4343400"/>
            <a:ext cx="5839491" cy="2118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Career Development</a:t>
            </a:r>
          </a:p>
        </p:txBody>
      </p:sp>
      <p:sp>
        <p:nvSpPr>
          <p:cNvPr id="3993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00800" y="6172200"/>
            <a:ext cx="2209800" cy="4572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12–</a:t>
            </a:r>
            <a:fld id="{704F434A-4B5A-4A12-A93D-414472DACDAA}" type="slidenum">
              <a:rPr lang="en-US"/>
              <a:pPr/>
              <a:t>22</a:t>
            </a:fld>
            <a:endParaRPr lang="en-US"/>
          </a:p>
        </p:txBody>
      </p:sp>
      <p:sp>
        <p:nvSpPr>
          <p:cNvPr id="1976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15000"/>
              </a:spcBef>
              <a:defRPr/>
            </a:pPr>
            <a:r>
              <a:rPr lang="en-US" dirty="0" smtClean="0"/>
              <a:t>Career Defined</a:t>
            </a:r>
          </a:p>
          <a:p>
            <a:pPr lvl="1" eaLnBrk="1" hangingPunct="1">
              <a:spcBef>
                <a:spcPct val="15000"/>
              </a:spcBef>
              <a:defRPr/>
            </a:pPr>
            <a:r>
              <a:rPr lang="en-US" dirty="0" smtClean="0">
                <a:solidFill>
                  <a:schemeClr val="tx1"/>
                </a:solidFill>
              </a:rPr>
              <a:t>The sequence of positions held by a person during his or her </a:t>
            </a:r>
            <a:r>
              <a:rPr lang="en-US" dirty="0" smtClean="0">
                <a:solidFill>
                  <a:schemeClr val="tx1"/>
                </a:solidFill>
              </a:rPr>
              <a:t>lifetime is called career.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799" y="3352800"/>
            <a:ext cx="5839491" cy="310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Importance of Human Resource Management (HRM)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As a necessary part of the organizing function of management</a:t>
            </a:r>
          </a:p>
          <a:p>
            <a:pPr lvl="1"/>
            <a:r>
              <a:rPr lang="en-US" dirty="0" smtClean="0"/>
              <a:t>Selecting, training, and evaluating the work force</a:t>
            </a:r>
          </a:p>
          <a:p>
            <a:r>
              <a:rPr lang="en-US" dirty="0" smtClean="0"/>
              <a:t>As an important strategic tool</a:t>
            </a:r>
          </a:p>
          <a:p>
            <a:pPr lvl="1"/>
            <a:r>
              <a:rPr lang="en-US" dirty="0" smtClean="0"/>
              <a:t>HRM helps establish an organization’s sustainable competitive advantage.</a:t>
            </a:r>
          </a:p>
          <a:p>
            <a:r>
              <a:rPr lang="en-US" dirty="0" smtClean="0"/>
              <a:t>Adds value to the firm</a:t>
            </a:r>
          </a:p>
          <a:p>
            <a:pPr lvl="1"/>
            <a:r>
              <a:rPr lang="en-US" dirty="0" smtClean="0"/>
              <a:t>High performance work practices lead to both high individual and high organizational performance.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Title and Course Code</a:t>
            </a:r>
          </a:p>
          <a:p>
            <a:r>
              <a:rPr lang="en-GB" dirty="0" smtClean="0"/>
              <a:t>Introduction</a:t>
            </a:r>
          </a:p>
          <a:p>
            <a:r>
              <a:rPr lang="en-GB" dirty="0" smtClean="0"/>
              <a:t>Text Book</a:t>
            </a:r>
          </a:p>
          <a:p>
            <a:r>
              <a:rPr lang="en-GB" dirty="0" smtClean="0"/>
              <a:t>Chapters (Course Topics) </a:t>
            </a:r>
          </a:p>
          <a:p>
            <a:r>
              <a:rPr lang="en-GB" dirty="0" smtClean="0"/>
              <a:t>What is HRM (managing people/ employees)</a:t>
            </a:r>
          </a:p>
          <a:p>
            <a:r>
              <a:rPr lang="en-GB" dirty="0" smtClean="0"/>
              <a:t>The importance of HRM (Important function)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665</Words>
  <Application>Microsoft Office PowerPoint</Application>
  <PresentationFormat>On-screen Show (4:3)</PresentationFormat>
  <Paragraphs>158</Paragraphs>
  <Slides>24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Human Resource Management Lecture 1</vt:lpstr>
      <vt:lpstr>Introduction</vt:lpstr>
      <vt:lpstr>Lecture outline</vt:lpstr>
      <vt:lpstr>Introduction to the module</vt:lpstr>
      <vt:lpstr>MODULE OBJECTIVES</vt:lpstr>
      <vt:lpstr>Course structure</vt:lpstr>
      <vt:lpstr>Course Topics </vt:lpstr>
      <vt:lpstr>Course Topics </vt:lpstr>
      <vt:lpstr>Introduction to HRM </vt:lpstr>
      <vt:lpstr>Organization and HRM</vt:lpstr>
      <vt:lpstr>Human Resource Management </vt:lpstr>
      <vt:lpstr>Human Resource Management</vt:lpstr>
      <vt:lpstr>Managerial Concerns</vt:lpstr>
      <vt:lpstr>Human Resource Management Process</vt:lpstr>
      <vt:lpstr>Human Resource (HR) Planning</vt:lpstr>
      <vt:lpstr>Recruitment and Decruitment</vt:lpstr>
      <vt:lpstr>Selection</vt:lpstr>
      <vt:lpstr>Orientation</vt:lpstr>
      <vt:lpstr>Employee Training </vt:lpstr>
      <vt:lpstr>Employee Performance Management</vt:lpstr>
      <vt:lpstr>Compensation and Benefits</vt:lpstr>
      <vt:lpstr>Career Development</vt:lpstr>
      <vt:lpstr>The Importance of Human Resource Management (HRM)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 Management Process</dc:title>
  <dc:creator>Atif Bilal</dc:creator>
  <cp:lastModifiedBy>Administrator</cp:lastModifiedBy>
  <cp:revision>71</cp:revision>
  <dcterms:created xsi:type="dcterms:W3CDTF">2014-01-01T18:15:37Z</dcterms:created>
  <dcterms:modified xsi:type="dcterms:W3CDTF">2014-06-14T10:30:18Z</dcterms:modified>
</cp:coreProperties>
</file>