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D00E33-47E9-4D9B-ADE2-976584381E37}"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0EA9CB-86EE-425A-860B-6D200AFCDDD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D00E33-47E9-4D9B-ADE2-976584381E37}"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0EA9CB-86EE-425A-860B-6D200AFCDDD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D00E33-47E9-4D9B-ADE2-976584381E37}"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0EA9CB-86EE-425A-860B-6D200AFCDDD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D00E33-47E9-4D9B-ADE2-976584381E37}" type="datetimeFigureOut">
              <a:rPr lang="en-US" smtClean="0"/>
              <a:pPr/>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0EA9CB-86EE-425A-860B-6D200AFCDDD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D00E33-47E9-4D9B-ADE2-976584381E37}" type="datetimeFigureOut">
              <a:rPr lang="en-US" smtClean="0"/>
              <a:pPr/>
              <a:t>6/11/2014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0EA9CB-86EE-425A-860B-6D200AFCDDD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D00E33-47E9-4D9B-ADE2-976584381E37}" type="datetimeFigureOut">
              <a:rPr lang="en-US" smtClean="0"/>
              <a:pPr/>
              <a:t>6/11/2014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0EA9CB-86EE-425A-860B-6D200AFCDDD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D00E33-47E9-4D9B-ADE2-976584381E37}" type="datetimeFigureOut">
              <a:rPr lang="en-US" smtClean="0"/>
              <a:pPr/>
              <a:t>6/11/2014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0EA9CB-86EE-425A-860B-6D200AFCDDD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D00E33-47E9-4D9B-ADE2-976584381E37}" type="datetimeFigureOut">
              <a:rPr lang="en-US" smtClean="0"/>
              <a:pPr/>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0EA9CB-86EE-425A-860B-6D200AFCDDD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D00E33-47E9-4D9B-ADE2-976584381E37}" type="datetimeFigureOut">
              <a:rPr lang="en-US" smtClean="0"/>
              <a:pPr/>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0EA9CB-86EE-425A-860B-6D200AFCDDD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D00E33-47E9-4D9B-ADE2-976584381E37}"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0EA9CB-86EE-425A-860B-6D200AFCDDD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D00E33-47E9-4D9B-ADE2-976584381E37}"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0EA9CB-86EE-425A-860B-6D200AFCDDD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D00E33-47E9-4D9B-ADE2-976584381E37}" type="datetimeFigureOut">
              <a:rPr lang="en-US" smtClean="0"/>
              <a:pPr/>
              <a:t>6/11/2014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0EA9CB-86EE-425A-860B-6D200AFCDDD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Capital Budgeting</a:t>
            </a:r>
          </a:p>
          <a:p>
            <a:r>
              <a:rPr lang="en-US" dirty="0" smtClean="0"/>
              <a:t> </a:t>
            </a:r>
            <a:r>
              <a:rPr lang="en-US" b="1" dirty="0" smtClean="0"/>
              <a:t>Techniques of Capital Budgeting</a:t>
            </a:r>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NET PRESENT VALUE (NPV) AND INTERNAL RATE OF RETURN (IRR)</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a:t>
            </a:r>
            <a:br>
              <a:rPr lang="en-US" b="1" dirty="0" smtClean="0"/>
            </a:br>
            <a:endParaRPr lang="en-US" dirty="0"/>
          </a:p>
        </p:txBody>
      </p:sp>
      <p:sp>
        <p:nvSpPr>
          <p:cNvPr id="3" name="Content Placeholder 2"/>
          <p:cNvSpPr>
            <a:spLocks noGrp="1"/>
          </p:cNvSpPr>
          <p:nvPr>
            <p:ph idx="1"/>
          </p:nvPr>
        </p:nvSpPr>
        <p:spPr/>
        <p:txBody>
          <a:bodyPr/>
          <a:lstStyle/>
          <a:p>
            <a:r>
              <a:rPr lang="en-US" dirty="0" smtClean="0"/>
              <a:t>In </a:t>
            </a:r>
            <a:r>
              <a:rPr lang="en-US" dirty="0"/>
              <a:t>this lecture, we will discuss in detail the previous lecture topics that are</a:t>
            </a:r>
          </a:p>
          <a:p>
            <a:r>
              <a:rPr lang="en-US" dirty="0" smtClean="0"/>
              <a:t> </a:t>
            </a:r>
            <a:r>
              <a:rPr lang="en-US" b="1" dirty="0"/>
              <a:t>Net Present value (NPV)</a:t>
            </a:r>
          </a:p>
          <a:p>
            <a:r>
              <a:rPr lang="en-US" dirty="0" smtClean="0"/>
              <a:t> </a:t>
            </a:r>
            <a:r>
              <a:rPr lang="en-US" b="1" dirty="0"/>
              <a:t>Internal Rate of Return (IRR)</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Net Present value (NPV):</a:t>
            </a:r>
            <a:endParaRPr lang="en-US" dirty="0"/>
          </a:p>
        </p:txBody>
      </p:sp>
      <p:sp>
        <p:nvSpPr>
          <p:cNvPr id="3" name="Content Placeholder 2"/>
          <p:cNvSpPr>
            <a:spLocks noGrp="1"/>
          </p:cNvSpPr>
          <p:nvPr>
            <p:ph idx="1"/>
          </p:nvPr>
        </p:nvSpPr>
        <p:spPr/>
        <p:txBody>
          <a:bodyPr>
            <a:normAutofit/>
          </a:bodyPr>
          <a:lstStyle/>
          <a:p>
            <a:r>
              <a:rPr lang="en-US" dirty="0"/>
              <a:t>The most important skill in this course is to understand the NPV equation and to calculate </a:t>
            </a:r>
            <a:r>
              <a:rPr lang="en-US" dirty="0" smtClean="0"/>
              <a:t>NPV as </a:t>
            </a:r>
            <a:r>
              <a:rPr lang="en-US" dirty="0"/>
              <a:t>reliably as possible. It is also the most important criteria in capital budgeting. It is very difficult </a:t>
            </a:r>
            <a:r>
              <a:rPr lang="en-US" dirty="0" smtClean="0"/>
              <a:t>to calculate </a:t>
            </a:r>
            <a:r>
              <a:rPr lang="en-US" dirty="0"/>
              <a:t>because different inputs used in Net present value equation are based upon a forecast, </a:t>
            </a:r>
            <a:r>
              <a:rPr lang="en-US" dirty="0" smtClean="0"/>
              <a:t>which may </a:t>
            </a:r>
            <a:r>
              <a:rPr lang="en-US" dirty="0"/>
              <a:t>or may not be accurate e.g. future cash flows and sales.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Net Present value (NPV):</a:t>
            </a:r>
            <a:endParaRPr lang="en-US" dirty="0"/>
          </a:p>
        </p:txBody>
      </p:sp>
      <p:sp>
        <p:nvSpPr>
          <p:cNvPr id="3" name="Content Placeholder 2"/>
          <p:cNvSpPr>
            <a:spLocks noGrp="1"/>
          </p:cNvSpPr>
          <p:nvPr>
            <p:ph idx="1"/>
          </p:nvPr>
        </p:nvSpPr>
        <p:spPr/>
        <p:txBody>
          <a:bodyPr>
            <a:normAutofit/>
          </a:bodyPr>
          <a:lstStyle/>
          <a:p>
            <a:r>
              <a:rPr lang="en-US" dirty="0"/>
              <a:t>Similarly, when we talk about the life </a:t>
            </a:r>
            <a:r>
              <a:rPr lang="en-US" dirty="0" smtClean="0"/>
              <a:t>of the </a:t>
            </a:r>
            <a:r>
              <a:rPr lang="en-US" dirty="0"/>
              <a:t>project, again we are estimating the duration of the project. We also have to choose subjectively </a:t>
            </a:r>
            <a:r>
              <a:rPr lang="en-US" dirty="0" smtClean="0"/>
              <a:t>the discount </a:t>
            </a:r>
            <a:r>
              <a:rPr lang="en-US" dirty="0"/>
              <a:t>rates to be used, including cost of capital, opportunity cost &amp; required rate of return in </a:t>
            </a:r>
            <a:r>
              <a:rPr lang="en-US" dirty="0" smtClean="0"/>
              <a:t>the calculation </a:t>
            </a:r>
            <a:r>
              <a:rPr lang="en-US" dirty="0"/>
              <a:t>of Net present value.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Net Present value (NPV):</a:t>
            </a:r>
            <a:endParaRPr lang="en-US" dirty="0"/>
          </a:p>
        </p:txBody>
      </p:sp>
      <p:sp>
        <p:nvSpPr>
          <p:cNvPr id="3" name="Content Placeholder 2"/>
          <p:cNvSpPr>
            <a:spLocks noGrp="1"/>
          </p:cNvSpPr>
          <p:nvPr>
            <p:ph idx="1"/>
          </p:nvPr>
        </p:nvSpPr>
        <p:spPr/>
        <p:txBody>
          <a:bodyPr>
            <a:normAutofit fontScale="92500"/>
          </a:bodyPr>
          <a:lstStyle/>
          <a:p>
            <a:r>
              <a:rPr lang="en-US" dirty="0"/>
              <a:t>We will discuss how to choose the interest rate when we would </a:t>
            </a:r>
            <a:r>
              <a:rPr lang="en-US" dirty="0" smtClean="0"/>
              <a:t>talk about </a:t>
            </a:r>
            <a:r>
              <a:rPr lang="en-US" dirty="0"/>
              <a:t>risk. In NPV the idea is to bring back each cash flow to the present and then to add or </a:t>
            </a:r>
            <a:r>
              <a:rPr lang="en-US" dirty="0" smtClean="0"/>
              <a:t>subtract them </a:t>
            </a:r>
            <a:r>
              <a:rPr lang="en-US" dirty="0"/>
              <a:t>on present time. The project or investment, which is offering the highest NPV, gets the </a:t>
            </a:r>
            <a:r>
              <a:rPr lang="en-US" dirty="0" smtClean="0"/>
              <a:t>highest rank</a:t>
            </a:r>
            <a:r>
              <a:rPr lang="en-US" dirty="0"/>
              <a:t>.</a:t>
            </a:r>
          </a:p>
          <a:p>
            <a:r>
              <a:rPr lang="en-US" b="1" dirty="0"/>
              <a:t>Formula:</a:t>
            </a:r>
          </a:p>
          <a:p>
            <a:r>
              <a:rPr lang="it-IT" b="1" dirty="0"/>
              <a:t>NPV = -Io + CFt / (1+i)t = -Io + CF1/(1+i) + CF2/(1+i) 2 + CF` /(1+i) 3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Importance of NPV in terms of objectives of Financial Management:</a:t>
            </a:r>
            <a:endParaRPr lang="en-US" dirty="0"/>
          </a:p>
        </p:txBody>
      </p:sp>
      <p:sp>
        <p:nvSpPr>
          <p:cNvPr id="3" name="Content Placeholder 2"/>
          <p:cNvSpPr>
            <a:spLocks noGrp="1"/>
          </p:cNvSpPr>
          <p:nvPr>
            <p:ph idx="1"/>
          </p:nvPr>
        </p:nvSpPr>
        <p:spPr/>
        <p:txBody>
          <a:bodyPr>
            <a:normAutofit/>
          </a:bodyPr>
          <a:lstStyle/>
          <a:p>
            <a:r>
              <a:rPr lang="en-US" dirty="0"/>
              <a:t>The objective of FM is to maximize the shareholders wealth. Now, there is a direct link </a:t>
            </a:r>
            <a:r>
              <a:rPr lang="en-US" dirty="0" smtClean="0"/>
              <a:t>between shareholder </a:t>
            </a:r>
            <a:r>
              <a:rPr lang="en-US" dirty="0"/>
              <a:t>wealth maximization &amp; NPV. It is mentioned earlier that the value of an asset is </a:t>
            </a:r>
            <a:r>
              <a:rPr lang="en-US" dirty="0" smtClean="0"/>
              <a:t>determined by </a:t>
            </a:r>
            <a:r>
              <a:rPr lang="en-US" dirty="0"/>
              <a:t>the future cash flows it generates.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Importance of NPV in terms of objectives of Financial Management:</a:t>
            </a:r>
            <a:endParaRPr lang="en-US" dirty="0"/>
          </a:p>
        </p:txBody>
      </p:sp>
      <p:sp>
        <p:nvSpPr>
          <p:cNvPr id="3" name="Content Placeholder 2"/>
          <p:cNvSpPr>
            <a:spLocks noGrp="1"/>
          </p:cNvSpPr>
          <p:nvPr>
            <p:ph idx="1"/>
          </p:nvPr>
        </p:nvSpPr>
        <p:spPr/>
        <p:txBody>
          <a:bodyPr>
            <a:normAutofit fontScale="85000" lnSpcReduction="10000"/>
          </a:bodyPr>
          <a:lstStyle/>
          <a:p>
            <a:r>
              <a:rPr lang="en-US" dirty="0"/>
              <a:t>We used these future cash flows &amp; discount them to present </a:t>
            </a:r>
            <a:r>
              <a:rPr lang="en-US" dirty="0" smtClean="0"/>
              <a:t>and we </a:t>
            </a:r>
            <a:r>
              <a:rPr lang="en-US" dirty="0"/>
              <a:t>call that the NPV. Hence, there is a direct link between NPV and future cash flows.</a:t>
            </a:r>
          </a:p>
          <a:p>
            <a:r>
              <a:rPr lang="en-US" dirty="0"/>
              <a:t>When the management of the company invest in the +</a:t>
            </a:r>
            <a:r>
              <a:rPr lang="en-US" dirty="0" err="1"/>
              <a:t>ve</a:t>
            </a:r>
            <a:r>
              <a:rPr lang="en-US" dirty="0"/>
              <a:t> NPV projects, they increase the </a:t>
            </a:r>
            <a:r>
              <a:rPr lang="en-US" dirty="0" smtClean="0"/>
              <a:t>economic value </a:t>
            </a:r>
            <a:r>
              <a:rPr lang="en-US" dirty="0"/>
              <a:t>added (E.V.A) and they also increase market value added (M.V.A). It should be clear by now </a:t>
            </a:r>
            <a:r>
              <a:rPr lang="en-US" dirty="0" smtClean="0"/>
              <a:t>that when </a:t>
            </a:r>
            <a:r>
              <a:rPr lang="en-US" dirty="0"/>
              <a:t>company invest in +</a:t>
            </a:r>
            <a:r>
              <a:rPr lang="en-US" dirty="0" err="1"/>
              <a:t>ve</a:t>
            </a:r>
            <a:r>
              <a:rPr lang="en-US" dirty="0"/>
              <a:t> NPV projects they brings in value to the company. Increase in the value </a:t>
            </a:r>
            <a:r>
              <a:rPr lang="en-US" dirty="0" smtClean="0"/>
              <a:t>of the </a:t>
            </a:r>
            <a:r>
              <a:rPr lang="en-US" dirty="0"/>
              <a:t>company implies increase in shareholders’ wealth.</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Importance of NPV in terms of objectives of Financial Management:</a:t>
            </a:r>
            <a:endParaRPr lang="en-US" dirty="0"/>
          </a:p>
        </p:txBody>
      </p:sp>
      <p:sp>
        <p:nvSpPr>
          <p:cNvPr id="3" name="Content Placeholder 2"/>
          <p:cNvSpPr>
            <a:spLocks noGrp="1"/>
          </p:cNvSpPr>
          <p:nvPr>
            <p:ph idx="1"/>
          </p:nvPr>
        </p:nvSpPr>
        <p:spPr/>
        <p:txBody>
          <a:bodyPr>
            <a:normAutofit/>
          </a:bodyPr>
          <a:lstStyle/>
          <a:p>
            <a:r>
              <a:rPr lang="en-US" dirty="0"/>
              <a:t>Example: Let us suppose that you invest Rs 100,000 in a Savings Certificate. After 1 Year you </a:t>
            </a:r>
            <a:r>
              <a:rPr lang="en-US" dirty="0" smtClean="0"/>
              <a:t>will receive </a:t>
            </a:r>
            <a:r>
              <a:rPr lang="en-US" dirty="0"/>
              <a:t>a coupon payment (or profit) of Rs 12,000 and you also reclaim your initial </a:t>
            </a:r>
            <a:r>
              <a:rPr lang="en-US" dirty="0" smtClean="0"/>
              <a:t>investment (principal</a:t>
            </a:r>
            <a:r>
              <a:rPr lang="en-US" dirty="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Importance of NPV in terms of objectives of Financial Management:</a:t>
            </a:r>
            <a:endParaRPr lang="en-US" dirty="0"/>
          </a:p>
        </p:txBody>
      </p:sp>
      <p:sp>
        <p:nvSpPr>
          <p:cNvPr id="3" name="Content Placeholder 2"/>
          <p:cNvSpPr>
            <a:spLocks noGrp="1"/>
          </p:cNvSpPr>
          <p:nvPr>
            <p:ph idx="1"/>
          </p:nvPr>
        </p:nvSpPr>
        <p:spPr/>
        <p:txBody>
          <a:bodyPr>
            <a:normAutofit/>
          </a:bodyPr>
          <a:lstStyle/>
          <a:p>
            <a:r>
              <a:rPr lang="en-US" b="1" dirty="0"/>
              <a:t>Solution:</a:t>
            </a:r>
          </a:p>
          <a:p>
            <a:r>
              <a:rPr lang="en-US" dirty="0"/>
              <a:t>Step 1: Identify the Variables: Io = Rs 100,000 CF1=Rs 12,000 </a:t>
            </a:r>
            <a:endParaRPr lang="en-US" dirty="0" smtClean="0"/>
          </a:p>
          <a:p>
            <a:r>
              <a:rPr lang="en-US" dirty="0" smtClean="0"/>
              <a:t>Life </a:t>
            </a:r>
            <a:r>
              <a:rPr lang="en-US" dirty="0"/>
              <a:t>= n=1year </a:t>
            </a:r>
            <a:endParaRPr lang="en-US" dirty="0" smtClean="0"/>
          </a:p>
          <a:p>
            <a:r>
              <a:rPr lang="en-US" dirty="0" smtClean="0"/>
              <a:t>Required Rate of </a:t>
            </a:r>
            <a:r>
              <a:rPr lang="en-US" dirty="0"/>
              <a:t>Return = </a:t>
            </a:r>
            <a:r>
              <a:rPr lang="en-US" dirty="0" err="1"/>
              <a:t>i</a:t>
            </a:r>
            <a:r>
              <a:rPr lang="en-US" dirty="0"/>
              <a:t> =10% (assumed), </a:t>
            </a:r>
            <a:endParaRPr lang="en-US" dirty="0" smtClean="0"/>
          </a:p>
          <a:p>
            <a:r>
              <a:rPr lang="en-US" dirty="0" smtClean="0"/>
              <a:t>Annual </a:t>
            </a:r>
            <a:r>
              <a:rPr lang="en-US" dirty="0"/>
              <a:t>compounding. </a:t>
            </a:r>
            <a:endParaRPr lang="en-US" dirty="0" smtClean="0"/>
          </a:p>
          <a:p>
            <a:r>
              <a:rPr lang="en-US" dirty="0" smtClean="0"/>
              <a:t>CF </a:t>
            </a:r>
            <a:r>
              <a:rPr lang="en-US" dirty="0"/>
              <a:t>I1 = Rs 100,000</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Importance of NPV in terms of objectives of Financial Management:</a:t>
            </a:r>
            <a:endParaRPr lang="en-US" dirty="0"/>
          </a:p>
        </p:txBody>
      </p:sp>
      <p:sp>
        <p:nvSpPr>
          <p:cNvPr id="3" name="Content Placeholder 2"/>
          <p:cNvSpPr>
            <a:spLocks noGrp="1"/>
          </p:cNvSpPr>
          <p:nvPr>
            <p:ph idx="1"/>
          </p:nvPr>
        </p:nvSpPr>
        <p:spPr/>
        <p:txBody>
          <a:bodyPr>
            <a:normAutofit/>
          </a:bodyPr>
          <a:lstStyle/>
          <a:p>
            <a:r>
              <a:rPr lang="en-US" dirty="0"/>
              <a:t>Here, we assume that </a:t>
            </a:r>
            <a:r>
              <a:rPr lang="en-US" dirty="0" err="1"/>
              <a:t>i</a:t>
            </a:r>
            <a:r>
              <a:rPr lang="en-US" dirty="0"/>
              <a:t>=10 because which is the opportunity cost as you can place that money </a:t>
            </a:r>
            <a:r>
              <a:rPr lang="en-US" dirty="0" smtClean="0"/>
              <a:t>in a </a:t>
            </a:r>
            <a:r>
              <a:rPr lang="en-US" dirty="0"/>
              <a:t>bank and can earn 10%. Do not forget that you get back your principal investment after 1 Year. </a:t>
            </a:r>
            <a:r>
              <a:rPr lang="en-US" dirty="0" smtClean="0"/>
              <a:t>This is </a:t>
            </a:r>
            <a:r>
              <a:rPr lang="en-US" dirty="0"/>
              <a:t>a positive cash flow and must be discounted back to the present just like any other future cash flow).</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Importance of NPV in terms of objectives of Financial Management: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a:t>Step 2: Solve the NPV Equation</a:t>
            </a:r>
          </a:p>
          <a:p>
            <a:r>
              <a:rPr lang="it-IT" b="1" dirty="0"/>
              <a:t>NPV = -Io + CF1 / (1+ i) + CF I1 / (1+ i)</a:t>
            </a:r>
          </a:p>
          <a:p>
            <a:r>
              <a:rPr lang="en-US" dirty="0"/>
              <a:t>= -100,000 + 12,000/ (1+0.10) + 100,000/ (1+0.10)</a:t>
            </a:r>
          </a:p>
          <a:p>
            <a:r>
              <a:rPr lang="en-US" dirty="0"/>
              <a:t>= -100,000 + 10,909 + 90,909</a:t>
            </a:r>
          </a:p>
          <a:p>
            <a:r>
              <a:rPr lang="en-US" dirty="0"/>
              <a:t>= + Rs 1,818 NPV positive so investment acceptable</a:t>
            </a:r>
          </a:p>
          <a:p>
            <a:r>
              <a:rPr lang="it-IT" b="1" dirty="0"/>
              <a:t>NOTE: PV = NPV + Io = 1,818 + 100,000 = Rs 101,818</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Importance of NPV in terms of objectives of Financial Management:</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680050" y="1676400"/>
            <a:ext cx="7594601"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Importance of NPV in terms of objectives of Financial Management:</a:t>
            </a:r>
            <a:endParaRPr lang="en-US" dirty="0"/>
          </a:p>
        </p:txBody>
      </p:sp>
      <p:sp>
        <p:nvSpPr>
          <p:cNvPr id="4" name="Content Placeholder 3"/>
          <p:cNvSpPr>
            <a:spLocks noGrp="1"/>
          </p:cNvSpPr>
          <p:nvPr>
            <p:ph idx="1"/>
          </p:nvPr>
        </p:nvSpPr>
        <p:spPr/>
        <p:txBody>
          <a:bodyPr/>
          <a:lstStyle/>
          <a:p>
            <a:r>
              <a:rPr lang="en-US" dirty="0"/>
              <a:t>In diagram initial downward sloping arrow shows the cash out flow and after one year </a:t>
            </a:r>
            <a:r>
              <a:rPr lang="en-US" dirty="0" smtClean="0"/>
              <a:t>two upward </a:t>
            </a:r>
            <a:r>
              <a:rPr lang="en-US" dirty="0"/>
              <a:t>pointing arrows (1. profit 2.return of initial investment) show the cash </a:t>
            </a:r>
            <a:r>
              <a:rPr lang="en-US" dirty="0" smtClean="0"/>
              <a:t>inflows. Now </a:t>
            </a:r>
            <a:r>
              <a:rPr lang="en-US" dirty="0"/>
              <a:t>let us talk about the Internal Rate of Return or IRR.</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Internal Rate of Return or IRR:</a:t>
            </a:r>
            <a:endParaRPr lang="en-US" dirty="0"/>
          </a:p>
        </p:txBody>
      </p:sp>
      <p:sp>
        <p:nvSpPr>
          <p:cNvPr id="4" name="Content Placeholder 3"/>
          <p:cNvSpPr>
            <a:spLocks noGrp="1"/>
          </p:cNvSpPr>
          <p:nvPr>
            <p:ph idx="1"/>
          </p:nvPr>
        </p:nvSpPr>
        <p:spPr/>
        <p:txBody>
          <a:bodyPr>
            <a:normAutofit/>
          </a:bodyPr>
          <a:lstStyle/>
          <a:p>
            <a:r>
              <a:rPr lang="en-US" dirty="0"/>
              <a:t>IRR is a very commonly used criterion for capital budgeting. It is popular with the </a:t>
            </a:r>
            <a:r>
              <a:rPr lang="en-US" dirty="0" smtClean="0"/>
              <a:t>managers because </a:t>
            </a:r>
            <a:r>
              <a:rPr lang="en-US" dirty="0"/>
              <a:t>it gives a very simple answer in the form of annual percentage and you can compare it to </a:t>
            </a:r>
            <a:r>
              <a:rPr lang="en-US" dirty="0" smtClean="0"/>
              <a:t>the inflation </a:t>
            </a:r>
            <a:r>
              <a:rPr lang="en-US" dirty="0"/>
              <a:t>rate, cost of capital or financing or to the certain financial accounting ratios. The formula </a:t>
            </a:r>
            <a:r>
              <a:rPr lang="en-US" dirty="0" smtClean="0"/>
              <a:t>uses trial </a:t>
            </a:r>
            <a:r>
              <a:rPr lang="en-US" dirty="0"/>
              <a:t>&amp; error method. We talk about the interpretation of IRR in the coming lectures.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Internal Rate of Return or IRR:</a:t>
            </a:r>
            <a:endParaRPr lang="en-US" dirty="0"/>
          </a:p>
        </p:txBody>
      </p:sp>
      <p:sp>
        <p:nvSpPr>
          <p:cNvPr id="4" name="Content Placeholder 3"/>
          <p:cNvSpPr>
            <a:spLocks noGrp="1"/>
          </p:cNvSpPr>
          <p:nvPr>
            <p:ph idx="1"/>
          </p:nvPr>
        </p:nvSpPr>
        <p:spPr/>
        <p:txBody>
          <a:bodyPr>
            <a:normAutofit/>
          </a:bodyPr>
          <a:lstStyle/>
          <a:p>
            <a:r>
              <a:rPr lang="en-US" dirty="0"/>
              <a:t>The formula is similar to NPV</a:t>
            </a:r>
          </a:p>
          <a:p>
            <a:r>
              <a:rPr lang="en-US" b="1" dirty="0"/>
              <a:t>NPV = 0 = -Io + </a:t>
            </a:r>
            <a:r>
              <a:rPr lang="en-US" b="1" dirty="0" err="1"/>
              <a:t>CFt</a:t>
            </a:r>
            <a:r>
              <a:rPr lang="en-US" b="1" dirty="0"/>
              <a:t> / (1+IRR)t = -Io + CF1/(1+IRR) + CF2/(1+IRR) 2 + ..</a:t>
            </a:r>
          </a:p>
          <a:p>
            <a:r>
              <a:rPr lang="en-US" dirty="0"/>
              <a:t>The value of </a:t>
            </a:r>
            <a:r>
              <a:rPr lang="en-US" dirty="0" err="1"/>
              <a:t>i</a:t>
            </a:r>
            <a:r>
              <a:rPr lang="en-US" dirty="0"/>
              <a:t> where NPV is zero is the value of IRR.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Internal Rate of Return or IRR:</a:t>
            </a:r>
            <a:endParaRPr lang="en-US" dirty="0"/>
          </a:p>
        </p:txBody>
      </p:sp>
      <p:sp>
        <p:nvSpPr>
          <p:cNvPr id="4" name="Content Placeholder 3"/>
          <p:cNvSpPr>
            <a:spLocks noGrp="1"/>
          </p:cNvSpPr>
          <p:nvPr>
            <p:ph idx="1"/>
          </p:nvPr>
        </p:nvSpPr>
        <p:spPr/>
        <p:txBody>
          <a:bodyPr>
            <a:normAutofit/>
          </a:bodyPr>
          <a:lstStyle/>
          <a:p>
            <a:r>
              <a:rPr lang="en-US" dirty="0"/>
              <a:t>IRR represents the Break-even Return on Investment, but the important thing to remember is </a:t>
            </a:r>
            <a:r>
              <a:rPr lang="en-US" dirty="0" smtClean="0"/>
              <a:t>the difference </a:t>
            </a:r>
            <a:r>
              <a:rPr lang="en-US" dirty="0"/>
              <a:t>between IRR &amp; NPV. When you are ranking different projects the ranking you get from </a:t>
            </a:r>
            <a:r>
              <a:rPr lang="en-US" dirty="0" smtClean="0"/>
              <a:t>NPV may </a:t>
            </a:r>
            <a:r>
              <a:rPr lang="en-US" dirty="0"/>
              <a:t>be different from the ranking you get from IRR, because, there is a major difference </a:t>
            </a:r>
            <a:r>
              <a:rPr lang="en-US" dirty="0" smtClean="0"/>
              <a:t>of interpretation </a:t>
            </a:r>
            <a:r>
              <a:rPr lang="en-US" dirty="0"/>
              <a:t>of </a:t>
            </a:r>
            <a:r>
              <a:rPr lang="en-US" dirty="0" err="1"/>
              <a:t>i</a:t>
            </a:r>
            <a:r>
              <a:rPr lang="en-US" dirty="0"/>
              <a:t> between NPV and IRR.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Internal Rate of Return or IRR:</a:t>
            </a:r>
            <a:endParaRPr lang="en-US" dirty="0"/>
          </a:p>
        </p:txBody>
      </p:sp>
      <p:sp>
        <p:nvSpPr>
          <p:cNvPr id="4" name="Content Placeholder 3"/>
          <p:cNvSpPr>
            <a:spLocks noGrp="1"/>
          </p:cNvSpPr>
          <p:nvPr>
            <p:ph idx="1"/>
          </p:nvPr>
        </p:nvSpPr>
        <p:spPr/>
        <p:txBody>
          <a:bodyPr>
            <a:normAutofit/>
          </a:bodyPr>
          <a:lstStyle/>
          <a:p>
            <a:r>
              <a:rPr lang="en-US" dirty="0"/>
              <a:t>The difference is that in the case of NPV; we are externally specifying the discount rate </a:t>
            </a:r>
            <a:r>
              <a:rPr lang="en-US" dirty="0" smtClean="0"/>
              <a:t>based on </a:t>
            </a:r>
            <a:r>
              <a:rPr lang="en-US" dirty="0"/>
              <a:t>required rate of return. In NPV calculations, you have an idea of your opportunity cost for the </a:t>
            </a:r>
            <a:r>
              <a:rPr lang="en-US" dirty="0" smtClean="0"/>
              <a:t>capital &amp; </a:t>
            </a:r>
            <a:r>
              <a:rPr lang="en-US" dirty="0"/>
              <a:t>you use it as ‘</a:t>
            </a:r>
            <a:r>
              <a:rPr lang="en-US" dirty="0" err="1"/>
              <a:t>i</a:t>
            </a:r>
            <a:r>
              <a:rPr lang="en-US" dirty="0"/>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Internal Rate of Return or IRR:</a:t>
            </a:r>
            <a:endParaRPr lang="en-US" dirty="0"/>
          </a:p>
        </p:txBody>
      </p:sp>
      <p:sp>
        <p:nvSpPr>
          <p:cNvPr id="4" name="Content Placeholder 3"/>
          <p:cNvSpPr>
            <a:spLocks noGrp="1"/>
          </p:cNvSpPr>
          <p:nvPr>
            <p:ph idx="1"/>
          </p:nvPr>
        </p:nvSpPr>
        <p:spPr/>
        <p:txBody>
          <a:bodyPr>
            <a:normAutofit/>
          </a:bodyPr>
          <a:lstStyle/>
          <a:p>
            <a:r>
              <a:rPr lang="en-US" dirty="0"/>
              <a:t>As mentioned earlier that rate given by the </a:t>
            </a:r>
            <a:r>
              <a:rPr lang="en-US" dirty="0" smtClean="0"/>
              <a:t> banks </a:t>
            </a:r>
            <a:r>
              <a:rPr lang="en-US" dirty="0"/>
              <a:t>on account is considered </a:t>
            </a:r>
            <a:r>
              <a:rPr lang="en-US" dirty="0" smtClean="0"/>
              <a:t>as opportunity </a:t>
            </a:r>
            <a:r>
              <a:rPr lang="en-US" dirty="0"/>
              <a:t>cost of your capital &amp; you will invest in any project, which earns more than the rate </a:t>
            </a:r>
            <a:r>
              <a:rPr lang="en-US" dirty="0" smtClean="0"/>
              <a:t>offered by </a:t>
            </a:r>
            <a:r>
              <a:rPr lang="en-US" dirty="0"/>
              <a:t>a bank. However, in IRR </a:t>
            </a:r>
            <a:r>
              <a:rPr lang="en-US" i="1" dirty="0" err="1"/>
              <a:t>i</a:t>
            </a:r>
            <a:r>
              <a:rPr lang="en-US" i="1" dirty="0"/>
              <a:t> is derived from the cash flow pattern of the project.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Internal Rate of Return or IRR:</a:t>
            </a:r>
            <a:endParaRPr lang="en-US" dirty="0"/>
          </a:p>
        </p:txBody>
      </p:sp>
      <p:sp>
        <p:nvSpPr>
          <p:cNvPr id="4" name="Content Placeholder 3"/>
          <p:cNvSpPr>
            <a:spLocks noGrp="1"/>
          </p:cNvSpPr>
          <p:nvPr>
            <p:ph idx="1"/>
          </p:nvPr>
        </p:nvSpPr>
        <p:spPr/>
        <p:txBody>
          <a:bodyPr>
            <a:normAutofit/>
          </a:bodyPr>
          <a:lstStyle/>
          <a:p>
            <a:r>
              <a:rPr lang="en-US" dirty="0"/>
              <a:t>Remember that </a:t>
            </a:r>
            <a:r>
              <a:rPr lang="en-US" dirty="0" smtClean="0"/>
              <a:t>in IRR </a:t>
            </a:r>
            <a:r>
              <a:rPr lang="en-US" dirty="0"/>
              <a:t>project, we do not externally specify the interest rate but we calculated it from the cash flows.</a:t>
            </a:r>
          </a:p>
          <a:p>
            <a:r>
              <a:rPr lang="en-US" dirty="0"/>
              <a:t>Therefore, in the IRR it is what you called forecasted rate of return or an intrinsic rate of return. This </a:t>
            </a:r>
            <a:r>
              <a:rPr lang="en-US" dirty="0" smtClean="0"/>
              <a:t>is an </a:t>
            </a:r>
            <a:r>
              <a:rPr lang="en-US" dirty="0"/>
              <a:t>important difference to keep in mind between NPV &amp; IRR.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Internal Rate of Return or IRR:</a:t>
            </a:r>
            <a:endParaRPr lang="en-US" dirty="0"/>
          </a:p>
        </p:txBody>
      </p:sp>
      <p:sp>
        <p:nvSpPr>
          <p:cNvPr id="4" name="Content Placeholder 3"/>
          <p:cNvSpPr>
            <a:spLocks noGrp="1"/>
          </p:cNvSpPr>
          <p:nvPr>
            <p:ph idx="1"/>
          </p:nvPr>
        </p:nvSpPr>
        <p:spPr/>
        <p:txBody>
          <a:bodyPr>
            <a:normAutofit/>
          </a:bodyPr>
          <a:lstStyle/>
          <a:p>
            <a:r>
              <a:rPr lang="en-US" b="1" dirty="0"/>
              <a:t>Example:</a:t>
            </a:r>
          </a:p>
          <a:p>
            <a:r>
              <a:rPr lang="en-US" dirty="0"/>
              <a:t>Consider the Same Savings Certificate example for IRR calculation. The only difference is </a:t>
            </a:r>
            <a:r>
              <a:rPr lang="en-US" dirty="0" smtClean="0"/>
              <a:t>that this </a:t>
            </a:r>
            <a:r>
              <a:rPr lang="en-US" dirty="0"/>
              <a:t>time, we will not assume any value for “</a:t>
            </a:r>
            <a:r>
              <a:rPr lang="en-US" dirty="0" err="1"/>
              <a:t>i</a:t>
            </a:r>
            <a:r>
              <a:rPr lang="en-US" dirty="0"/>
              <a:t>” as we had done in the NPV calculation.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Internal Rate of Return or IRR:</a:t>
            </a:r>
            <a:endParaRPr lang="en-US" dirty="0"/>
          </a:p>
        </p:txBody>
      </p:sp>
      <p:sp>
        <p:nvSpPr>
          <p:cNvPr id="4" name="Content Placeholder 3"/>
          <p:cNvSpPr>
            <a:spLocks noGrp="1"/>
          </p:cNvSpPr>
          <p:nvPr>
            <p:ph idx="1"/>
          </p:nvPr>
        </p:nvSpPr>
        <p:spPr/>
        <p:txBody>
          <a:bodyPr>
            <a:normAutofit fontScale="85000" lnSpcReduction="20000"/>
          </a:bodyPr>
          <a:lstStyle/>
          <a:p>
            <a:r>
              <a:rPr lang="en-US" dirty="0"/>
              <a:t>We set the NPV = 0 and solve the equation for </a:t>
            </a:r>
            <a:r>
              <a:rPr lang="en-US" b="1" dirty="0"/>
              <a:t>“</a:t>
            </a:r>
            <a:r>
              <a:rPr lang="en-US" b="1" dirty="0" err="1"/>
              <a:t>i</a:t>
            </a:r>
            <a:r>
              <a:rPr lang="en-US" b="1" dirty="0"/>
              <a:t>” (or IRR).</a:t>
            </a:r>
          </a:p>
          <a:p>
            <a:r>
              <a:rPr lang="it-IT" dirty="0"/>
              <a:t>NPV = 0 = -Io + [CF1 / (1+IRR)] + [CFI1 / (1+IRR)]</a:t>
            </a:r>
          </a:p>
          <a:p>
            <a:r>
              <a:rPr lang="en-US" dirty="0"/>
              <a:t>We add Rs 12,000 &amp; Rs 10,000 as both appearing at the same time.</a:t>
            </a:r>
          </a:p>
          <a:p>
            <a:r>
              <a:rPr lang="en-US" dirty="0"/>
              <a:t>0 = -100,000 + [(CF1 + CFI1) / (1+IRR)]</a:t>
            </a:r>
          </a:p>
          <a:p>
            <a:r>
              <a:rPr lang="en-US" dirty="0"/>
              <a:t>0 = -100,000 + [(12,000+100,000) / (1+IRR)]</a:t>
            </a:r>
          </a:p>
          <a:p>
            <a:r>
              <a:rPr lang="en-US" dirty="0"/>
              <a:t>IRR= (112,000 / 100,000) - 1</a:t>
            </a:r>
          </a:p>
          <a:p>
            <a:r>
              <a:rPr lang="en-US" dirty="0"/>
              <a:t>(No need for trial &amp; error because you have one variable &amp; one unknown)</a:t>
            </a:r>
          </a:p>
          <a:p>
            <a:r>
              <a:rPr lang="it-IT" dirty="0"/>
              <a:t>= 1.12 - 1.00 = 0.12 = 12 % per annum</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Internal Rate of Return or IRR:</a:t>
            </a:r>
            <a:endParaRPr lang="en-US" dirty="0"/>
          </a:p>
        </p:txBody>
      </p:sp>
      <p:sp>
        <p:nvSpPr>
          <p:cNvPr id="4" name="Content Placeholder 3"/>
          <p:cNvSpPr>
            <a:spLocks noGrp="1"/>
          </p:cNvSpPr>
          <p:nvPr>
            <p:ph idx="1"/>
          </p:nvPr>
        </p:nvSpPr>
        <p:spPr/>
        <p:txBody>
          <a:bodyPr>
            <a:normAutofit/>
          </a:bodyPr>
          <a:lstStyle/>
          <a:p>
            <a:r>
              <a:rPr lang="en-US" dirty="0"/>
              <a:t>Is that a good IRR, a high IRR or low IRR? These things we will discuss in this &amp; in the </a:t>
            </a:r>
            <a:r>
              <a:rPr lang="en-US" dirty="0" smtClean="0"/>
              <a:t>next lecture</a:t>
            </a:r>
            <a:r>
              <a:rPr lang="en-US" dirty="0"/>
              <a:t>. Now, one very important thing, which you need to consider when you are evaluating </a:t>
            </a:r>
            <a:r>
              <a:rPr lang="en-US" dirty="0" smtClean="0"/>
              <a:t>an investment </a:t>
            </a:r>
            <a:r>
              <a:rPr lang="en-US" dirty="0"/>
              <a:t>proposal, is to look at NPV &amp; to see how it changes as you change the discount </a:t>
            </a:r>
            <a:r>
              <a:rPr lang="en-US" dirty="0" smtClean="0"/>
              <a:t>rate.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Internal Rate of Return or IRR:</a:t>
            </a:r>
            <a:endParaRPr lang="en-US" dirty="0"/>
          </a:p>
        </p:txBody>
      </p:sp>
      <p:sp>
        <p:nvSpPr>
          <p:cNvPr id="4" name="Content Placeholder 3"/>
          <p:cNvSpPr>
            <a:spLocks noGrp="1"/>
          </p:cNvSpPr>
          <p:nvPr>
            <p:ph idx="1"/>
          </p:nvPr>
        </p:nvSpPr>
        <p:spPr/>
        <p:txBody>
          <a:bodyPr>
            <a:normAutofit/>
          </a:bodyPr>
          <a:lstStyle/>
          <a:p>
            <a:r>
              <a:rPr lang="en-US" dirty="0"/>
              <a:t>This </a:t>
            </a:r>
            <a:r>
              <a:rPr lang="en-US" dirty="0" smtClean="0"/>
              <a:t>is known </a:t>
            </a:r>
            <a:r>
              <a:rPr lang="en-US" dirty="0"/>
              <a:t>as NPV Profile (See Fig.). Logically, when you increase the discount rate, the </a:t>
            </a:r>
            <a:r>
              <a:rPr lang="en-US" dirty="0" smtClean="0"/>
              <a:t>denominator </a:t>
            </a:r>
            <a:r>
              <a:rPr lang="en-US" dirty="0"/>
              <a:t>becomes larger &amp; you net present value becomes smaller. What you find as a result is a </a:t>
            </a:r>
            <a:r>
              <a:rPr lang="en-US" dirty="0" smtClean="0"/>
              <a:t>downward sloping </a:t>
            </a:r>
            <a:r>
              <a:rPr lang="en-US" dirty="0"/>
              <a:t>line. The point where the NPV is zero would be the IRR for the project.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Internal Rate of Return or IRR:</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211732" y="1371600"/>
            <a:ext cx="8934448"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Internal Rate of Return or IRR:</a:t>
            </a:r>
            <a:endParaRPr lang="en-US" dirty="0"/>
          </a:p>
        </p:txBody>
      </p:sp>
      <p:sp>
        <p:nvSpPr>
          <p:cNvPr id="4" name="Content Placeholder 3"/>
          <p:cNvSpPr>
            <a:spLocks noGrp="1"/>
          </p:cNvSpPr>
          <p:nvPr>
            <p:ph idx="1"/>
          </p:nvPr>
        </p:nvSpPr>
        <p:spPr/>
        <p:txBody>
          <a:bodyPr>
            <a:normAutofit fontScale="92500" lnSpcReduction="20000"/>
          </a:bodyPr>
          <a:lstStyle/>
          <a:p>
            <a:r>
              <a:rPr lang="en-US" b="1" dirty="0"/>
              <a:t>Use this Graphical Technique when:</a:t>
            </a:r>
          </a:p>
          <a:p>
            <a:r>
              <a:rPr lang="en-US" dirty="0"/>
              <a:t>1. The investment or project life is longer than 2 years.</a:t>
            </a:r>
          </a:p>
          <a:p>
            <a:r>
              <a:rPr lang="en-US" dirty="0"/>
              <a:t>2. Graphical technique very useful in IRR calculations as there are polynomial equations that </a:t>
            </a:r>
            <a:r>
              <a:rPr lang="en-US" dirty="0" smtClean="0"/>
              <a:t>are time </a:t>
            </a:r>
            <a:r>
              <a:rPr lang="en-US" dirty="0"/>
              <a:t>consuming to solve algebraically in terms of “</a:t>
            </a:r>
            <a:r>
              <a:rPr lang="en-US" dirty="0" err="1"/>
              <a:t>i</a:t>
            </a:r>
            <a:r>
              <a:rPr lang="en-US" dirty="0"/>
              <a:t>”.</a:t>
            </a:r>
          </a:p>
          <a:p>
            <a:r>
              <a:rPr lang="en-US" dirty="0"/>
              <a:t>3. Comparing the NPV’s of 2 or more investments, to study how sensitive the NPV’s of </a:t>
            </a:r>
            <a:r>
              <a:rPr lang="en-US" dirty="0" smtClean="0"/>
              <a:t>the different </a:t>
            </a:r>
            <a:r>
              <a:rPr lang="en-US" dirty="0"/>
              <a:t>investments are to the discount rate “</a:t>
            </a:r>
            <a:r>
              <a:rPr lang="en-US" dirty="0" err="1"/>
              <a:t>i</a:t>
            </a:r>
            <a:r>
              <a:rPr lang="en-US" dirty="0"/>
              <a: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RANKING TWO DIFFERENT INVESTMENTS:</a:t>
            </a:r>
            <a:endParaRPr lang="en-US" dirty="0"/>
          </a:p>
        </p:txBody>
      </p:sp>
      <p:sp>
        <p:nvSpPr>
          <p:cNvPr id="4" name="Content Placeholder 3"/>
          <p:cNvSpPr>
            <a:spLocks noGrp="1"/>
          </p:cNvSpPr>
          <p:nvPr>
            <p:ph idx="1"/>
          </p:nvPr>
        </p:nvSpPr>
        <p:spPr/>
        <p:txBody>
          <a:bodyPr>
            <a:normAutofit/>
          </a:bodyPr>
          <a:lstStyle/>
          <a:p>
            <a:r>
              <a:rPr lang="en-US" b="1" dirty="0"/>
              <a:t>Example:</a:t>
            </a:r>
          </a:p>
          <a:p>
            <a:r>
              <a:rPr lang="en-US" dirty="0"/>
              <a:t>Let us consider two investment opportunities. One Investment is the Savings Certificate (</a:t>
            </a:r>
            <a:r>
              <a:rPr lang="en-US" dirty="0" smtClean="0"/>
              <a:t>which we </a:t>
            </a:r>
            <a:r>
              <a:rPr lang="en-US" dirty="0"/>
              <a:t>described earlier) and the second investment is a Bank Deposit of Rs 100,000 at 10% </a:t>
            </a:r>
            <a:r>
              <a:rPr lang="en-US" dirty="0" smtClean="0"/>
              <a:t>interest compounded </a:t>
            </a:r>
            <a:r>
              <a:rPr lang="en-US" dirty="0"/>
              <a:t>annually for two years.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NPV &amp; IRR Numerical</a:t>
            </a:r>
            <a:br>
              <a:rPr lang="en-US" b="1" dirty="0"/>
            </a:br>
            <a:r>
              <a:rPr lang="en-US" b="1" dirty="0"/>
              <a:t>Comparing the 2 Investments</a:t>
            </a:r>
            <a:endParaRPr lang="en-US" dirty="0"/>
          </a:p>
        </p:txBody>
      </p:sp>
      <p:sp>
        <p:nvSpPr>
          <p:cNvPr id="4" name="Content Placeholder 3"/>
          <p:cNvSpPr>
            <a:spLocks noGrp="1"/>
          </p:cNvSpPr>
          <p:nvPr>
            <p:ph idx="1"/>
          </p:nvPr>
        </p:nvSpPr>
        <p:spPr/>
        <p:txBody>
          <a:bodyPr>
            <a:normAutofit/>
          </a:bodyPr>
          <a:lstStyle/>
          <a:p>
            <a:r>
              <a:rPr lang="en-US" dirty="0"/>
              <a:t>Since we have calculated the NPV and IRR for the Savings Certificate, we would calculate </a:t>
            </a:r>
            <a:r>
              <a:rPr lang="en-US" dirty="0" smtClean="0"/>
              <a:t>the NPV </a:t>
            </a:r>
            <a:r>
              <a:rPr lang="en-US" dirty="0"/>
              <a:t>and IRR only for the Bank deposit rate.</a:t>
            </a:r>
          </a:p>
          <a:p>
            <a:r>
              <a:rPr lang="en-US" dirty="0"/>
              <a:t>Bank Deposit Example</a:t>
            </a:r>
          </a:p>
          <a:p>
            <a:r>
              <a:rPr lang="pt-BR" dirty="0"/>
              <a:t>FV = PV (1+i) </a:t>
            </a:r>
            <a:r>
              <a:rPr lang="pt-BR" b="1" dirty="0"/>
              <a:t>n = 100,000 x (1.10</a:t>
            </a:r>
            <a:r>
              <a:rPr lang="pt-BR" b="1" dirty="0" smtClean="0"/>
              <a:t>) ^ 2 </a:t>
            </a:r>
            <a:r>
              <a:rPr lang="pt-BR" b="1" dirty="0"/>
              <a:t>= 121,000</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NPV &amp; IRR Numerical</a:t>
            </a:r>
            <a:br>
              <a:rPr lang="en-US" b="1" dirty="0"/>
            </a:br>
            <a:r>
              <a:rPr lang="en-US" b="1" dirty="0"/>
              <a:t>Comparing the 2 Investments</a:t>
            </a:r>
            <a:endParaRPr lang="en-US" dirty="0"/>
          </a:p>
        </p:txBody>
      </p:sp>
      <p:sp>
        <p:nvSpPr>
          <p:cNvPr id="4" name="Content Placeholder 3"/>
          <p:cNvSpPr>
            <a:spLocks noGrp="1"/>
          </p:cNvSpPr>
          <p:nvPr>
            <p:ph idx="1"/>
          </p:nvPr>
        </p:nvSpPr>
        <p:spPr/>
        <p:txBody>
          <a:bodyPr>
            <a:normAutofit/>
          </a:bodyPr>
          <a:lstStyle/>
          <a:p>
            <a:r>
              <a:rPr lang="en-US" dirty="0"/>
              <a:t>NPV = -100,000 + 10,000/ (1.1) + 11,000/ (1.1)</a:t>
            </a:r>
            <a:r>
              <a:rPr lang="en-US" b="1" dirty="0"/>
              <a:t>2 + 100,000/(1.1)2 = 100,000 + 9,090 + 91,736 = + Rs</a:t>
            </a:r>
          </a:p>
          <a:p>
            <a:r>
              <a:rPr lang="en-US" dirty="0" smtClean="0"/>
              <a:t>826</a:t>
            </a:r>
          </a:p>
          <a:p>
            <a:r>
              <a:rPr lang="en-US" dirty="0"/>
              <a:t>IRR: NPV = 0 = -100,000 + 10,000/ (1+IRR) + 111,000/ (1+IRR)</a:t>
            </a:r>
            <a:r>
              <a:rPr lang="en-US" b="1" dirty="0"/>
              <a:t>2 … by trial &amp; error IRR = 10.5</a:t>
            </a:r>
            <a:r>
              <a:rPr lang="en-US" b="1" dirty="0" smtClean="0"/>
              <a:t>%</a:t>
            </a:r>
            <a:endParaRPr lang="en-US"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NPV &amp; IRR Numerical</a:t>
            </a:r>
            <a:br>
              <a:rPr lang="en-US" b="1" dirty="0"/>
            </a:br>
            <a:r>
              <a:rPr lang="en-US" b="1" dirty="0"/>
              <a:t>Comparing the 2 Investments</a:t>
            </a:r>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228600" y="2209800"/>
            <a:ext cx="8452471"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NPV &amp; IRR Numerical</a:t>
            </a:r>
            <a:br>
              <a:rPr lang="en-US" b="1" dirty="0"/>
            </a:br>
            <a:r>
              <a:rPr lang="en-US" b="1" dirty="0"/>
              <a:t>Comparing the 2 Investments</a:t>
            </a:r>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661987" y="1524000"/>
            <a:ext cx="7820025" cy="47243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NPV &amp; IRR Numerical</a:t>
            </a:r>
            <a:br>
              <a:rPr lang="en-US" b="1" dirty="0"/>
            </a:br>
            <a:r>
              <a:rPr lang="en-US" b="1" dirty="0"/>
              <a:t>Comparing the 2 Investments</a:t>
            </a:r>
            <a:endParaRPr lang="en-US" dirty="0"/>
          </a:p>
        </p:txBody>
      </p:sp>
      <p:sp>
        <p:nvSpPr>
          <p:cNvPr id="4" name="Content Placeholder 3"/>
          <p:cNvSpPr>
            <a:spLocks noGrp="1"/>
          </p:cNvSpPr>
          <p:nvPr>
            <p:ph idx="1"/>
          </p:nvPr>
        </p:nvSpPr>
        <p:spPr/>
        <p:txBody>
          <a:bodyPr>
            <a:normAutofit/>
          </a:bodyPr>
          <a:lstStyle/>
          <a:p>
            <a:r>
              <a:rPr lang="en-US" dirty="0"/>
              <a:t>The above diagram shows NPV Profiles of investments intersect at the Cross Over Point. </a:t>
            </a:r>
            <a:r>
              <a:rPr lang="en-US" dirty="0" smtClean="0"/>
              <a:t>Slope of </a:t>
            </a:r>
            <a:r>
              <a:rPr lang="en-US" dirty="0"/>
              <a:t>Bank Deposit investment is steeper because larger cash flows (Rs 111,000) are taking place </a:t>
            </a:r>
            <a:r>
              <a:rPr lang="en-US" dirty="0" smtClean="0"/>
              <a:t>later in </a:t>
            </a:r>
            <a:r>
              <a:rPr lang="en-US" dirty="0"/>
              <a:t>time (2 years instead of 1 year for Saving Certificates). Size of the Discounting Factor </a:t>
            </a:r>
            <a:r>
              <a:rPr lang="en-US" dirty="0" smtClean="0"/>
              <a:t>grows exponentially </a:t>
            </a:r>
            <a:r>
              <a:rPr lang="en-US" dirty="0"/>
              <a:t>with time so NPV graph falls much faster. The IRR at this Point is 8.8%.</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NPV &amp; IRR Numerical</a:t>
            </a:r>
            <a:br>
              <a:rPr lang="en-US" b="1" dirty="0"/>
            </a:br>
            <a:r>
              <a:rPr lang="en-US" b="1" dirty="0"/>
              <a:t>Comparing the 2 Investments</a:t>
            </a:r>
            <a:endParaRPr lang="en-US" dirty="0"/>
          </a:p>
        </p:txBody>
      </p:sp>
      <p:sp>
        <p:nvSpPr>
          <p:cNvPr id="4" name="Content Placeholder 3"/>
          <p:cNvSpPr>
            <a:spLocks noGrp="1"/>
          </p:cNvSpPr>
          <p:nvPr>
            <p:ph idx="1"/>
          </p:nvPr>
        </p:nvSpPr>
        <p:spPr/>
        <p:txBody>
          <a:bodyPr>
            <a:normAutofit/>
          </a:bodyPr>
          <a:lstStyle/>
          <a:p>
            <a:r>
              <a:rPr lang="en-US" dirty="0"/>
              <a:t>At this point, the NPV of both the investments is equal at about +Rs </a:t>
            </a:r>
            <a:r>
              <a:rPr lang="en-US" dirty="0" smtClean="0"/>
              <a:t>2,950 When </a:t>
            </a:r>
            <a:r>
              <a:rPr lang="en-US" dirty="0"/>
              <a:t>IRR is less than 8.8% (Cross-over IRR) then the NPV of Bank Deposit is higher!</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NPV &amp; IRR Numerical</a:t>
            </a:r>
            <a:br>
              <a:rPr lang="en-US" b="1" dirty="0"/>
            </a:br>
            <a:r>
              <a:rPr lang="en-US" b="1" dirty="0"/>
              <a:t>Comparing the 2 Investments</a:t>
            </a:r>
            <a:endParaRPr lang="en-US" dirty="0"/>
          </a:p>
        </p:txBody>
      </p:sp>
      <p:sp>
        <p:nvSpPr>
          <p:cNvPr id="4" name="Content Placeholder 3"/>
          <p:cNvSpPr>
            <a:spLocks noGrp="1"/>
          </p:cNvSpPr>
          <p:nvPr>
            <p:ph idx="1"/>
          </p:nvPr>
        </p:nvSpPr>
        <p:spPr/>
        <p:txBody>
          <a:bodyPr>
            <a:normAutofit/>
          </a:bodyPr>
          <a:lstStyle/>
          <a:p>
            <a:r>
              <a:rPr lang="en-US" b="1" dirty="0"/>
              <a:t>Investment Criteria</a:t>
            </a:r>
          </a:p>
          <a:p>
            <a:r>
              <a:rPr lang="en-US" b="1" dirty="0"/>
              <a:t>IRR Interpretation - How high is high.</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Investment Criteria</a:t>
            </a:r>
            <a:br>
              <a:rPr lang="en-US" b="1" dirty="0"/>
            </a:br>
            <a:r>
              <a:rPr lang="en-US" b="1" dirty="0"/>
              <a:t>IRR Interpretation - How high is high.</a:t>
            </a:r>
            <a:br>
              <a:rPr lang="en-US" b="1" dirty="0"/>
            </a:br>
            <a:r>
              <a:rPr lang="en-US" b="1" dirty="0"/>
              <a:t>Macro Aspects</a:t>
            </a:r>
          </a:p>
        </p:txBody>
      </p:sp>
      <p:sp>
        <p:nvSpPr>
          <p:cNvPr id="4" name="Content Placeholder 3"/>
          <p:cNvSpPr>
            <a:spLocks noGrp="1"/>
          </p:cNvSpPr>
          <p:nvPr>
            <p:ph idx="1"/>
          </p:nvPr>
        </p:nvSpPr>
        <p:spPr/>
        <p:txBody>
          <a:bodyPr>
            <a:normAutofit/>
          </a:bodyPr>
          <a:lstStyle/>
          <a:p>
            <a:r>
              <a:rPr lang="en-US" b="1" dirty="0" smtClean="0"/>
              <a:t>Inflation</a:t>
            </a:r>
            <a:r>
              <a:rPr lang="en-US" b="1" dirty="0"/>
              <a:t>:</a:t>
            </a:r>
          </a:p>
          <a:p>
            <a:r>
              <a:rPr lang="en-US" dirty="0"/>
              <a:t>An IRR, which is considered low for a medium inflation country like Pakistan, may </a:t>
            </a:r>
            <a:r>
              <a:rPr lang="en-US" dirty="0" smtClean="0"/>
              <a:t>be considered </a:t>
            </a:r>
            <a:r>
              <a:rPr lang="en-US" dirty="0"/>
              <a:t>high for a low inflation country like USA, Japan, and Singapore where inflation is </a:t>
            </a:r>
            <a:r>
              <a:rPr lang="en-US" dirty="0" smtClean="0"/>
              <a:t>below 5</a:t>
            </a:r>
            <a:r>
              <a:rPr lang="en-US" dirty="0"/>
              <a: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Investment Criteria</a:t>
            </a:r>
            <a:br>
              <a:rPr lang="en-US" b="1" dirty="0"/>
            </a:br>
            <a:r>
              <a:rPr lang="en-US" b="1" dirty="0"/>
              <a:t>IRR Interpretation - How high is high.</a:t>
            </a:r>
            <a:br>
              <a:rPr lang="en-US" b="1" dirty="0"/>
            </a:br>
            <a:r>
              <a:rPr lang="en-US" b="1" dirty="0"/>
              <a:t>Macro Aspects</a:t>
            </a:r>
          </a:p>
        </p:txBody>
      </p:sp>
      <p:sp>
        <p:nvSpPr>
          <p:cNvPr id="4" name="Content Placeholder 3"/>
          <p:cNvSpPr>
            <a:spLocks noGrp="1"/>
          </p:cNvSpPr>
          <p:nvPr>
            <p:ph idx="1"/>
          </p:nvPr>
        </p:nvSpPr>
        <p:spPr/>
        <p:txBody>
          <a:bodyPr>
            <a:normAutofit lnSpcReduction="10000"/>
          </a:bodyPr>
          <a:lstStyle/>
          <a:p>
            <a:r>
              <a:rPr lang="en-US" b="1" dirty="0"/>
              <a:t>Risk Free Rate of Return:</a:t>
            </a:r>
          </a:p>
          <a:p>
            <a:r>
              <a:rPr lang="en-US" dirty="0"/>
              <a:t>Recall our discussion from earlier lecture on Interest Rates and Money Markets.</a:t>
            </a:r>
          </a:p>
          <a:p>
            <a:r>
              <a:rPr lang="en-US" dirty="0"/>
              <a:t>In Pakistan, we use the Government T-Bill rate, which varies from 7% to 12% per </a:t>
            </a:r>
            <a:r>
              <a:rPr lang="en-US" dirty="0" smtClean="0"/>
              <a:t>annum depending </a:t>
            </a:r>
            <a:r>
              <a:rPr lang="en-US" dirty="0"/>
              <a:t>on the Money Market. Considering the risk-free rate of return the IRR on investment </a:t>
            </a:r>
            <a:r>
              <a:rPr lang="en-US" dirty="0" smtClean="0"/>
              <a:t>is not </a:t>
            </a:r>
            <a:r>
              <a:rPr lang="en-US" dirty="0"/>
              <a:t>very good. We will talk more about this after we study RISK.</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Investment Criteria</a:t>
            </a:r>
            <a:br>
              <a:rPr lang="en-US" b="1" dirty="0"/>
            </a:br>
            <a:r>
              <a:rPr lang="en-US" b="1" dirty="0"/>
              <a:t>IRR Interpretation (Micro Aspects)</a:t>
            </a:r>
          </a:p>
        </p:txBody>
      </p:sp>
      <p:sp>
        <p:nvSpPr>
          <p:cNvPr id="4" name="Content Placeholder 3"/>
          <p:cNvSpPr>
            <a:spLocks noGrp="1"/>
          </p:cNvSpPr>
          <p:nvPr>
            <p:ph idx="1"/>
          </p:nvPr>
        </p:nvSpPr>
        <p:spPr/>
        <p:txBody>
          <a:bodyPr>
            <a:normAutofit/>
          </a:bodyPr>
          <a:lstStyle/>
          <a:p>
            <a:r>
              <a:rPr lang="en-US" b="1" dirty="0"/>
              <a:t>ROA &amp; ROE:</a:t>
            </a:r>
          </a:p>
          <a:p>
            <a:r>
              <a:rPr lang="en-US" dirty="0"/>
              <a:t>If the Investor has an existing running business that generates cash flows, then any new </a:t>
            </a:r>
            <a:r>
              <a:rPr lang="en-US" dirty="0" smtClean="0"/>
              <a:t>project that </a:t>
            </a:r>
            <a:r>
              <a:rPr lang="en-US" dirty="0"/>
              <a:t>matches or exceeds the returns of the existing business is worth considering.</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Investment Criteria</a:t>
            </a:r>
            <a:br>
              <a:rPr lang="en-US" b="1" dirty="0"/>
            </a:br>
            <a:r>
              <a:rPr lang="en-US" b="1" dirty="0"/>
              <a:t>IRR Interpretation (Micro Aspects)</a:t>
            </a:r>
          </a:p>
        </p:txBody>
      </p:sp>
      <p:sp>
        <p:nvSpPr>
          <p:cNvPr id="4" name="Content Placeholder 3"/>
          <p:cNvSpPr>
            <a:spLocks noGrp="1"/>
          </p:cNvSpPr>
          <p:nvPr>
            <p:ph idx="1"/>
          </p:nvPr>
        </p:nvSpPr>
        <p:spPr/>
        <p:txBody>
          <a:bodyPr>
            <a:normAutofit/>
          </a:bodyPr>
          <a:lstStyle/>
          <a:p>
            <a:r>
              <a:rPr lang="en-US" dirty="0"/>
              <a:t>Problem: ROA &amp; ROE are Financial Accounting Ratios based on Net Income (not cash) </a:t>
            </a:r>
            <a:r>
              <a:rPr lang="en-US" dirty="0" smtClean="0"/>
              <a:t>&amp; Historical </a:t>
            </a:r>
            <a:r>
              <a:rPr lang="en-US" dirty="0"/>
              <a:t>Cost or Book Value (not market value) whereas IRR is based on Cash and Forecasted </a:t>
            </a:r>
            <a:r>
              <a:rPr lang="en-US" dirty="0" smtClean="0"/>
              <a:t>Market Value</a:t>
            </a:r>
            <a:r>
              <a:rPr lang="en-US" dirty="0"/>
              <a:t>. The financial ratios are calculated based on the profit reported in the income statement, </a:t>
            </a:r>
            <a:r>
              <a:rPr lang="en-US" dirty="0" smtClean="0"/>
              <a:t>whereas the </a:t>
            </a:r>
            <a:r>
              <a:rPr lang="en-US" dirty="0"/>
              <a:t>IRR takes into account the cash flows rather than the accounting profit in the calculations.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Investment Criteria</a:t>
            </a:r>
            <a:br>
              <a:rPr lang="en-US" b="1" dirty="0"/>
            </a:br>
            <a:r>
              <a:rPr lang="en-US" b="1" dirty="0"/>
              <a:t>IRR Interpretation (Micro Aspects)</a:t>
            </a:r>
          </a:p>
        </p:txBody>
      </p:sp>
      <p:sp>
        <p:nvSpPr>
          <p:cNvPr id="4" name="Content Placeholder 3"/>
          <p:cNvSpPr>
            <a:spLocks noGrp="1"/>
          </p:cNvSpPr>
          <p:nvPr>
            <p:ph idx="1"/>
          </p:nvPr>
        </p:nvSpPr>
        <p:spPr/>
        <p:txBody>
          <a:bodyPr>
            <a:normAutofit/>
          </a:bodyPr>
          <a:lstStyle/>
          <a:p>
            <a:r>
              <a:rPr lang="en-US" b="1" dirty="0"/>
              <a:t>Weighted Average Cost of Capital (WACC) or Hurdle Rate:</a:t>
            </a:r>
          </a:p>
          <a:p>
            <a:r>
              <a:rPr lang="en-US" dirty="0"/>
              <a:t>If the Investors an existing operating business that runs on borrowed money (or </a:t>
            </a:r>
            <a:r>
              <a:rPr lang="en-US" dirty="0" smtClean="0"/>
              <a:t>financing) then </a:t>
            </a:r>
            <a:r>
              <a:rPr lang="en-US" dirty="0"/>
              <a:t>the Investor (the borrower) bears the cost of interest, say 18% pa in Pakistan. Obviously, the rate </a:t>
            </a:r>
            <a:r>
              <a:rPr lang="en-US" dirty="0" smtClean="0"/>
              <a:t>of cash </a:t>
            </a:r>
            <a:r>
              <a:rPr lang="en-US" dirty="0"/>
              <a:t>generation should exceed the rate of interest payment.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Investment Criteria</a:t>
            </a:r>
            <a:br>
              <a:rPr lang="en-US" b="1" dirty="0"/>
            </a:br>
            <a:r>
              <a:rPr lang="en-US" b="1" dirty="0"/>
              <a:t>IRR Interpretation (Micro Aspects)</a:t>
            </a:r>
          </a:p>
        </p:txBody>
      </p:sp>
      <p:sp>
        <p:nvSpPr>
          <p:cNvPr id="4" name="Content Placeholder 3"/>
          <p:cNvSpPr>
            <a:spLocks noGrp="1"/>
          </p:cNvSpPr>
          <p:nvPr>
            <p:ph idx="1"/>
          </p:nvPr>
        </p:nvSpPr>
        <p:spPr/>
        <p:txBody>
          <a:bodyPr>
            <a:normAutofit/>
          </a:bodyPr>
          <a:lstStyle/>
          <a:p>
            <a:r>
              <a:rPr lang="en-US" dirty="0" smtClean="0"/>
              <a:t>The IRR of a new project should exceed the WACC. We will discuss this in detail when we study Capital Structuring. When IRR is above the WACC, the excess return represents surplus that increases shareholders’ wealth. The details on WACC would be further discussed in Capital Structure determination.</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4" name="Content Placeholder 3"/>
          <p:cNvSpPr>
            <a:spLocks noGrp="1"/>
          </p:cNvSpPr>
          <p:nvPr>
            <p:ph idx="1"/>
          </p:nvPr>
        </p:nvSpPr>
        <p:spPr/>
        <p:txBody>
          <a:bodyPr>
            <a:normAutofit/>
          </a:bodyPr>
          <a:lstStyle/>
          <a:p>
            <a:r>
              <a:rPr lang="en-US" b="1" dirty="0" smtClean="0"/>
              <a:t>Net Present value (NPV)</a:t>
            </a:r>
          </a:p>
          <a:p>
            <a:r>
              <a:rPr lang="en-US" b="1" smtClean="0"/>
              <a:t>Internal Rate of Return (IRR)</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TotalTime>
  <Words>2218</Words>
  <Application>Microsoft Office PowerPoint</Application>
  <PresentationFormat>On-screen Show (4:3)</PresentationFormat>
  <Paragraphs>119</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Summary of Last Lecture</vt:lpstr>
      <vt:lpstr>NET PRESENT VALUE (NPV) AND INTERNAL RATE OF RETURN (IRR)</vt:lpstr>
      <vt:lpstr>Learning Objective: </vt:lpstr>
      <vt:lpstr>Net Present value (NPV):</vt:lpstr>
      <vt:lpstr>Net Present value (NPV):</vt:lpstr>
      <vt:lpstr>Net Present value (NPV):</vt:lpstr>
      <vt:lpstr>Importance of NPV in terms of objectives of Financial Management:</vt:lpstr>
      <vt:lpstr>Importance of NPV in terms of objectives of Financial Management:</vt:lpstr>
      <vt:lpstr>Importance of NPV in terms of objectives of Financial Management:</vt:lpstr>
      <vt:lpstr>Importance of NPV in terms of objectives of Financial Management:</vt:lpstr>
      <vt:lpstr>Importance of NPV in terms of objectives of Financial Management:</vt:lpstr>
      <vt:lpstr>Importance of NPV in terms of objectives of Financial Management:</vt:lpstr>
      <vt:lpstr>Importance of NPV in terms of objectives of Financial Management:</vt:lpstr>
      <vt:lpstr>Importance of NPV in terms of objectives of Financial Management:</vt:lpstr>
      <vt:lpstr>Internal Rate of Return or IRR:</vt:lpstr>
      <vt:lpstr>Internal Rate of Return or IRR:</vt:lpstr>
      <vt:lpstr>Internal Rate of Return or IRR:</vt:lpstr>
      <vt:lpstr>Internal Rate of Return or IRR:</vt:lpstr>
      <vt:lpstr>Internal Rate of Return or IRR:</vt:lpstr>
      <vt:lpstr>Internal Rate of Return or IRR:</vt:lpstr>
      <vt:lpstr>Internal Rate of Return or IRR:</vt:lpstr>
      <vt:lpstr>Internal Rate of Return or IRR:</vt:lpstr>
      <vt:lpstr>Internal Rate of Return or IRR:</vt:lpstr>
      <vt:lpstr>Internal Rate of Return or IRR:</vt:lpstr>
      <vt:lpstr>Internal Rate of Return or IRR:</vt:lpstr>
      <vt:lpstr>Internal Rate of Return or IRR:</vt:lpstr>
      <vt:lpstr>RANKING TWO DIFFERENT INVESTMENTS:</vt:lpstr>
      <vt:lpstr>NPV &amp; IRR Numerical Comparing the 2 Investments</vt:lpstr>
      <vt:lpstr>NPV &amp; IRR Numerical Comparing the 2 Investments</vt:lpstr>
      <vt:lpstr>NPV &amp; IRR Numerical Comparing the 2 Investments</vt:lpstr>
      <vt:lpstr>NPV &amp; IRR Numerical Comparing the 2 Investments</vt:lpstr>
      <vt:lpstr>NPV &amp; IRR Numerical Comparing the 2 Investments</vt:lpstr>
      <vt:lpstr>NPV &amp; IRR Numerical Comparing the 2 Investments</vt:lpstr>
      <vt:lpstr>NPV &amp; IRR Numerical Comparing the 2 Investments</vt:lpstr>
      <vt:lpstr>Investment Criteria IRR Interpretation - How high is high. Macro Aspects</vt:lpstr>
      <vt:lpstr>Investment Criteria IRR Interpretation - How high is high. Macro Aspects</vt:lpstr>
      <vt:lpstr>Investment Criteria IRR Interpretation (Micro Aspects)</vt:lpstr>
      <vt:lpstr>Investment Criteria IRR Interpretation (Micro Aspects)</vt:lpstr>
      <vt:lpstr>Investment Criteria IRR Interpretation (Micro Aspects)</vt:lpstr>
      <vt:lpstr>Investment Criteria IRR Interpretation (Micro Aspects)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Last Lecture</dc:title>
  <dc:creator>Ammar</dc:creator>
  <cp:lastModifiedBy>NTS</cp:lastModifiedBy>
  <cp:revision>19</cp:revision>
  <dcterms:created xsi:type="dcterms:W3CDTF">2014-06-07T15:33:38Z</dcterms:created>
  <dcterms:modified xsi:type="dcterms:W3CDTF">2014-06-11T07:35:59Z</dcterms:modified>
</cp:coreProperties>
</file>