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8" r:id="rId43"/>
    <p:sldId id="297"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90F654-B421-4994-8C1B-9CC8D9B56B37}"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41DBD-5651-48CB-BDE9-DB552BD8812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90F654-B421-4994-8C1B-9CC8D9B56B37}"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41DBD-5651-48CB-BDE9-DB552BD8812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90F654-B421-4994-8C1B-9CC8D9B56B37}"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41DBD-5651-48CB-BDE9-DB552BD8812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90F654-B421-4994-8C1B-9CC8D9B56B37}"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41DBD-5651-48CB-BDE9-DB552BD8812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90F654-B421-4994-8C1B-9CC8D9B56B37}" type="datetimeFigureOut">
              <a:rPr lang="en-US" smtClean="0"/>
              <a:pPr/>
              <a:t>6/11/2014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441DBD-5651-48CB-BDE9-DB552BD8812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90F654-B421-4994-8C1B-9CC8D9B56B37}" type="datetimeFigureOut">
              <a:rPr lang="en-US" smtClean="0"/>
              <a:pPr/>
              <a:t>6/11/2014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441DBD-5651-48CB-BDE9-DB552BD8812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90F654-B421-4994-8C1B-9CC8D9B56B37}" type="datetimeFigureOut">
              <a:rPr lang="en-US" smtClean="0"/>
              <a:pPr/>
              <a:t>6/11/2014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441DBD-5651-48CB-BDE9-DB552BD8812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90F654-B421-4994-8C1B-9CC8D9B56B37}"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41DBD-5651-48CB-BDE9-DB552BD8812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90F654-B421-4994-8C1B-9CC8D9B56B37}"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41DBD-5651-48CB-BDE9-DB552BD8812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90F654-B421-4994-8C1B-9CC8D9B56B37}"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41DBD-5651-48CB-BDE9-DB552BD8812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90F654-B421-4994-8C1B-9CC8D9B56B37}"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41DBD-5651-48CB-BDE9-DB552BD8812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0F654-B421-4994-8C1B-9CC8D9B56B37}" type="datetimeFigureOut">
              <a:rPr lang="en-US" smtClean="0"/>
              <a:pPr/>
              <a:t>6/11/2014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441DBD-5651-48CB-BDE9-DB552BD8812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Discounted Cash Flows (DCF Analysis)</a:t>
            </a:r>
          </a:p>
          <a:p>
            <a:r>
              <a:rPr lang="en-US" b="1" dirty="0" smtClean="0"/>
              <a:t>Annuities</a:t>
            </a:r>
          </a:p>
          <a:p>
            <a:r>
              <a:rPr lang="en-US" b="1" dirty="0" smtClean="0"/>
              <a:t>Perpetuity</a:t>
            </a:r>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CAPITAL BUDGETING AND CAPITAL BUDGETING TECHNIQUES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Learning Objective</a:t>
            </a:r>
            <a:endParaRPr lang="en-US" dirty="0"/>
          </a:p>
        </p:txBody>
      </p:sp>
      <p:sp>
        <p:nvSpPr>
          <p:cNvPr id="3" name="Content Placeholder 2"/>
          <p:cNvSpPr>
            <a:spLocks noGrp="1"/>
          </p:cNvSpPr>
          <p:nvPr>
            <p:ph idx="1"/>
          </p:nvPr>
        </p:nvSpPr>
        <p:spPr/>
        <p:txBody>
          <a:bodyPr/>
          <a:lstStyle/>
          <a:p>
            <a:pPr>
              <a:buNone/>
            </a:pPr>
            <a:endParaRPr lang="en-US" b="1" dirty="0"/>
          </a:p>
          <a:p>
            <a:r>
              <a:rPr lang="en-US" dirty="0"/>
              <a:t>After going through this lecture, you would be able to have an understanding of the following concepts.</a:t>
            </a:r>
          </a:p>
          <a:p>
            <a:r>
              <a:rPr lang="en-US" b="1" dirty="0" smtClean="0"/>
              <a:t>Capital </a:t>
            </a:r>
            <a:r>
              <a:rPr lang="en-US" b="1" dirty="0"/>
              <a:t>Budgeting</a:t>
            </a:r>
          </a:p>
          <a:p>
            <a:r>
              <a:rPr lang="en-US" dirty="0" smtClean="0"/>
              <a:t> </a:t>
            </a:r>
            <a:r>
              <a:rPr lang="en-US" b="1" dirty="0"/>
              <a:t>Techniques of Capital Budgeting</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Budgeting</a:t>
            </a:r>
            <a:endParaRPr lang="en-US" b="1" dirty="0"/>
          </a:p>
        </p:txBody>
      </p:sp>
      <p:sp>
        <p:nvSpPr>
          <p:cNvPr id="3" name="Content Placeholder 2"/>
          <p:cNvSpPr>
            <a:spLocks noGrp="1"/>
          </p:cNvSpPr>
          <p:nvPr>
            <p:ph idx="1"/>
          </p:nvPr>
        </p:nvSpPr>
        <p:spPr/>
        <p:txBody>
          <a:bodyPr>
            <a:normAutofit fontScale="92500" lnSpcReduction="10000"/>
          </a:bodyPr>
          <a:lstStyle/>
          <a:p>
            <a:r>
              <a:rPr lang="en-US" dirty="0"/>
              <a:t>Today, we will discuss Capital Budgeting—one of the most important topics in </a:t>
            </a:r>
            <a:r>
              <a:rPr lang="en-US" dirty="0" smtClean="0"/>
              <a:t>financial management</a:t>
            </a:r>
            <a:r>
              <a:rPr lang="en-US" dirty="0"/>
              <a:t>.</a:t>
            </a:r>
          </a:p>
          <a:p>
            <a:r>
              <a:rPr lang="en-US" dirty="0"/>
              <a:t>Capital budgeting is about investment in fixed assets. In addition, another type of investment </a:t>
            </a:r>
            <a:r>
              <a:rPr lang="en-US" dirty="0" smtClean="0"/>
              <a:t>could be </a:t>
            </a:r>
            <a:r>
              <a:rPr lang="en-US" dirty="0"/>
              <a:t>in working capital, which we would study later. Fixed assets are the part of long-term assets in </a:t>
            </a:r>
            <a:r>
              <a:rPr lang="en-US" dirty="0" smtClean="0"/>
              <a:t>the balance </a:t>
            </a:r>
            <a:r>
              <a:rPr lang="en-US" dirty="0"/>
              <a:t>sheet and working capital is net position of current assets and current liabilities on the </a:t>
            </a:r>
            <a:r>
              <a:rPr lang="en-US" dirty="0" smtClean="0"/>
              <a:t>balance sheet</a:t>
            </a:r>
            <a:r>
              <a:rPr lang="en-US" dirty="0"/>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Budgeting</a:t>
            </a:r>
            <a:endParaRPr lang="en-US" b="1" dirty="0"/>
          </a:p>
        </p:txBody>
      </p:sp>
      <p:sp>
        <p:nvSpPr>
          <p:cNvPr id="3" name="Content Placeholder 2"/>
          <p:cNvSpPr>
            <a:spLocks noGrp="1"/>
          </p:cNvSpPr>
          <p:nvPr>
            <p:ph idx="1"/>
          </p:nvPr>
        </p:nvSpPr>
        <p:spPr/>
        <p:txBody>
          <a:bodyPr>
            <a:normAutofit/>
          </a:bodyPr>
          <a:lstStyle/>
          <a:p>
            <a:r>
              <a:rPr lang="en-US" dirty="0"/>
              <a:t>We need to understand why capital budgeting is so important and why do we have to invest in </a:t>
            </a:r>
            <a:r>
              <a:rPr lang="en-US" dirty="0" smtClean="0"/>
              <a:t>fixed assets</a:t>
            </a:r>
            <a:r>
              <a:rPr lang="en-US" dirty="0"/>
              <a:t>? The answer is simple; the equipment or machinery and other fixed assets depreciate over </a:t>
            </a:r>
            <a:r>
              <a:rPr lang="en-US" dirty="0" smtClean="0"/>
              <a:t>a period</a:t>
            </a:r>
            <a:r>
              <a:rPr lang="en-US" dirty="0"/>
              <a:t>, they lose their productivity and get obsolete after sometime. These assets need to be </a:t>
            </a:r>
            <a:r>
              <a:rPr lang="en-US" dirty="0" smtClean="0"/>
              <a:t>replaced with </a:t>
            </a:r>
            <a:r>
              <a:rPr lang="en-US" dirty="0"/>
              <a:t>new assets. This replacement involves investment in fixed assets.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Budgeting</a:t>
            </a:r>
            <a:endParaRPr lang="en-US" b="1" dirty="0"/>
          </a:p>
        </p:txBody>
      </p:sp>
      <p:sp>
        <p:nvSpPr>
          <p:cNvPr id="3" name="Content Placeholder 2"/>
          <p:cNvSpPr>
            <a:spLocks noGrp="1"/>
          </p:cNvSpPr>
          <p:nvPr>
            <p:ph idx="1"/>
          </p:nvPr>
        </p:nvSpPr>
        <p:spPr/>
        <p:txBody>
          <a:bodyPr>
            <a:normAutofit/>
          </a:bodyPr>
          <a:lstStyle/>
          <a:p>
            <a:r>
              <a:rPr lang="en-US" dirty="0"/>
              <a:t>Moreover, if a company intends to start a new project, Capital Budgeting techniques are </a:t>
            </a:r>
            <a:r>
              <a:rPr lang="en-US" dirty="0" smtClean="0"/>
              <a:t>employed to </a:t>
            </a:r>
            <a:r>
              <a:rPr lang="en-US" dirty="0"/>
              <a:t>assess the financial viability of the project. Suppose, for instance, a company wants to introduce </a:t>
            </a:r>
            <a:r>
              <a:rPr lang="en-US" dirty="0" smtClean="0"/>
              <a:t>a new </a:t>
            </a:r>
            <a:r>
              <a:rPr lang="en-US" dirty="0"/>
              <a:t>soap and launching of the new product demands changes in the manufacturing process, </a:t>
            </a:r>
            <a:r>
              <a:rPr lang="en-US" dirty="0" smtClean="0"/>
              <a:t>the company </a:t>
            </a:r>
            <a:r>
              <a:rPr lang="en-US" dirty="0"/>
              <a:t>will have to purchase new equipment in the form of fixed assets.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Budgeting</a:t>
            </a:r>
            <a:endParaRPr lang="en-US" b="1" dirty="0"/>
          </a:p>
        </p:txBody>
      </p:sp>
      <p:sp>
        <p:nvSpPr>
          <p:cNvPr id="3" name="Content Placeholder 2"/>
          <p:cNvSpPr>
            <a:spLocks noGrp="1"/>
          </p:cNvSpPr>
          <p:nvPr>
            <p:ph idx="1"/>
          </p:nvPr>
        </p:nvSpPr>
        <p:spPr/>
        <p:txBody>
          <a:bodyPr>
            <a:normAutofit/>
          </a:bodyPr>
          <a:lstStyle/>
          <a:p>
            <a:r>
              <a:rPr lang="en-US" dirty="0" smtClean="0"/>
              <a:t>Capital budgeting is a technique used to evaluate the value of investment and projects in fixed assets. It is also used to assess the working capital requirements. Combined together it helps the company management to decide whether the new venture should be taken up or not.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Budgeting</a:t>
            </a:r>
            <a:endParaRPr lang="en-US" b="1" dirty="0"/>
          </a:p>
        </p:txBody>
      </p:sp>
      <p:sp>
        <p:nvSpPr>
          <p:cNvPr id="3" name="Content Placeholder 2"/>
          <p:cNvSpPr>
            <a:spLocks noGrp="1"/>
          </p:cNvSpPr>
          <p:nvPr>
            <p:ph idx="1"/>
          </p:nvPr>
        </p:nvSpPr>
        <p:spPr/>
        <p:txBody>
          <a:bodyPr>
            <a:normAutofit/>
          </a:bodyPr>
          <a:lstStyle/>
          <a:p>
            <a:r>
              <a:rPr lang="en-US" dirty="0"/>
              <a:t>Capital budgeting is a decentralized function. In big corporations, this function is not an </a:t>
            </a:r>
            <a:r>
              <a:rPr lang="en-US" dirty="0" smtClean="0"/>
              <a:t>individual’s job</a:t>
            </a:r>
            <a:r>
              <a:rPr lang="en-US" dirty="0"/>
              <a:t>, rather, different departments and teams are assigned to work on different aspects of </a:t>
            </a:r>
            <a:r>
              <a:rPr lang="en-US" dirty="0" smtClean="0"/>
              <a:t>capital budgeting</a:t>
            </a:r>
            <a:r>
              <a:rPr lang="en-US" dirty="0"/>
              <a:t>. Department managers prepare the budget for fixed assets in coming years, which is </a:t>
            </a:r>
            <a:r>
              <a:rPr lang="en-US" dirty="0" smtClean="0"/>
              <a:t>quite helpful </a:t>
            </a:r>
            <a:r>
              <a:rPr lang="en-US" dirty="0"/>
              <a:t>in capital budgeting.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Budgeting</a:t>
            </a:r>
            <a:endParaRPr lang="en-US" b="1" dirty="0"/>
          </a:p>
        </p:txBody>
      </p:sp>
      <p:sp>
        <p:nvSpPr>
          <p:cNvPr id="3" name="Content Placeholder 2"/>
          <p:cNvSpPr>
            <a:spLocks noGrp="1"/>
          </p:cNvSpPr>
          <p:nvPr>
            <p:ph idx="1"/>
          </p:nvPr>
        </p:nvSpPr>
        <p:spPr/>
        <p:txBody>
          <a:bodyPr>
            <a:normAutofit/>
          </a:bodyPr>
          <a:lstStyle/>
          <a:p>
            <a:r>
              <a:rPr lang="en-US" dirty="0" smtClean="0"/>
              <a:t>Besides, there are project managers who make the budget for a new project; the cost accountants ‘count the cost’ and assess the expenses to be incurred; the market researches provide their input about the consumer psychology and sales potential. There may be as many departments involved in capital budgeting, as there are present in an organization.</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Budgeting</a:t>
            </a:r>
            <a:endParaRPr lang="en-US" b="1" dirty="0"/>
          </a:p>
        </p:txBody>
      </p:sp>
      <p:sp>
        <p:nvSpPr>
          <p:cNvPr id="3" name="Content Placeholder 2"/>
          <p:cNvSpPr>
            <a:spLocks noGrp="1"/>
          </p:cNvSpPr>
          <p:nvPr>
            <p:ph idx="1"/>
          </p:nvPr>
        </p:nvSpPr>
        <p:spPr/>
        <p:txBody>
          <a:bodyPr>
            <a:normAutofit lnSpcReduction="10000"/>
          </a:bodyPr>
          <a:lstStyle/>
          <a:p>
            <a:r>
              <a:rPr lang="en-US" dirty="0"/>
              <a:t>The biggest challenge in capital budgeting is to keep finding the valuable projects, i.e., projects </a:t>
            </a:r>
            <a:r>
              <a:rPr lang="en-US" dirty="0" smtClean="0"/>
              <a:t>that may </a:t>
            </a:r>
            <a:r>
              <a:rPr lang="en-US" dirty="0"/>
              <a:t>add to the value of the firm. You must be familiar with the basic objective of financial </a:t>
            </a:r>
            <a:r>
              <a:rPr lang="en-US" dirty="0" smtClean="0"/>
              <a:t>management by </a:t>
            </a:r>
            <a:r>
              <a:rPr lang="en-US" dirty="0"/>
              <a:t>now, which is to maximize shareholders’ wealth. This is possible only by investing in the </a:t>
            </a:r>
            <a:r>
              <a:rPr lang="en-US" dirty="0" smtClean="0"/>
              <a:t>projects, which </a:t>
            </a:r>
            <a:r>
              <a:rPr lang="en-US" dirty="0"/>
              <a:t>have positive net present value, which in effect will increase the shareholders’ wealth.</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Budgeting</a:t>
            </a:r>
            <a:endParaRPr lang="en-US" b="1" dirty="0"/>
          </a:p>
        </p:txBody>
      </p:sp>
      <p:sp>
        <p:nvSpPr>
          <p:cNvPr id="3" name="Content Placeholder 2"/>
          <p:cNvSpPr>
            <a:spLocks noGrp="1"/>
          </p:cNvSpPr>
          <p:nvPr>
            <p:ph idx="1"/>
          </p:nvPr>
        </p:nvSpPr>
        <p:spPr/>
        <p:txBody>
          <a:bodyPr>
            <a:normAutofit/>
          </a:bodyPr>
          <a:lstStyle/>
          <a:p>
            <a:r>
              <a:rPr lang="en-US" dirty="0"/>
              <a:t>Most of the developed companies operate in an efficient market environment. We will </a:t>
            </a:r>
            <a:r>
              <a:rPr lang="en-US" dirty="0" smtClean="0"/>
              <a:t>discuss efficient </a:t>
            </a:r>
            <a:r>
              <a:rPr lang="en-US" dirty="0"/>
              <a:t>markets at length after studying the concept of risk akin to financial decisions. However, </a:t>
            </a:r>
            <a:r>
              <a:rPr lang="en-US" dirty="0" smtClean="0"/>
              <a:t>to give </a:t>
            </a:r>
            <a:r>
              <a:rPr lang="en-US" dirty="0"/>
              <a:t>you an idea, efficient markets can be described as highly competitive markets where </a:t>
            </a:r>
            <a:r>
              <a:rPr lang="en-US" dirty="0" smtClean="0"/>
              <a:t>good business </a:t>
            </a:r>
            <a:r>
              <a:rPr lang="en-US" dirty="0"/>
              <a:t>ideas are taken up immediately.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Budgeting</a:t>
            </a:r>
            <a:endParaRPr lang="en-US" b="1" dirty="0"/>
          </a:p>
        </p:txBody>
      </p:sp>
      <p:sp>
        <p:nvSpPr>
          <p:cNvPr id="3" name="Content Placeholder 2"/>
          <p:cNvSpPr>
            <a:spLocks noGrp="1"/>
          </p:cNvSpPr>
          <p:nvPr>
            <p:ph idx="1"/>
          </p:nvPr>
        </p:nvSpPr>
        <p:spPr/>
        <p:txBody>
          <a:bodyPr>
            <a:normAutofit/>
          </a:bodyPr>
          <a:lstStyle/>
          <a:p>
            <a:r>
              <a:rPr lang="en-US" dirty="0"/>
              <a:t>For instance, in Pakistan, about ten to fifteen years ago there was a video game craze. It was </a:t>
            </a:r>
            <a:r>
              <a:rPr lang="en-US" dirty="0" smtClean="0"/>
              <a:t>initially a </a:t>
            </a:r>
            <a:r>
              <a:rPr lang="en-US" dirty="0"/>
              <a:t>good business idea, as it required a very low-level </a:t>
            </a:r>
            <a:r>
              <a:rPr lang="en-US" dirty="0" smtClean="0"/>
              <a:t>investment</a:t>
            </a:r>
            <a:r>
              <a:rPr lang="en-US" dirty="0"/>
              <a:t>, good profit margins, and short </a:t>
            </a:r>
            <a:r>
              <a:rPr lang="en-US" dirty="0" smtClean="0"/>
              <a:t>payback periods</a:t>
            </a:r>
            <a:r>
              <a:rPr lang="en-US" dirty="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Budgeting</a:t>
            </a:r>
            <a:endParaRPr lang="en-US" b="1" dirty="0"/>
          </a:p>
        </p:txBody>
      </p:sp>
      <p:sp>
        <p:nvSpPr>
          <p:cNvPr id="3" name="Content Placeholder 2"/>
          <p:cNvSpPr>
            <a:spLocks noGrp="1"/>
          </p:cNvSpPr>
          <p:nvPr>
            <p:ph idx="1"/>
          </p:nvPr>
        </p:nvSpPr>
        <p:spPr/>
        <p:txBody>
          <a:bodyPr>
            <a:normAutofit/>
          </a:bodyPr>
          <a:lstStyle/>
          <a:p>
            <a:r>
              <a:rPr lang="en-US" dirty="0" smtClean="0"/>
              <a:t>However, since the markets in Pakistan are quite efficient, the information about the business spread quickly. More and more people started entering into the business and as a result, the profit margins started shrinking and the lucrative business opportunity faded out in three or four years.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Capital Budgeting</a:t>
            </a:r>
            <a:endParaRPr lang="en-US" b="1" dirty="0"/>
          </a:p>
        </p:txBody>
      </p:sp>
      <p:sp>
        <p:nvSpPr>
          <p:cNvPr id="3" name="Content Placeholder 2"/>
          <p:cNvSpPr>
            <a:spLocks noGrp="1"/>
          </p:cNvSpPr>
          <p:nvPr>
            <p:ph idx="1"/>
          </p:nvPr>
        </p:nvSpPr>
        <p:spPr/>
        <p:txBody>
          <a:bodyPr>
            <a:normAutofit/>
          </a:bodyPr>
          <a:lstStyle/>
          <a:p>
            <a:r>
              <a:rPr lang="en-US" dirty="0"/>
              <a:t>The same situation comes across the departmental heads of different companies. They may start </a:t>
            </a:r>
            <a:r>
              <a:rPr lang="en-US" dirty="0" smtClean="0"/>
              <a:t>a new </a:t>
            </a:r>
            <a:r>
              <a:rPr lang="en-US" dirty="0"/>
              <a:t>lucrative project, which may sound more than feasible at a given time. However, the </a:t>
            </a:r>
            <a:r>
              <a:rPr lang="en-US" dirty="0" smtClean="0"/>
              <a:t>competitors get </a:t>
            </a:r>
            <a:r>
              <a:rPr lang="en-US" dirty="0"/>
              <a:t>to know the new business opportunity, and because of market efficiency, those lucrative profits </a:t>
            </a:r>
            <a:r>
              <a:rPr lang="en-US" dirty="0" smtClean="0"/>
              <a:t>do not </a:t>
            </a:r>
            <a:r>
              <a:rPr lang="en-US" dirty="0"/>
              <a:t>remain lucrative anymore.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Techniques of capital budgeting:</a:t>
            </a:r>
          </a:p>
        </p:txBody>
      </p:sp>
      <p:sp>
        <p:nvSpPr>
          <p:cNvPr id="3" name="Content Placeholder 2"/>
          <p:cNvSpPr>
            <a:spLocks noGrp="1"/>
          </p:cNvSpPr>
          <p:nvPr>
            <p:ph idx="1"/>
          </p:nvPr>
        </p:nvSpPr>
        <p:spPr/>
        <p:txBody>
          <a:bodyPr>
            <a:normAutofit fontScale="85000" lnSpcReduction="20000"/>
          </a:bodyPr>
          <a:lstStyle/>
          <a:p>
            <a:r>
              <a:rPr lang="en-US" dirty="0"/>
              <a:t>Capital budgeting is a mathematical concept in the sense that we have to use </a:t>
            </a:r>
            <a:r>
              <a:rPr lang="en-US" dirty="0" smtClean="0"/>
              <a:t>different quantitative </a:t>
            </a:r>
            <a:r>
              <a:rPr lang="en-US" dirty="0"/>
              <a:t>investments criteria to evaluate whether an opportunity is worth investing in or not.</a:t>
            </a:r>
          </a:p>
          <a:p>
            <a:r>
              <a:rPr lang="en-US" dirty="0"/>
              <a:t>Some of these techniques of capital budgeting are as under</a:t>
            </a:r>
          </a:p>
          <a:p>
            <a:r>
              <a:rPr lang="en-US" dirty="0"/>
              <a:t>1. Pay back period</a:t>
            </a:r>
          </a:p>
          <a:p>
            <a:r>
              <a:rPr lang="en-US" dirty="0"/>
              <a:t>2. Return on investment (ROI)</a:t>
            </a:r>
          </a:p>
          <a:p>
            <a:r>
              <a:rPr lang="en-US" dirty="0"/>
              <a:t>3. Net Present Value (NPV)</a:t>
            </a:r>
          </a:p>
          <a:p>
            <a:r>
              <a:rPr lang="en-US" dirty="0"/>
              <a:t>4. Profitability Index (PI)</a:t>
            </a:r>
          </a:p>
          <a:p>
            <a:r>
              <a:rPr lang="en-US" dirty="0"/>
              <a:t>5. Internal Rate of Return (IRR)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Techniques of capital budgeting:</a:t>
            </a:r>
          </a:p>
        </p:txBody>
      </p:sp>
      <p:sp>
        <p:nvSpPr>
          <p:cNvPr id="3" name="Content Placeholder 2"/>
          <p:cNvSpPr>
            <a:spLocks noGrp="1"/>
          </p:cNvSpPr>
          <p:nvPr>
            <p:ph idx="1"/>
          </p:nvPr>
        </p:nvSpPr>
        <p:spPr/>
        <p:txBody>
          <a:bodyPr>
            <a:normAutofit/>
          </a:bodyPr>
          <a:lstStyle/>
          <a:p>
            <a:r>
              <a:rPr lang="en-US" dirty="0"/>
              <a:t>We will assume that the interest rate, or the discount rate, or the required of return, which we use </a:t>
            </a:r>
            <a:r>
              <a:rPr lang="en-US" dirty="0" smtClean="0"/>
              <a:t>in calculating </a:t>
            </a:r>
            <a:r>
              <a:rPr lang="en-US" dirty="0"/>
              <a:t>the net present value is given, later on, when we will discuss the concept of risk, we </a:t>
            </a:r>
            <a:r>
              <a:rPr lang="en-US" dirty="0" smtClean="0"/>
              <a:t>would see </a:t>
            </a:r>
            <a:r>
              <a:rPr lang="en-US" dirty="0"/>
              <a:t>how the discount rate is calculated .</a:t>
            </a:r>
          </a:p>
          <a:p>
            <a:r>
              <a:rPr lang="en-US" dirty="0"/>
              <a:t>For now, let us talk about the pay back period.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Pay back period:</a:t>
            </a:r>
            <a:endParaRPr lang="en-US" b="1" dirty="0"/>
          </a:p>
        </p:txBody>
      </p:sp>
      <p:sp>
        <p:nvSpPr>
          <p:cNvPr id="3" name="Content Placeholder 2"/>
          <p:cNvSpPr>
            <a:spLocks noGrp="1"/>
          </p:cNvSpPr>
          <p:nvPr>
            <p:ph idx="1"/>
          </p:nvPr>
        </p:nvSpPr>
        <p:spPr/>
        <p:txBody>
          <a:bodyPr>
            <a:normAutofit fontScale="92500"/>
          </a:bodyPr>
          <a:lstStyle/>
          <a:p>
            <a:r>
              <a:rPr lang="en-US" dirty="0" smtClean="0"/>
              <a:t>In </a:t>
            </a:r>
            <a:r>
              <a:rPr lang="en-US" dirty="0"/>
              <a:t>this technique, we try to figure out how long it would take to recover the invested </a:t>
            </a:r>
            <a:r>
              <a:rPr lang="en-US" dirty="0" smtClean="0"/>
              <a:t>capital through </a:t>
            </a:r>
            <a:r>
              <a:rPr lang="en-US" dirty="0"/>
              <a:t>positive cash flows of the business.</a:t>
            </a:r>
          </a:p>
          <a:p>
            <a:r>
              <a:rPr lang="en-US" dirty="0"/>
              <a:t>Reverting back to the cafe example, an initial investment of Rs. 200,000 is required to start </a:t>
            </a:r>
            <a:r>
              <a:rPr lang="en-US" dirty="0" smtClean="0"/>
              <a:t>the business</a:t>
            </a:r>
            <a:r>
              <a:rPr lang="en-US" dirty="0"/>
              <a:t>; Rs 10,000 per month are expected to be earned for the first year, and Rs 20,000 would </a:t>
            </a:r>
            <a:r>
              <a:rPr lang="en-US" dirty="0" smtClean="0"/>
              <a:t>be earned </a:t>
            </a:r>
            <a:r>
              <a:rPr lang="en-US" dirty="0"/>
              <a:t>every month in the second year.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Pay back period:</a:t>
            </a:r>
            <a:endParaRPr lang="en-US" b="1" dirty="0"/>
          </a:p>
        </p:txBody>
      </p:sp>
      <p:sp>
        <p:nvSpPr>
          <p:cNvPr id="3" name="Content Placeholder 2"/>
          <p:cNvSpPr>
            <a:spLocks noGrp="1"/>
          </p:cNvSpPr>
          <p:nvPr>
            <p:ph idx="1"/>
          </p:nvPr>
        </p:nvSpPr>
        <p:spPr/>
        <p:txBody>
          <a:bodyPr>
            <a:normAutofit/>
          </a:bodyPr>
          <a:lstStyle/>
          <a:p>
            <a:r>
              <a:rPr lang="en-US" dirty="0"/>
              <a:t>Now according to the aforementioned assumptions, in the first year, you earn Rs.10, 000 </a:t>
            </a:r>
            <a:r>
              <a:rPr lang="en-US" dirty="0" smtClean="0"/>
              <a:t>per month</a:t>
            </a:r>
            <a:r>
              <a:rPr lang="en-US" dirty="0"/>
              <a:t>, which make Rs. 120,000 for the year (twelve months). Since you had </a:t>
            </a:r>
            <a:r>
              <a:rPr lang="en-US" dirty="0" smtClean="0"/>
              <a:t>invested </a:t>
            </a:r>
            <a:r>
              <a:rPr lang="en-US" dirty="0"/>
              <a:t>Rs. </a:t>
            </a:r>
            <a:r>
              <a:rPr lang="en-US" dirty="0" smtClean="0"/>
              <a:t>200,000 initially </a:t>
            </a:r>
            <a:r>
              <a:rPr lang="en-US" dirty="0"/>
              <a:t>of which Rs. 120,000 have been recovered in the first year, you are still Rs.80, 000 short </a:t>
            </a:r>
            <a:r>
              <a:rPr lang="en-US" dirty="0" smtClean="0"/>
              <a:t>of recovering </a:t>
            </a:r>
            <a:r>
              <a:rPr lang="en-US" dirty="0"/>
              <a:t>your initial investment.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Pay back period:</a:t>
            </a:r>
            <a:endParaRPr lang="en-US" b="1" dirty="0"/>
          </a:p>
        </p:txBody>
      </p:sp>
      <p:sp>
        <p:nvSpPr>
          <p:cNvPr id="3" name="Content Placeholder 2"/>
          <p:cNvSpPr>
            <a:spLocks noGrp="1"/>
          </p:cNvSpPr>
          <p:nvPr>
            <p:ph idx="1"/>
          </p:nvPr>
        </p:nvSpPr>
        <p:spPr/>
        <p:txBody>
          <a:bodyPr>
            <a:normAutofit/>
          </a:bodyPr>
          <a:lstStyle/>
          <a:p>
            <a:r>
              <a:rPr lang="en-US" dirty="0"/>
              <a:t>In the second year, you would be earning Rs. 20,000 per month, </a:t>
            </a:r>
            <a:r>
              <a:rPr lang="en-US" dirty="0" smtClean="0"/>
              <a:t>so the </a:t>
            </a:r>
            <a:r>
              <a:rPr lang="en-US" dirty="0"/>
              <a:t>remaining Rs. 80,000 can be recovered in the next four months. We can say that the initial </a:t>
            </a:r>
            <a:r>
              <a:rPr lang="en-US" dirty="0" smtClean="0"/>
              <a:t>invested capital </a:t>
            </a:r>
            <a:r>
              <a:rPr lang="en-US" dirty="0"/>
              <a:t>can be recovered in 16 months, or the payback period for this investment is 16 months. </a:t>
            </a:r>
            <a:r>
              <a:rPr lang="en-US" dirty="0" smtClean="0"/>
              <a:t>The shorter </a:t>
            </a:r>
            <a:r>
              <a:rPr lang="en-US" dirty="0"/>
              <a:t>the payback period of a project, the more an investor would be willing to invest his money in </a:t>
            </a:r>
            <a:r>
              <a:rPr lang="en-US" dirty="0" smtClean="0"/>
              <a:t>the project</a:t>
            </a:r>
            <a:r>
              <a:rPr lang="en-US" dirty="0"/>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Pay back period:</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While the payback period is a simple and straightforward method for analyzing a </a:t>
            </a:r>
            <a:r>
              <a:rPr lang="en-US" dirty="0" smtClean="0"/>
              <a:t>capital budgeting </a:t>
            </a:r>
            <a:r>
              <a:rPr lang="en-US" dirty="0"/>
              <a:t>proposal, it has certain limitations. First and the foremost problem is that it does not take </a:t>
            </a:r>
            <a:r>
              <a:rPr lang="en-US" dirty="0" smtClean="0"/>
              <a:t>into account </a:t>
            </a:r>
            <a:r>
              <a:rPr lang="en-US" dirty="0"/>
              <a:t>the concept of time value of money. The cash flows are considered regardless of the time </a:t>
            </a:r>
            <a:r>
              <a:rPr lang="en-US" dirty="0" smtClean="0"/>
              <a:t>in which </a:t>
            </a:r>
            <a:r>
              <a:rPr lang="en-US" dirty="0"/>
              <a:t>they are occurring. You must have noticed that we have not used any interest rate while </a:t>
            </a:r>
            <a:r>
              <a:rPr lang="en-US" dirty="0" smtClean="0"/>
              <a:t>making calculation</a:t>
            </a:r>
            <a:r>
              <a:rPr lang="en-US" dirty="0"/>
              <a:t>.</a:t>
            </a:r>
          </a:p>
          <a:p>
            <a:r>
              <a:rPr lang="en-US" dirty="0"/>
              <a:t>Now, let us talk about the next budgeting criteria called return on investment.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Return on Investments:</a:t>
            </a:r>
            <a:endParaRPr lang="en-US" b="1" dirty="0"/>
          </a:p>
        </p:txBody>
      </p:sp>
      <p:sp>
        <p:nvSpPr>
          <p:cNvPr id="3" name="Content Placeholder 2"/>
          <p:cNvSpPr>
            <a:spLocks noGrp="1"/>
          </p:cNvSpPr>
          <p:nvPr>
            <p:ph idx="1"/>
          </p:nvPr>
        </p:nvSpPr>
        <p:spPr/>
        <p:txBody>
          <a:bodyPr>
            <a:normAutofit/>
          </a:bodyPr>
          <a:lstStyle/>
          <a:p>
            <a:r>
              <a:rPr lang="en-US" dirty="0" smtClean="0"/>
              <a:t>The </a:t>
            </a:r>
            <a:r>
              <a:rPr lang="en-US" dirty="0"/>
              <a:t>concept of return on investment loosely defined, as there are a number of ratios that can </a:t>
            </a:r>
            <a:r>
              <a:rPr lang="en-US" dirty="0" smtClean="0"/>
              <a:t>be used </a:t>
            </a:r>
            <a:r>
              <a:rPr lang="en-US" dirty="0"/>
              <a:t>to analyze return on investment. However, in capital budgeting it implies the annual average </a:t>
            </a:r>
            <a:r>
              <a:rPr lang="en-US" dirty="0" smtClean="0"/>
              <a:t>cash flow </a:t>
            </a:r>
            <a:r>
              <a:rPr lang="en-US" dirty="0"/>
              <a:t>a business is making as a percentage of investment. In other words, it is an average percentage </a:t>
            </a:r>
            <a:r>
              <a:rPr lang="en-US" dirty="0" smtClean="0"/>
              <a:t>of investment </a:t>
            </a:r>
            <a:r>
              <a:rPr lang="en-US" dirty="0"/>
              <a:t>recovered in cash every year.</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Return on Investments:</a:t>
            </a:r>
            <a:endParaRPr lang="en-US" b="1" dirty="0"/>
          </a:p>
        </p:txBody>
      </p:sp>
      <p:sp>
        <p:nvSpPr>
          <p:cNvPr id="3" name="Content Placeholder 2"/>
          <p:cNvSpPr>
            <a:spLocks noGrp="1"/>
          </p:cNvSpPr>
          <p:nvPr>
            <p:ph idx="1"/>
          </p:nvPr>
        </p:nvSpPr>
        <p:spPr/>
        <p:txBody>
          <a:bodyPr>
            <a:normAutofit/>
          </a:bodyPr>
          <a:lstStyle/>
          <a:p>
            <a:r>
              <a:rPr lang="en-US" dirty="0"/>
              <a:t>The formula for return on investment is as follows:</a:t>
            </a:r>
          </a:p>
          <a:p>
            <a:r>
              <a:rPr lang="en-US" b="1" dirty="0"/>
              <a:t>ROI= (</a:t>
            </a:r>
            <a:r>
              <a:rPr lang="el-GR" b="1" dirty="0"/>
              <a:t>Σ</a:t>
            </a:r>
            <a:r>
              <a:rPr lang="en-US" b="1" dirty="0"/>
              <a:t>CF/n)/</a:t>
            </a:r>
            <a:r>
              <a:rPr lang="en-US" b="1" dirty="0" smtClean="0"/>
              <a:t>I</a:t>
            </a:r>
            <a:endParaRPr lang="en-US" b="1" dirty="0"/>
          </a:p>
          <a:p>
            <a:r>
              <a:rPr lang="en-US" dirty="0"/>
              <a:t>Dividing the average annual cash flow by the initial investment, we can calculate the return </a:t>
            </a:r>
            <a:r>
              <a:rPr lang="en-US" dirty="0" smtClean="0"/>
              <a:t>on investment</a:t>
            </a:r>
            <a:r>
              <a:rPr lang="en-US" dirty="0"/>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Return on Investments:</a:t>
            </a:r>
            <a:endParaRPr lang="en-US" b="1" dirty="0"/>
          </a:p>
        </p:txBody>
      </p:sp>
      <p:sp>
        <p:nvSpPr>
          <p:cNvPr id="3" name="Content Placeholder 2"/>
          <p:cNvSpPr>
            <a:spLocks noGrp="1"/>
          </p:cNvSpPr>
          <p:nvPr>
            <p:ph idx="1"/>
          </p:nvPr>
        </p:nvSpPr>
        <p:spPr/>
        <p:txBody>
          <a:bodyPr>
            <a:normAutofit fontScale="92500" lnSpcReduction="10000"/>
          </a:bodyPr>
          <a:lstStyle/>
          <a:p>
            <a:r>
              <a:rPr lang="en-US" dirty="0"/>
              <a:t>Taking the same example of a cafe, the initial </a:t>
            </a:r>
            <a:r>
              <a:rPr lang="en-US" dirty="0" smtClean="0"/>
              <a:t> investment </a:t>
            </a:r>
            <a:r>
              <a:rPr lang="en-US" dirty="0"/>
              <a:t>of Rs.200,000, Rs 10,000 per </a:t>
            </a:r>
            <a:r>
              <a:rPr lang="en-US" dirty="0" smtClean="0"/>
              <a:t>month profit </a:t>
            </a:r>
            <a:r>
              <a:rPr lang="en-US" dirty="0"/>
              <a:t>in the 1st year in Rs 20,000 per month profit for the second year, we can easily calculate the ROI.</a:t>
            </a:r>
          </a:p>
          <a:p>
            <a:r>
              <a:rPr lang="en-US" dirty="0"/>
              <a:t>ROI= ((120,000+240,000)/2)/200,000= 0.90 = 90%</a:t>
            </a:r>
          </a:p>
          <a:p>
            <a:r>
              <a:rPr lang="en-US" dirty="0"/>
              <a:t>Where, Rs 120,000=cash flow for 1st year at Rs 10,000 per </a:t>
            </a:r>
            <a:r>
              <a:rPr lang="en-US" dirty="0" smtClean="0"/>
              <a:t>month Rs </a:t>
            </a:r>
            <a:r>
              <a:rPr lang="en-US" dirty="0"/>
              <a:t>240,000=cash flow for the 2nd year at Rs 20,000 per </a:t>
            </a:r>
            <a:r>
              <a:rPr lang="en-US" dirty="0" smtClean="0"/>
              <a:t>month. n=2 </a:t>
            </a:r>
            <a:r>
              <a:rPr lang="en-US" dirty="0"/>
              <a:t>years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Return on Investments:</a:t>
            </a:r>
            <a:endParaRPr lang="en-US" b="1" dirty="0"/>
          </a:p>
        </p:txBody>
      </p:sp>
      <p:sp>
        <p:nvSpPr>
          <p:cNvPr id="3" name="Content Placeholder 2"/>
          <p:cNvSpPr>
            <a:spLocks noGrp="1"/>
          </p:cNvSpPr>
          <p:nvPr>
            <p:ph idx="1"/>
          </p:nvPr>
        </p:nvSpPr>
        <p:spPr/>
        <p:txBody>
          <a:bodyPr>
            <a:normAutofit/>
          </a:bodyPr>
          <a:lstStyle/>
          <a:p>
            <a:endParaRPr lang="en-US" dirty="0" smtClean="0"/>
          </a:p>
          <a:p>
            <a:r>
              <a:rPr lang="en-US" dirty="0" smtClean="0"/>
              <a:t>Return </a:t>
            </a:r>
            <a:r>
              <a:rPr lang="en-US" dirty="0"/>
              <a:t>on Investment is also very easy to calculate, but like payback period, it does not take </a:t>
            </a:r>
            <a:r>
              <a:rPr lang="en-US" dirty="0" smtClean="0"/>
              <a:t>into account </a:t>
            </a:r>
            <a:r>
              <a:rPr lang="en-US" dirty="0"/>
              <a:t>the time value of money concept.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sp>
        <p:nvSpPr>
          <p:cNvPr id="3" name="Content Placeholder 2"/>
          <p:cNvSpPr>
            <a:spLocks noGrp="1"/>
          </p:cNvSpPr>
          <p:nvPr>
            <p:ph idx="1"/>
          </p:nvPr>
        </p:nvSpPr>
        <p:spPr/>
        <p:txBody>
          <a:bodyPr>
            <a:normAutofit/>
          </a:bodyPr>
          <a:lstStyle/>
          <a:p>
            <a:r>
              <a:rPr lang="en-US" dirty="0" smtClean="0"/>
              <a:t>NPV </a:t>
            </a:r>
            <a:r>
              <a:rPr lang="en-US" dirty="0"/>
              <a:t>is a mathematical tool which uses the discounting process, something that we have </a:t>
            </a:r>
            <a:r>
              <a:rPr lang="en-US" dirty="0" smtClean="0"/>
              <a:t>found missing </a:t>
            </a:r>
            <a:r>
              <a:rPr lang="en-US" dirty="0"/>
              <a:t>in the aforementioned capital budgeting techniques. Net Present Value is defined as the </a:t>
            </a:r>
            <a:r>
              <a:rPr lang="en-US" dirty="0" smtClean="0"/>
              <a:t>value today </a:t>
            </a:r>
            <a:r>
              <a:rPr lang="en-US" dirty="0"/>
              <a:t>of the Future Incremental After-tax Net Cash Flows less the initial investment.</a:t>
            </a:r>
          </a:p>
          <a:p>
            <a:r>
              <a:rPr lang="en-US" dirty="0"/>
              <a:t>The formula for calculating NPV is as follows: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sp>
        <p:nvSpPr>
          <p:cNvPr id="3" name="Content Placeholder 2"/>
          <p:cNvSpPr>
            <a:spLocks noGrp="1"/>
          </p:cNvSpPr>
          <p:nvPr>
            <p:ph idx="1"/>
          </p:nvPr>
        </p:nvSpPr>
        <p:spPr/>
        <p:txBody>
          <a:bodyPr>
            <a:normAutofit/>
          </a:bodyPr>
          <a:lstStyle/>
          <a:p>
            <a:r>
              <a:rPr lang="en-US" b="1" dirty="0"/>
              <a:t>NPV=-IO+</a:t>
            </a:r>
            <a:r>
              <a:rPr lang="el-GR" b="1" dirty="0"/>
              <a:t>Σ</a:t>
            </a:r>
            <a:r>
              <a:rPr lang="en-US" b="1" dirty="0" err="1"/>
              <a:t>CFt</a:t>
            </a:r>
            <a:r>
              <a:rPr lang="en-US" b="1" dirty="0"/>
              <a:t>/ (1+i) t</a:t>
            </a:r>
          </a:p>
          <a:p>
            <a:r>
              <a:rPr lang="en-US" dirty="0" err="1"/>
              <a:t>Where,CFt</a:t>
            </a:r>
            <a:r>
              <a:rPr lang="en-US" dirty="0"/>
              <a:t>=cash flows occurring in different time periods</a:t>
            </a:r>
          </a:p>
          <a:p>
            <a:r>
              <a:rPr lang="en-US" dirty="0"/>
              <a:t>-IO= Initial cash outflow</a:t>
            </a:r>
          </a:p>
          <a:p>
            <a:r>
              <a:rPr lang="en-US" dirty="0" err="1"/>
              <a:t>i</a:t>
            </a:r>
            <a:r>
              <a:rPr lang="en-US" dirty="0"/>
              <a:t>=discount /interest rate</a:t>
            </a:r>
          </a:p>
          <a:p>
            <a:r>
              <a:rPr lang="en-US" dirty="0"/>
              <a:t>t=year in which the cash flow takes place</a:t>
            </a:r>
          </a:p>
          <a:p>
            <a:r>
              <a:rPr lang="en-US" dirty="0"/>
              <a:t>Initial cash outflow, being an outflow, is always expressed as a negative figure.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sp>
        <p:nvSpPr>
          <p:cNvPr id="3" name="Content Placeholder 2"/>
          <p:cNvSpPr>
            <a:spLocks noGrp="1"/>
          </p:cNvSpPr>
          <p:nvPr>
            <p:ph idx="1"/>
          </p:nvPr>
        </p:nvSpPr>
        <p:spPr/>
        <p:txBody>
          <a:bodyPr>
            <a:normAutofit fontScale="92500"/>
          </a:bodyPr>
          <a:lstStyle/>
          <a:p>
            <a:r>
              <a:rPr lang="en-US" dirty="0"/>
              <a:t>NPV is considered one of the most popular capital budgeting criteria. The disadvantage with </a:t>
            </a:r>
            <a:r>
              <a:rPr lang="en-US" dirty="0" smtClean="0"/>
              <a:t>the NPV </a:t>
            </a:r>
            <a:r>
              <a:rPr lang="en-US" dirty="0"/>
              <a:t>is that it is difficult to calculate since these calculations are based on too many estimates.</a:t>
            </a:r>
          </a:p>
          <a:p>
            <a:r>
              <a:rPr lang="en-US" dirty="0"/>
              <a:t>In order to calculate the NPV we need to forecast the future cash flows and sales; the discount factor </a:t>
            </a:r>
            <a:r>
              <a:rPr lang="en-US" dirty="0" smtClean="0"/>
              <a:t>is also </a:t>
            </a:r>
            <a:r>
              <a:rPr lang="en-US" dirty="0"/>
              <a:t>an estimate. If the NPV of a project is more than zero, it should be accepted.</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sp>
        <p:nvSpPr>
          <p:cNvPr id="3" name="Content Placeholder 2"/>
          <p:cNvSpPr>
            <a:spLocks noGrp="1"/>
          </p:cNvSpPr>
          <p:nvPr>
            <p:ph idx="1"/>
          </p:nvPr>
        </p:nvSpPr>
        <p:spPr/>
        <p:txBody>
          <a:bodyPr>
            <a:normAutofit/>
          </a:bodyPr>
          <a:lstStyle/>
          <a:p>
            <a:r>
              <a:rPr lang="en-US" dirty="0"/>
              <a:t>If two or more </a:t>
            </a:r>
            <a:r>
              <a:rPr lang="en-US" dirty="0" smtClean="0"/>
              <a:t>projects under </a:t>
            </a:r>
            <a:r>
              <a:rPr lang="en-US" dirty="0"/>
              <a:t>contemplation, then the one with the higher NPV, should be accepted. When a company invests </a:t>
            </a:r>
            <a:r>
              <a:rPr lang="en-US" dirty="0" smtClean="0"/>
              <a:t>in projects </a:t>
            </a:r>
            <a:r>
              <a:rPr lang="en-US" dirty="0"/>
              <a:t>with positive NPV, they raise the shareholders’ wealth or company’s value. This would </a:t>
            </a:r>
            <a:r>
              <a:rPr lang="en-US" dirty="0" smtClean="0"/>
              <a:t>also increase </a:t>
            </a:r>
            <a:r>
              <a:rPr lang="en-US" dirty="0"/>
              <a:t>the market value added and the economic value added for the firm.</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sp>
        <p:nvSpPr>
          <p:cNvPr id="3" name="Content Placeholder 2"/>
          <p:cNvSpPr>
            <a:spLocks noGrp="1"/>
          </p:cNvSpPr>
          <p:nvPr>
            <p:ph idx="1"/>
          </p:nvPr>
        </p:nvSpPr>
        <p:spPr/>
        <p:txBody>
          <a:bodyPr>
            <a:normAutofit/>
          </a:bodyPr>
          <a:lstStyle/>
          <a:p>
            <a:r>
              <a:rPr lang="en-US" b="1" dirty="0"/>
              <a:t>Example:</a:t>
            </a:r>
          </a:p>
          <a:p>
            <a:r>
              <a:rPr lang="en-US" dirty="0"/>
              <a:t>Taking the same example of a cafe, an initial investment of Rs.200, 000, Rs 10,000 per </a:t>
            </a:r>
            <a:r>
              <a:rPr lang="en-US" dirty="0" smtClean="0"/>
              <a:t>month profit </a:t>
            </a:r>
            <a:r>
              <a:rPr lang="en-US" dirty="0"/>
              <a:t>in the 1st year in Rs 20,000 per month profit for the second year. However, for the calculation </a:t>
            </a:r>
            <a:r>
              <a:rPr lang="en-US" dirty="0" smtClean="0"/>
              <a:t>of the </a:t>
            </a:r>
            <a:r>
              <a:rPr lang="en-US" dirty="0"/>
              <a:t>NPV we would be requiring another important input—the discount rate.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sp>
        <p:nvSpPr>
          <p:cNvPr id="3" name="Content Placeholder 2"/>
          <p:cNvSpPr>
            <a:spLocks noGrp="1"/>
          </p:cNvSpPr>
          <p:nvPr>
            <p:ph idx="1"/>
          </p:nvPr>
        </p:nvSpPr>
        <p:spPr/>
        <p:txBody>
          <a:bodyPr>
            <a:normAutofit lnSpcReduction="10000"/>
          </a:bodyPr>
          <a:lstStyle/>
          <a:p>
            <a:r>
              <a:rPr lang="en-US" dirty="0"/>
              <a:t>Assume the discount rate </a:t>
            </a:r>
            <a:r>
              <a:rPr lang="en-US" dirty="0" smtClean="0"/>
              <a:t>is 10 </a:t>
            </a:r>
            <a:r>
              <a:rPr lang="en-US" dirty="0"/>
              <a:t>percent. Ten percent is what you at least expect to earn from the business. This is the rate of </a:t>
            </a:r>
            <a:r>
              <a:rPr lang="en-US" dirty="0" smtClean="0"/>
              <a:t>return, which </a:t>
            </a:r>
            <a:r>
              <a:rPr lang="en-US" dirty="0"/>
              <a:t>you can get by simply putting your money with a bank. If the business cannot yield more than </a:t>
            </a:r>
            <a:r>
              <a:rPr lang="en-US" dirty="0" smtClean="0"/>
              <a:t>10 percent</a:t>
            </a:r>
            <a:r>
              <a:rPr lang="en-US" dirty="0"/>
              <a:t>, then it is pointless to take unnecessary headache of setting up a business and running it, </a:t>
            </a:r>
            <a:r>
              <a:rPr lang="en-US" dirty="0" smtClean="0"/>
              <a:t>since ten </a:t>
            </a:r>
            <a:r>
              <a:rPr lang="en-US" dirty="0"/>
              <a:t>percent can be earned with a no-sweat-effort of placing the money with a bank.</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sp>
        <p:nvSpPr>
          <p:cNvPr id="3" name="Content Placeholder 2"/>
          <p:cNvSpPr>
            <a:spLocks noGrp="1"/>
          </p:cNvSpPr>
          <p:nvPr>
            <p:ph idx="1"/>
          </p:nvPr>
        </p:nvSpPr>
        <p:spPr/>
        <p:txBody>
          <a:bodyPr>
            <a:normAutofit/>
          </a:bodyPr>
          <a:lstStyle/>
          <a:p>
            <a:r>
              <a:rPr lang="en-US" dirty="0" err="1"/>
              <a:t>Where,CFt</a:t>
            </a:r>
            <a:r>
              <a:rPr lang="en-US" dirty="0"/>
              <a:t>=cash flows occurring in different time periods, i.e., Rs 120,000 in the first year and Rs</a:t>
            </a:r>
          </a:p>
          <a:p>
            <a:r>
              <a:rPr lang="en-US" dirty="0"/>
              <a:t>240,000 in the second year</a:t>
            </a:r>
          </a:p>
          <a:p>
            <a:r>
              <a:rPr lang="en-US" dirty="0"/>
              <a:t>-IO= Initial cash outflow = -200,000</a:t>
            </a:r>
          </a:p>
          <a:p>
            <a:r>
              <a:rPr lang="en-US" dirty="0" err="1"/>
              <a:t>i</a:t>
            </a:r>
            <a:r>
              <a:rPr lang="en-US" dirty="0"/>
              <a:t>=discount /interest rate = 10 </a:t>
            </a:r>
            <a:r>
              <a:rPr lang="en-US" dirty="0" smtClean="0"/>
              <a:t>percent</a:t>
            </a:r>
          </a:p>
          <a:p>
            <a:r>
              <a:rPr lang="en-US" dirty="0"/>
              <a:t>t= 2 years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sp>
        <p:nvSpPr>
          <p:cNvPr id="3" name="Content Placeholder 2"/>
          <p:cNvSpPr>
            <a:spLocks noGrp="1"/>
          </p:cNvSpPr>
          <p:nvPr>
            <p:ph idx="1"/>
          </p:nvPr>
        </p:nvSpPr>
        <p:spPr/>
        <p:txBody>
          <a:bodyPr>
            <a:normAutofit/>
          </a:bodyPr>
          <a:lstStyle/>
          <a:p>
            <a:r>
              <a:rPr lang="en-US" dirty="0"/>
              <a:t>Putting in the values in the formula</a:t>
            </a:r>
          </a:p>
          <a:p>
            <a:r>
              <a:rPr lang="en-US" dirty="0"/>
              <a:t>NPV=-IO+</a:t>
            </a:r>
            <a:r>
              <a:rPr lang="el-GR" dirty="0"/>
              <a:t>Σ</a:t>
            </a:r>
            <a:r>
              <a:rPr lang="en-US" dirty="0"/>
              <a:t>CF/</a:t>
            </a:r>
            <a:r>
              <a:rPr lang="en-US" dirty="0" err="1"/>
              <a:t>i</a:t>
            </a:r>
            <a:endParaRPr lang="en-US" dirty="0"/>
          </a:p>
          <a:p>
            <a:pPr>
              <a:buNone/>
            </a:pPr>
            <a:r>
              <a:rPr lang="en-US" dirty="0" smtClean="0"/>
              <a:t>= -200,000+120,000</a:t>
            </a:r>
            <a:r>
              <a:rPr lang="en-US" dirty="0"/>
              <a:t>/(1+0.10)+240,000(1+0.10)2</a:t>
            </a:r>
          </a:p>
          <a:p>
            <a:pPr>
              <a:buNone/>
            </a:pPr>
            <a:r>
              <a:rPr lang="en-US" dirty="0"/>
              <a:t>= - 200,000 + 109,091 + 198,347</a:t>
            </a:r>
          </a:p>
          <a:p>
            <a:pPr>
              <a:buNone/>
            </a:pPr>
            <a:r>
              <a:rPr lang="en-US" dirty="0"/>
              <a:t>=+Rs.107438</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sp>
        <p:nvSpPr>
          <p:cNvPr id="3" name="Content Placeholder 2"/>
          <p:cNvSpPr>
            <a:spLocks noGrp="1"/>
          </p:cNvSpPr>
          <p:nvPr>
            <p:ph idx="1"/>
          </p:nvPr>
        </p:nvSpPr>
        <p:spPr/>
        <p:txBody>
          <a:bodyPr>
            <a:normAutofit/>
          </a:bodyPr>
          <a:lstStyle/>
          <a:p>
            <a:r>
              <a:rPr lang="en-US" dirty="0"/>
              <a:t>At the end of 2nd year, the NPV is +</a:t>
            </a:r>
            <a:r>
              <a:rPr lang="en-US" dirty="0" err="1"/>
              <a:t>ve</a:t>
            </a:r>
            <a:r>
              <a:rPr lang="en-US" dirty="0"/>
              <a:t>, you can also solve this example by </a:t>
            </a:r>
            <a:r>
              <a:rPr lang="en-US" dirty="0" smtClean="0"/>
              <a:t>monthly compounding if you want to have a more precise answer.</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sp>
        <p:nvSpPr>
          <p:cNvPr id="3" name="Content Placeholder 2"/>
          <p:cNvSpPr>
            <a:spLocks noGrp="1"/>
          </p:cNvSpPr>
          <p:nvPr>
            <p:ph idx="1"/>
          </p:nvPr>
        </p:nvSpPr>
        <p:spPr/>
        <p:txBody>
          <a:bodyPr>
            <a:normAutofit/>
          </a:bodyPr>
          <a:lstStyle/>
          <a:p>
            <a:r>
              <a:rPr lang="en-US" dirty="0"/>
              <a:t>The cash flows at the end of the first year and second year will have to be brought back to the present.</a:t>
            </a:r>
          </a:p>
          <a:p>
            <a:r>
              <a:rPr lang="en-US" dirty="0"/>
              <a:t>The present value of the cash flows occurring at the end of the first year can be calculated by </a:t>
            </a:r>
            <a:r>
              <a:rPr lang="en-US" dirty="0" smtClean="0"/>
              <a:t>dividing the </a:t>
            </a:r>
            <a:r>
              <a:rPr lang="en-US" dirty="0"/>
              <a:t>cash flows by 1 plus discount factor as under.</a:t>
            </a:r>
          </a:p>
          <a:p>
            <a:r>
              <a:rPr lang="en-US" dirty="0"/>
              <a:t>120000/(1+0.10) = 109,091</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sp>
        <p:nvSpPr>
          <p:cNvPr id="3" name="Content Placeholder 2"/>
          <p:cNvSpPr>
            <a:spLocks noGrp="1"/>
          </p:cNvSpPr>
          <p:nvPr>
            <p:ph idx="1"/>
          </p:nvPr>
        </p:nvSpPr>
        <p:spPr/>
        <p:txBody>
          <a:bodyPr>
            <a:normAutofit fontScale="92500" lnSpcReduction="10000"/>
          </a:bodyPr>
          <a:lstStyle/>
          <a:p>
            <a:r>
              <a:rPr lang="en-US" dirty="0"/>
              <a:t>The cash flow occurring at the end of the second year can be calculated by dividing the </a:t>
            </a:r>
            <a:r>
              <a:rPr lang="en-US" dirty="0" smtClean="0"/>
              <a:t>cash flow </a:t>
            </a:r>
            <a:r>
              <a:rPr lang="en-US" dirty="0"/>
              <a:t>by one plus discount factor squared.</a:t>
            </a:r>
          </a:p>
          <a:p>
            <a:r>
              <a:rPr lang="en-US" dirty="0"/>
              <a:t>240,000/1+(0.10)2 = 198,347</a:t>
            </a:r>
          </a:p>
          <a:p>
            <a:pPr>
              <a:buNone/>
            </a:pPr>
            <a:r>
              <a:rPr lang="en-US" dirty="0"/>
              <a:t>NPV=-2000000+120000/(1+0.10)+240000/(1+0.10</a:t>
            </a:r>
            <a:r>
              <a:rPr lang="en-US" dirty="0" smtClean="0"/>
              <a:t>) ^2</a:t>
            </a:r>
            <a:endParaRPr lang="en-US" dirty="0"/>
          </a:p>
          <a:p>
            <a:r>
              <a:rPr lang="en-US" dirty="0"/>
              <a:t>=-200000+109091+198347</a:t>
            </a:r>
          </a:p>
          <a:p>
            <a:r>
              <a:rPr lang="en-US" dirty="0"/>
              <a:t>=+Rs.107438 at the end of second year </a:t>
            </a:r>
            <a:r>
              <a:rPr lang="en-US" dirty="0" smtClean="0"/>
              <a:t>NPV is </a:t>
            </a:r>
            <a:r>
              <a:rPr lang="en-US" dirty="0"/>
              <a:t>+</a:t>
            </a:r>
            <a:r>
              <a:rPr lang="en-US" dirty="0" err="1"/>
              <a:t>ve</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sp>
        <p:nvSpPr>
          <p:cNvPr id="3" name="Content Placeholder 2"/>
          <p:cNvSpPr>
            <a:spLocks noGrp="1"/>
          </p:cNvSpPr>
          <p:nvPr>
            <p:ph idx="1"/>
          </p:nvPr>
        </p:nvSpPr>
        <p:spPr/>
        <p:txBody>
          <a:bodyPr>
            <a:normAutofit/>
          </a:bodyPr>
          <a:lstStyle/>
          <a:p>
            <a:r>
              <a:rPr lang="en-US" dirty="0"/>
              <a:t>In other words, according to your cash flow forecast and required return, two years of running </a:t>
            </a:r>
            <a:r>
              <a:rPr lang="en-US" dirty="0" smtClean="0"/>
              <a:t>this business </a:t>
            </a:r>
            <a:r>
              <a:rPr lang="en-US" dirty="0"/>
              <a:t>is worth Rs 107,438 in cash to you today. The following diagram can explain the point further.</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Net Present Value (NPV):</a:t>
            </a:r>
            <a:endParaRPr lang="en-US"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838200" y="1295400"/>
            <a:ext cx="6861787" cy="46489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Profitability Index:</a:t>
            </a:r>
          </a:p>
        </p:txBody>
      </p:sp>
      <p:sp>
        <p:nvSpPr>
          <p:cNvPr id="4" name="Content Placeholder 3"/>
          <p:cNvSpPr>
            <a:spLocks noGrp="1"/>
          </p:cNvSpPr>
          <p:nvPr>
            <p:ph idx="1"/>
          </p:nvPr>
        </p:nvSpPr>
        <p:spPr/>
        <p:txBody>
          <a:bodyPr/>
          <a:lstStyle/>
          <a:p>
            <a:r>
              <a:rPr lang="en-US" dirty="0"/>
              <a:t>It is quite similar to the NPV in terms of concept and calculation. Profitability </a:t>
            </a:r>
            <a:r>
              <a:rPr lang="en-US" dirty="0" smtClean="0"/>
              <a:t>index may </a:t>
            </a:r>
            <a:r>
              <a:rPr lang="en-US" dirty="0"/>
              <a:t>be defined as the ratio of the present value of future cash flows to the initial investment.</a:t>
            </a:r>
          </a:p>
          <a:p>
            <a:r>
              <a:rPr lang="en-US" dirty="0"/>
              <a:t>The profitability index can be calculated using the following formula.</a:t>
            </a:r>
          </a:p>
          <a:p>
            <a:r>
              <a:rPr lang="it-IT" b="1" dirty="0"/>
              <a:t>PI = [Σ CFt / (1+ i) t ]/ IO</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Profitability Index:</a:t>
            </a:r>
          </a:p>
        </p:txBody>
      </p:sp>
      <p:sp>
        <p:nvSpPr>
          <p:cNvPr id="4" name="Content Placeholder 3"/>
          <p:cNvSpPr>
            <a:spLocks noGrp="1"/>
          </p:cNvSpPr>
          <p:nvPr>
            <p:ph idx="1"/>
          </p:nvPr>
        </p:nvSpPr>
        <p:spPr/>
        <p:txBody>
          <a:bodyPr/>
          <a:lstStyle/>
          <a:p>
            <a:r>
              <a:rPr lang="en-US" dirty="0"/>
              <a:t>Those projects with a profitability index ratio of more than one (PI &gt;= 1.0) are considered</a:t>
            </a:r>
          </a:p>
          <a:p>
            <a:r>
              <a:rPr lang="en-US" dirty="0"/>
              <a:t>acceptable. Here it is important to mention that those projects, which are ranked as acceptable using </a:t>
            </a:r>
            <a:r>
              <a:rPr lang="en-US" dirty="0" smtClean="0"/>
              <a:t>the NPV </a:t>
            </a:r>
            <a:r>
              <a:rPr lang="en-US" dirty="0"/>
              <a:t>method, would also be acceptable on the profitability index criteria.</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Profitability Index:</a:t>
            </a:r>
          </a:p>
        </p:txBody>
      </p:sp>
      <p:sp>
        <p:nvSpPr>
          <p:cNvPr id="4" name="Content Placeholder 3"/>
          <p:cNvSpPr>
            <a:spLocks noGrp="1"/>
          </p:cNvSpPr>
          <p:nvPr>
            <p:ph idx="1"/>
          </p:nvPr>
        </p:nvSpPr>
        <p:spPr/>
        <p:txBody>
          <a:bodyPr/>
          <a:lstStyle/>
          <a:p>
            <a:r>
              <a:rPr lang="en-US" b="1" dirty="0"/>
              <a:t>Example: The profitability index for the cafe example can be calculated as under.</a:t>
            </a:r>
          </a:p>
          <a:p>
            <a:r>
              <a:rPr lang="en-US" dirty="0"/>
              <a:t>PI = [120,000]/ (1+ 0.1) + [240,000 / (1+ 0.1</a:t>
            </a:r>
            <a:r>
              <a:rPr lang="en-US" dirty="0" smtClean="0"/>
              <a:t>) ^ 2</a:t>
            </a:r>
            <a:r>
              <a:rPr lang="en-US" dirty="0"/>
              <a:t>]/200,000</a:t>
            </a:r>
          </a:p>
          <a:p>
            <a:r>
              <a:rPr lang="en-US" dirty="0"/>
              <a:t>= (109,091 + 198,347) / 200,000 = 1. 54</a:t>
            </a:r>
          </a:p>
          <a:p>
            <a:r>
              <a:rPr lang="en-US" dirty="0"/>
              <a:t>PI = 1.54 &gt; 1.0</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Profitability Index:</a:t>
            </a:r>
          </a:p>
        </p:txBody>
      </p:sp>
      <p:sp>
        <p:nvSpPr>
          <p:cNvPr id="4" name="Content Placeholder 3"/>
          <p:cNvSpPr>
            <a:spLocks noGrp="1"/>
          </p:cNvSpPr>
          <p:nvPr>
            <p:ph idx="1"/>
          </p:nvPr>
        </p:nvSpPr>
        <p:spPr/>
        <p:txBody>
          <a:bodyPr>
            <a:normAutofit/>
          </a:bodyPr>
          <a:lstStyle/>
          <a:p>
            <a:r>
              <a:rPr lang="en-US" dirty="0"/>
              <a:t>Therefore, the project is acceptable. Notice that we have taken into consideration the </a:t>
            </a:r>
            <a:r>
              <a:rPr lang="en-US" dirty="0" smtClean="0"/>
              <a:t>annualized return</a:t>
            </a:r>
            <a:r>
              <a:rPr lang="en-US" dirty="0"/>
              <a:t>. The same can be calculated using the monthly returns with a slight adjustment in the formula </a:t>
            </a:r>
            <a:r>
              <a:rPr lang="en-US" dirty="0" smtClean="0"/>
              <a:t>as we </a:t>
            </a:r>
            <a:r>
              <a:rPr lang="en-US" dirty="0"/>
              <a:t>have studied in the previous lectures. If there were two or more projects that need ranking, the </a:t>
            </a:r>
            <a:r>
              <a:rPr lang="en-US" dirty="0" smtClean="0"/>
              <a:t>one with </a:t>
            </a:r>
            <a:r>
              <a:rPr lang="en-US" dirty="0"/>
              <a:t>the highest profitability index would be acceptable.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4" name="Content Placeholder 3"/>
          <p:cNvSpPr>
            <a:spLocks noGrp="1"/>
          </p:cNvSpPr>
          <p:nvPr>
            <p:ph idx="1"/>
          </p:nvPr>
        </p:nvSpPr>
        <p:spPr/>
        <p:txBody>
          <a:bodyPr>
            <a:normAutofit/>
          </a:bodyPr>
          <a:lstStyle/>
          <a:p>
            <a:pPr algn="ctr"/>
            <a:r>
              <a:rPr lang="en-US" b="1" dirty="0" smtClean="0"/>
              <a:t>Capital Budgeting</a:t>
            </a:r>
          </a:p>
          <a:p>
            <a:pPr algn="ctr"/>
            <a:r>
              <a:rPr lang="en-US" dirty="0" smtClean="0"/>
              <a:t> </a:t>
            </a:r>
            <a:r>
              <a:rPr lang="en-US" b="1" dirty="0" smtClean="0"/>
              <a:t>Techniques of Capital Budgeting</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Next Lecture</a:t>
            </a:r>
            <a:endParaRPr lang="en-US" b="1" dirty="0"/>
          </a:p>
        </p:txBody>
      </p:sp>
      <p:sp>
        <p:nvSpPr>
          <p:cNvPr id="4" name="Content Placeholder 3"/>
          <p:cNvSpPr>
            <a:spLocks noGrp="1"/>
          </p:cNvSpPr>
          <p:nvPr>
            <p:ph idx="1"/>
          </p:nvPr>
        </p:nvSpPr>
        <p:spPr/>
        <p:txBody>
          <a:bodyPr>
            <a:normAutofit/>
          </a:bodyPr>
          <a:lstStyle/>
          <a:p>
            <a:r>
              <a:rPr lang="en-US" b="1"/>
              <a:t>NET PRESENT VALUE (NPV) AND INTERNAL RATE OF RETURN (IRR)</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2418</Words>
  <Application>Microsoft Office PowerPoint</Application>
  <PresentationFormat>On-screen Show (4:3)</PresentationFormat>
  <Paragraphs>133</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Summary of Last Lecture</vt:lpstr>
      <vt:lpstr>CAPITAL BUDGETING AND CAPITAL BUDGETING TECHNIQUES</vt:lpstr>
      <vt:lpstr>Learning Objective</vt:lpstr>
      <vt:lpstr>Capital Budgeting</vt:lpstr>
      <vt:lpstr>Capital Budgeting</vt:lpstr>
      <vt:lpstr>Capital Budgeting</vt:lpstr>
      <vt:lpstr>Capital Budgeting</vt:lpstr>
      <vt:lpstr>Capital Budgeting</vt:lpstr>
      <vt:lpstr>Capital Budgeting</vt:lpstr>
      <vt:lpstr>Capital Budgeting</vt:lpstr>
      <vt:lpstr>Capital Budgeting</vt:lpstr>
      <vt:lpstr>Capital Budgeting</vt:lpstr>
      <vt:lpstr>Capital Budgeting</vt:lpstr>
      <vt:lpstr>Capital Budgeting</vt:lpstr>
      <vt:lpstr>Techniques of capital budgeting:</vt:lpstr>
      <vt:lpstr>Techniques of capital budgeting:</vt:lpstr>
      <vt:lpstr>Pay back period:</vt:lpstr>
      <vt:lpstr>Pay back period:</vt:lpstr>
      <vt:lpstr>Pay back period:</vt:lpstr>
      <vt:lpstr>Pay back period:</vt:lpstr>
      <vt:lpstr>Return on Investments:</vt:lpstr>
      <vt:lpstr>Return on Investments:</vt:lpstr>
      <vt:lpstr>Return on Investments:</vt:lpstr>
      <vt:lpstr>Return on Investments:</vt:lpstr>
      <vt:lpstr>Net Present Value (NPV):</vt:lpstr>
      <vt:lpstr>Net Present Value (NPV):</vt:lpstr>
      <vt:lpstr>Net Present Value (NPV):</vt:lpstr>
      <vt:lpstr>Net Present Value (NPV):</vt:lpstr>
      <vt:lpstr>Net Present Value (NPV):</vt:lpstr>
      <vt:lpstr>Net Present Value (NPV):</vt:lpstr>
      <vt:lpstr>Net Present Value (NPV):</vt:lpstr>
      <vt:lpstr>Net Present Value (NPV):</vt:lpstr>
      <vt:lpstr>Net Present Value (NPV):</vt:lpstr>
      <vt:lpstr>Net Present Value (NPV):</vt:lpstr>
      <vt:lpstr>Net Present Value (NPV):</vt:lpstr>
      <vt:lpstr>Net Present Value (NPV):</vt:lpstr>
      <vt:lpstr>Net Present Value (NPV):</vt:lpstr>
      <vt:lpstr>Profitability Index:</vt:lpstr>
      <vt:lpstr>Profitability Index:</vt:lpstr>
      <vt:lpstr>Profitability Index:</vt:lpstr>
      <vt:lpstr>Profitability Index:</vt:lpstr>
      <vt:lpstr>Summary</vt:lpstr>
      <vt:lpstr>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NTS</cp:lastModifiedBy>
  <cp:revision>17</cp:revision>
  <dcterms:created xsi:type="dcterms:W3CDTF">2014-06-06T18:11:06Z</dcterms:created>
  <dcterms:modified xsi:type="dcterms:W3CDTF">2014-06-11T06:25:00Z</dcterms:modified>
</cp:coreProperties>
</file>