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C25DABC-F5AE-4535-8975-843695C0818A}" type="datetimeFigureOut">
              <a:rPr lang="en-US" smtClean="0"/>
              <a:pPr/>
              <a:t>6/8/2014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83A9BD-4F77-4798-8F9E-3FDAA855A00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25DABC-F5AE-4535-8975-843695C0818A}" type="datetimeFigureOut">
              <a:rPr lang="en-US" smtClean="0"/>
              <a:pPr/>
              <a:t>6/8/2014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83A9BD-4F77-4798-8F9E-3FDAA855A00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25DABC-F5AE-4535-8975-843695C0818A}" type="datetimeFigureOut">
              <a:rPr lang="en-US" smtClean="0"/>
              <a:pPr/>
              <a:t>6/8/2014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83A9BD-4F77-4798-8F9E-3FDAA855A00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C25DABC-F5AE-4535-8975-843695C0818A}" type="datetimeFigureOut">
              <a:rPr lang="en-US" smtClean="0"/>
              <a:pPr/>
              <a:t>6/8/2014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83A9BD-4F77-4798-8F9E-3FDAA855A00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C25DABC-F5AE-4535-8975-843695C0818A}" type="datetimeFigureOut">
              <a:rPr lang="en-US" smtClean="0"/>
              <a:pPr/>
              <a:t>6/8/2014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C83A9BD-4F77-4798-8F9E-3FDAA855A00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C25DABC-F5AE-4535-8975-843695C0818A}" type="datetimeFigureOut">
              <a:rPr lang="en-US" smtClean="0"/>
              <a:pPr/>
              <a:t>6/8/2014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83A9BD-4F77-4798-8F9E-3FDAA855A00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25DABC-F5AE-4535-8975-843695C0818A}" type="datetimeFigureOut">
              <a:rPr lang="en-US" smtClean="0"/>
              <a:pPr/>
              <a:t>6/8/2014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C83A9BD-4F77-4798-8F9E-3FDAA855A00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25DABC-F5AE-4535-8975-843695C0818A}" type="datetimeFigureOut">
              <a:rPr lang="en-US" smtClean="0"/>
              <a:pPr/>
              <a:t>6/8/2014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83A9BD-4F77-4798-8F9E-3FDAA855A00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25DABC-F5AE-4535-8975-843695C0818A}" type="datetimeFigureOut">
              <a:rPr lang="en-US" smtClean="0"/>
              <a:pPr/>
              <a:t>6/8/2014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83A9BD-4F77-4798-8F9E-3FDAA855A00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25DABC-F5AE-4535-8975-843695C0818A}" type="datetimeFigureOut">
              <a:rPr lang="en-US" smtClean="0"/>
              <a:pPr/>
              <a:t>6/8/2014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83A9BD-4F77-4798-8F9E-3FDAA855A00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25DABC-F5AE-4535-8975-843695C0818A}" type="datetimeFigureOut">
              <a:rPr lang="en-US" smtClean="0"/>
              <a:pPr/>
              <a:t>6/8/2014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83A9BD-4F77-4798-8F9E-3FDAA855A00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25DABC-F5AE-4535-8975-843695C0818A}" type="datetimeFigureOut">
              <a:rPr lang="en-US" smtClean="0"/>
              <a:pPr/>
              <a:t>6/8/2014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83A9BD-4F77-4798-8F9E-3FDAA855A00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Lecture</a:t>
            </a:r>
            <a:endParaRPr lang="en-US" dirty="0"/>
          </a:p>
        </p:txBody>
      </p:sp>
      <p:sp>
        <p:nvSpPr>
          <p:cNvPr id="3" name="Content Placeholder 2"/>
          <p:cNvSpPr>
            <a:spLocks noGrp="1"/>
          </p:cNvSpPr>
          <p:nvPr>
            <p:ph idx="1"/>
          </p:nvPr>
        </p:nvSpPr>
        <p:spPr/>
        <p:txBody>
          <a:bodyPr/>
          <a:lstStyle/>
          <a:p>
            <a:r>
              <a:rPr lang="en-US" dirty="0" smtClean="0"/>
              <a:t>Present Value and Discounting</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t>DISCOUNTING CASH FLOW ANALYSIS, ANNUITIES AND PERPETUITIES </a:t>
            </a:r>
            <a:r>
              <a:rPr lang="en-US" dirty="0" smtClean="0"/>
              <a:t/>
            </a:r>
            <a:br>
              <a:rPr lang="en-US" dirty="0" smtClean="0"/>
            </a:br>
            <a:endParaRPr lang="en-US" dirty="0"/>
          </a:p>
        </p:txBody>
      </p:sp>
      <p:sp>
        <p:nvSpPr>
          <p:cNvPr id="3" name="Subtitle 2"/>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Learning Objectives:</a:t>
            </a:r>
            <a:endParaRPr lang="en-US" dirty="0"/>
          </a:p>
        </p:txBody>
      </p:sp>
      <p:sp>
        <p:nvSpPr>
          <p:cNvPr id="3" name="Content Placeholder 2"/>
          <p:cNvSpPr>
            <a:spLocks noGrp="1"/>
          </p:cNvSpPr>
          <p:nvPr>
            <p:ph idx="1"/>
          </p:nvPr>
        </p:nvSpPr>
        <p:spPr/>
        <p:txBody>
          <a:bodyPr/>
          <a:lstStyle/>
          <a:p>
            <a:pPr>
              <a:buNone/>
            </a:pPr>
            <a:r>
              <a:rPr lang="en-US" dirty="0" smtClean="0"/>
              <a:t>	After </a:t>
            </a:r>
            <a:r>
              <a:rPr lang="en-US" dirty="0"/>
              <a:t>going through this lecture, you would be able to have an understanding of the following concepts.</a:t>
            </a:r>
          </a:p>
          <a:p>
            <a:r>
              <a:rPr lang="en-US" b="1" dirty="0" smtClean="0"/>
              <a:t>Discounted </a:t>
            </a:r>
            <a:r>
              <a:rPr lang="en-US" b="1" dirty="0"/>
              <a:t>Cash Flows (DCF Analysis)</a:t>
            </a:r>
          </a:p>
          <a:p>
            <a:r>
              <a:rPr lang="en-US" b="1" dirty="0" smtClean="0"/>
              <a:t>Annuities</a:t>
            </a:r>
            <a:endParaRPr lang="en-US" b="1" dirty="0"/>
          </a:p>
          <a:p>
            <a:r>
              <a:rPr lang="en-US" b="1" dirty="0" smtClean="0"/>
              <a:t>Perpetuity</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DISCOUNTING CASH FLOW ANALYSIS</a:t>
            </a:r>
            <a:endParaRPr lang="en-US" dirty="0"/>
          </a:p>
        </p:txBody>
      </p:sp>
      <p:sp>
        <p:nvSpPr>
          <p:cNvPr id="3" name="Content Placeholder 2"/>
          <p:cNvSpPr>
            <a:spLocks noGrp="1"/>
          </p:cNvSpPr>
          <p:nvPr>
            <p:ph idx="1"/>
          </p:nvPr>
        </p:nvSpPr>
        <p:spPr/>
        <p:txBody>
          <a:bodyPr>
            <a:normAutofit fontScale="92500"/>
          </a:bodyPr>
          <a:lstStyle/>
          <a:p>
            <a:pPr>
              <a:buNone/>
            </a:pPr>
            <a:r>
              <a:rPr lang="en-US" dirty="0" smtClean="0"/>
              <a:t>	This </a:t>
            </a:r>
            <a:r>
              <a:rPr lang="en-US" dirty="0"/>
              <a:t>lecture is continuation of the previous lecture’s topics. In the previous lecture, we </a:t>
            </a:r>
            <a:r>
              <a:rPr lang="en-US" dirty="0" smtClean="0"/>
              <a:t>had discussed </a:t>
            </a:r>
            <a:r>
              <a:rPr lang="en-US" dirty="0"/>
              <a:t>the calculation of the Net Present Value (NPV) and the use of the value of interest rate </a:t>
            </a:r>
            <a:r>
              <a:rPr lang="en-US" dirty="0" smtClean="0"/>
              <a:t>or Opportunity </a:t>
            </a:r>
            <a:r>
              <a:rPr lang="en-US" dirty="0"/>
              <a:t>cost in the process. </a:t>
            </a:r>
            <a:endParaRPr lang="en-US" dirty="0" smtClean="0"/>
          </a:p>
          <a:p>
            <a:pPr>
              <a:buNone/>
            </a:pPr>
            <a:r>
              <a:rPr lang="en-US" dirty="0"/>
              <a:t>	</a:t>
            </a:r>
            <a:r>
              <a:rPr lang="en-US" dirty="0" smtClean="0"/>
              <a:t>Bank </a:t>
            </a:r>
            <a:r>
              <a:rPr lang="en-US" dirty="0"/>
              <a:t>Interest on the PLS Account represents the Minimum </a:t>
            </a:r>
            <a:r>
              <a:rPr lang="en-US" dirty="0" smtClean="0"/>
              <a:t>Opportunity Cost </a:t>
            </a:r>
            <a:r>
              <a:rPr lang="en-US" dirty="0"/>
              <a:t>of our investment. A good investment opportunity should, however, offer a higher return than </a:t>
            </a:r>
            <a:r>
              <a:rPr lang="en-US" dirty="0" smtClean="0"/>
              <a:t>the Bank </a:t>
            </a:r>
            <a:r>
              <a:rPr lang="en-US" dirty="0"/>
              <a:t>Interest rate.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DISCOUNTING CASH FLOW ANALYSIS</a:t>
            </a:r>
            <a:endParaRPr lang="en-US" dirty="0"/>
          </a:p>
        </p:txBody>
      </p:sp>
      <p:sp>
        <p:nvSpPr>
          <p:cNvPr id="3" name="Content Placeholder 2"/>
          <p:cNvSpPr>
            <a:spLocks noGrp="1"/>
          </p:cNvSpPr>
          <p:nvPr>
            <p:ph idx="1"/>
          </p:nvPr>
        </p:nvSpPr>
        <p:spPr/>
        <p:txBody>
          <a:bodyPr>
            <a:normAutofit/>
          </a:bodyPr>
          <a:lstStyle/>
          <a:p>
            <a:r>
              <a:rPr lang="en-US" dirty="0"/>
              <a:t>We also used the time &amp; arrow diagram to show the cash flows forecast. In </a:t>
            </a:r>
            <a:r>
              <a:rPr lang="en-US" dirty="0" smtClean="0"/>
              <a:t>the diagram</a:t>
            </a:r>
            <a:r>
              <a:rPr lang="en-US" dirty="0"/>
              <a:t>, we used upward pointing arrow to represent the cash inflows &amp; downward pointing arrow </a:t>
            </a:r>
            <a:r>
              <a:rPr lang="en-US" dirty="0" smtClean="0"/>
              <a:t>are used </a:t>
            </a:r>
            <a:r>
              <a:rPr lang="en-US" dirty="0"/>
              <a:t>to represent the cash outflows. You can simplify that diagram by arithmetically solving the </a:t>
            </a:r>
            <a:r>
              <a:rPr lang="en-US" dirty="0" smtClean="0"/>
              <a:t>upward &amp; </a:t>
            </a:r>
            <a:r>
              <a:rPr lang="en-US" dirty="0"/>
              <a:t>down ward pointing arrows at same point in time by showing it with one arrow. (see </a:t>
            </a:r>
            <a:r>
              <a:rPr lang="en-US" dirty="0" smtClean="0"/>
              <a:t>Fig next slide)</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DISCOUNTING CASH FLOW ANALYSIS</a:t>
            </a:r>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609600" y="1066800"/>
            <a:ext cx="7862979" cy="49831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DISCOUNTING CASH FLOW ANALYSIS</a:t>
            </a:r>
            <a:endParaRPr lang="en-US" dirty="0"/>
          </a:p>
        </p:txBody>
      </p:sp>
      <p:sp>
        <p:nvSpPr>
          <p:cNvPr id="4" name="Content Placeholder 3"/>
          <p:cNvSpPr>
            <a:spLocks noGrp="1"/>
          </p:cNvSpPr>
          <p:nvPr>
            <p:ph idx="1"/>
          </p:nvPr>
        </p:nvSpPr>
        <p:spPr/>
        <p:txBody>
          <a:bodyPr/>
          <a:lstStyle/>
          <a:p>
            <a:r>
              <a:rPr lang="en-US" dirty="0"/>
              <a:t>The arrows in time-and-arrow diagram can be added and subtracted when they are on </a:t>
            </a:r>
            <a:r>
              <a:rPr lang="en-US" dirty="0" smtClean="0"/>
              <a:t>same point </a:t>
            </a:r>
            <a:r>
              <a:rPr lang="en-US" dirty="0"/>
              <a:t>in time but when these arrows are at the different point of time these cannot be added </a:t>
            </a:r>
            <a:r>
              <a:rPr lang="en-US" dirty="0" smtClean="0"/>
              <a:t>or subtracted</a:t>
            </a:r>
            <a:r>
              <a:rPr lang="en-US" dirty="0"/>
              <a:t>. Now, let’s talk about some common cash flow patterns the most common is called annuity.</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Annuity:</a:t>
            </a:r>
            <a:endParaRPr lang="en-US" dirty="0"/>
          </a:p>
        </p:txBody>
      </p:sp>
      <p:sp>
        <p:nvSpPr>
          <p:cNvPr id="4" name="Content Placeholder 3"/>
          <p:cNvSpPr>
            <a:spLocks noGrp="1"/>
          </p:cNvSpPr>
          <p:nvPr>
            <p:ph idx="1"/>
          </p:nvPr>
        </p:nvSpPr>
        <p:spPr/>
        <p:txBody>
          <a:bodyPr/>
          <a:lstStyle/>
          <a:p>
            <a:pPr>
              <a:buNone/>
            </a:pPr>
            <a:r>
              <a:rPr lang="en-US" dirty="0" smtClean="0"/>
              <a:t>	An </a:t>
            </a:r>
            <a:r>
              <a:rPr lang="en-US" dirty="0"/>
              <a:t>annuity is a series of fixed payments, which might be over a fixed number of years, or </a:t>
            </a:r>
            <a:r>
              <a:rPr lang="en-US" dirty="0" smtClean="0"/>
              <a:t>over the </a:t>
            </a:r>
            <a:r>
              <a:rPr lang="en-US" dirty="0"/>
              <a:t>lifetime of an individual, or both. The commonly known types of annuities we see are the </a:t>
            </a:r>
            <a:r>
              <a:rPr lang="en-US" dirty="0" smtClean="0"/>
              <a:t>monthly rent</a:t>
            </a:r>
            <a:r>
              <a:rPr lang="en-US" dirty="0"/>
              <a:t>, and monthly mortgage payments, or insurance premiums.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Annuity:</a:t>
            </a:r>
            <a:endParaRPr lang="en-US" dirty="0"/>
          </a:p>
        </p:txBody>
      </p:sp>
      <p:sp>
        <p:nvSpPr>
          <p:cNvPr id="4" name="Content Placeholder 3"/>
          <p:cNvSpPr>
            <a:spLocks noGrp="1"/>
          </p:cNvSpPr>
          <p:nvPr>
            <p:ph idx="1"/>
          </p:nvPr>
        </p:nvSpPr>
        <p:spPr/>
        <p:txBody>
          <a:bodyPr>
            <a:normAutofit/>
          </a:bodyPr>
          <a:lstStyle/>
          <a:p>
            <a:pPr>
              <a:buNone/>
            </a:pPr>
            <a:r>
              <a:rPr lang="en-US" dirty="0"/>
              <a:t>There are two types of annuities</a:t>
            </a:r>
          </a:p>
          <a:p>
            <a:pPr>
              <a:buNone/>
            </a:pPr>
            <a:r>
              <a:rPr lang="en-US" b="1" dirty="0"/>
              <a:t>1. Ordinary Annuity</a:t>
            </a:r>
          </a:p>
          <a:p>
            <a:pPr>
              <a:buNone/>
            </a:pPr>
            <a:r>
              <a:rPr lang="en-US" dirty="0" smtClean="0"/>
              <a:t>	An </a:t>
            </a:r>
            <a:r>
              <a:rPr lang="en-US" dirty="0"/>
              <a:t>ordinary annuity, also known as </a:t>
            </a:r>
            <a:r>
              <a:rPr lang="en-US" dirty="0" smtClean="0"/>
              <a:t>deferred annuity</a:t>
            </a:r>
            <a:r>
              <a:rPr lang="en-US" dirty="0"/>
              <a:t>, consists of a series of equal payments at the end </a:t>
            </a:r>
            <a:r>
              <a:rPr lang="en-US" dirty="0" smtClean="0"/>
              <a:t>of each </a:t>
            </a:r>
            <a:r>
              <a:rPr lang="en-US" dirty="0"/>
              <a:t>period.</a:t>
            </a:r>
          </a:p>
          <a:p>
            <a:pPr>
              <a:buNone/>
            </a:pPr>
            <a:r>
              <a:rPr lang="en-US" b="1" dirty="0"/>
              <a:t>2. Annuity </a:t>
            </a:r>
            <a:r>
              <a:rPr lang="en-US" b="1" dirty="0" smtClean="0"/>
              <a:t>Due</a:t>
            </a:r>
          </a:p>
          <a:p>
            <a:pPr>
              <a:buNone/>
            </a:pPr>
            <a:r>
              <a:rPr lang="en-US" b="1" dirty="0"/>
              <a:t>	</a:t>
            </a:r>
            <a:r>
              <a:rPr lang="en-US" dirty="0" smtClean="0"/>
              <a:t>An </a:t>
            </a:r>
            <a:r>
              <a:rPr lang="en-US" dirty="0"/>
              <a:t>annuity due consists of a series of equal payments at the beginning of each period.</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Annuity:</a:t>
            </a:r>
            <a:endParaRPr lang="en-US"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533400" y="2057400"/>
            <a:ext cx="7758480" cy="2057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Annual Compounding (at end of every year):</a:t>
            </a:r>
            <a:endParaRPr lang="en-US" dirty="0"/>
          </a:p>
        </p:txBody>
      </p:sp>
      <p:sp>
        <p:nvSpPr>
          <p:cNvPr id="4" name="Content Placeholder 3"/>
          <p:cNvSpPr>
            <a:spLocks noGrp="1"/>
          </p:cNvSpPr>
          <p:nvPr>
            <p:ph idx="1"/>
          </p:nvPr>
        </p:nvSpPr>
        <p:spPr/>
        <p:txBody>
          <a:bodyPr>
            <a:normAutofit/>
          </a:bodyPr>
          <a:lstStyle/>
          <a:p>
            <a:pPr>
              <a:buNone/>
            </a:pPr>
            <a:r>
              <a:rPr lang="pt-BR" b="1" dirty="0" smtClean="0"/>
              <a:t>	FV </a:t>
            </a:r>
            <a:r>
              <a:rPr lang="pt-BR" b="1" dirty="0"/>
              <a:t>= CCF (1 + i) </a:t>
            </a:r>
            <a:r>
              <a:rPr lang="pt-BR" b="1" dirty="0" smtClean="0"/>
              <a:t>^ n </a:t>
            </a:r>
            <a:r>
              <a:rPr lang="pt-BR" b="1" dirty="0"/>
              <a:t>- 1</a:t>
            </a:r>
          </a:p>
          <a:p>
            <a:pPr>
              <a:buNone/>
            </a:pPr>
            <a:r>
              <a:rPr lang="en-US" dirty="0" smtClean="0"/>
              <a:t>	For </a:t>
            </a:r>
            <a:r>
              <a:rPr lang="en-US" dirty="0"/>
              <a:t>example, the payment of Rs.10,000  </a:t>
            </a:r>
            <a:r>
              <a:rPr lang="en-US" dirty="0" smtClean="0"/>
              <a:t>as </a:t>
            </a:r>
            <a:r>
              <a:rPr lang="en-US" dirty="0"/>
              <a:t>monthly rental to the land lord is an annuity </a:t>
            </a:r>
            <a:r>
              <a:rPr lang="en-US" dirty="0" smtClean="0"/>
              <a:t>which gives </a:t>
            </a:r>
            <a:r>
              <a:rPr lang="en-US" dirty="0"/>
              <a:t>birth to an annuity stream. </a:t>
            </a:r>
            <a:endParaRPr lang="en-US" dirty="0" smtClean="0"/>
          </a:p>
          <a:p>
            <a:pPr>
              <a:buNone/>
            </a:pPr>
            <a:r>
              <a:rPr lang="en-US" dirty="0"/>
              <a:t>	</a:t>
            </a:r>
            <a:r>
              <a:rPr lang="en-US" dirty="0" smtClean="0"/>
              <a:t>Future </a:t>
            </a:r>
            <a:r>
              <a:rPr lang="en-US" dirty="0"/>
              <a:t>value of an annuity can be seen as follows</a:t>
            </a:r>
            <a:r>
              <a:rPr lang="en-US" dirty="0" smtClean="0"/>
              <a:t>:</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Annual Compounding (at end of every year):</a:t>
            </a:r>
            <a:endParaRPr lang="en-US" dirty="0"/>
          </a:p>
        </p:txBody>
      </p:sp>
      <p:pic>
        <p:nvPicPr>
          <p:cNvPr id="4098" name="Picture 2"/>
          <p:cNvPicPr>
            <a:picLocks noGrp="1" noChangeAspect="1" noChangeArrowheads="1"/>
          </p:cNvPicPr>
          <p:nvPr>
            <p:ph idx="1"/>
          </p:nvPr>
        </p:nvPicPr>
        <p:blipFill>
          <a:blip r:embed="rId2" cstate="print"/>
          <a:srcRect/>
          <a:stretch>
            <a:fillRect/>
          </a:stretch>
        </p:blipFill>
        <p:spPr bwMode="auto">
          <a:xfrm>
            <a:off x="1981200" y="1752600"/>
            <a:ext cx="5189850" cy="223916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Multiple Compounding:</a:t>
            </a:r>
            <a:endParaRPr lang="en-US" dirty="0"/>
          </a:p>
        </p:txBody>
      </p:sp>
      <p:pic>
        <p:nvPicPr>
          <p:cNvPr id="5123" name="Picture 3"/>
          <p:cNvPicPr>
            <a:picLocks noGrp="1" noChangeAspect="1" noChangeArrowheads="1"/>
          </p:cNvPicPr>
          <p:nvPr>
            <p:ph idx="1"/>
          </p:nvPr>
        </p:nvPicPr>
        <p:blipFill>
          <a:blip r:embed="rId2" cstate="print"/>
          <a:srcRect/>
          <a:stretch>
            <a:fillRect/>
          </a:stretch>
        </p:blipFill>
        <p:spPr bwMode="auto">
          <a:xfrm>
            <a:off x="2286000" y="2286000"/>
            <a:ext cx="3657600" cy="232921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Multiple Compounding:</a:t>
            </a:r>
            <a:endParaRPr lang="en-US" dirty="0"/>
          </a:p>
        </p:txBody>
      </p:sp>
      <p:sp>
        <p:nvSpPr>
          <p:cNvPr id="4" name="Content Placeholder 3"/>
          <p:cNvSpPr>
            <a:spLocks noGrp="1"/>
          </p:cNvSpPr>
          <p:nvPr>
            <p:ph idx="1"/>
          </p:nvPr>
        </p:nvSpPr>
        <p:spPr/>
        <p:txBody>
          <a:bodyPr>
            <a:normAutofit fontScale="92500" lnSpcReduction="10000"/>
          </a:bodyPr>
          <a:lstStyle/>
          <a:p>
            <a:pPr>
              <a:buNone/>
            </a:pPr>
            <a:r>
              <a:rPr lang="en-US" dirty="0" smtClean="0"/>
              <a:t>	Once </a:t>
            </a:r>
            <a:r>
              <a:rPr lang="en-US" dirty="0"/>
              <a:t>we have calculated the future value of the annuity, it is very easy to calculate the present</a:t>
            </a:r>
          </a:p>
          <a:p>
            <a:pPr>
              <a:buNone/>
            </a:pPr>
            <a:r>
              <a:rPr lang="en-US" dirty="0" smtClean="0"/>
              <a:t>	value </a:t>
            </a:r>
            <a:r>
              <a:rPr lang="en-US" dirty="0"/>
              <a:t>using the well-known interest rate formula.</a:t>
            </a:r>
          </a:p>
          <a:p>
            <a:pPr>
              <a:buNone/>
            </a:pPr>
            <a:r>
              <a:rPr lang="en-US" dirty="0" smtClean="0"/>
              <a:t>	Annual </a:t>
            </a:r>
            <a:r>
              <a:rPr lang="en-US" dirty="0"/>
              <a:t>Compounding (at end of every year)</a:t>
            </a:r>
          </a:p>
          <a:p>
            <a:pPr>
              <a:buNone/>
            </a:pPr>
            <a:r>
              <a:rPr lang="en-US" b="1" dirty="0" smtClean="0"/>
              <a:t>	PV </a:t>
            </a:r>
            <a:r>
              <a:rPr lang="en-US" b="1" dirty="0"/>
              <a:t>=FV / (1 + </a:t>
            </a:r>
            <a:r>
              <a:rPr lang="en-US" b="1" dirty="0" err="1"/>
              <a:t>i</a:t>
            </a:r>
            <a:r>
              <a:rPr lang="en-US" b="1" dirty="0"/>
              <a:t> ) </a:t>
            </a:r>
            <a:r>
              <a:rPr lang="en-US" b="1" dirty="0" smtClean="0"/>
              <a:t>^ n .</a:t>
            </a:r>
          </a:p>
          <a:p>
            <a:pPr>
              <a:buNone/>
            </a:pPr>
            <a:r>
              <a:rPr lang="en-US" b="1" dirty="0"/>
              <a:t>	</a:t>
            </a:r>
            <a:r>
              <a:rPr lang="en-US" b="1" dirty="0" smtClean="0"/>
              <a:t>n </a:t>
            </a:r>
            <a:r>
              <a:rPr lang="en-US" b="1" dirty="0"/>
              <a:t>= life of Annuity in number of years</a:t>
            </a:r>
          </a:p>
          <a:p>
            <a:pPr>
              <a:buNone/>
            </a:pPr>
            <a:r>
              <a:rPr lang="en-US" dirty="0" smtClean="0"/>
              <a:t>	Multiple </a:t>
            </a:r>
            <a:r>
              <a:rPr lang="en-US" dirty="0"/>
              <a:t>Compounding:</a:t>
            </a:r>
          </a:p>
          <a:p>
            <a:pPr>
              <a:buNone/>
            </a:pPr>
            <a:r>
              <a:rPr lang="en-US" b="1" dirty="0" smtClean="0"/>
              <a:t>	PV </a:t>
            </a:r>
            <a:r>
              <a:rPr lang="en-US" b="1" dirty="0"/>
              <a:t>=FV / [1 + (</a:t>
            </a:r>
            <a:r>
              <a:rPr lang="en-US" b="1" dirty="0" err="1"/>
              <a:t>i</a:t>
            </a:r>
            <a:r>
              <a:rPr lang="en-US" b="1" dirty="0"/>
              <a:t>/m)] </a:t>
            </a:r>
            <a:r>
              <a:rPr lang="en-US" b="1" dirty="0" smtClean="0"/>
              <a:t>^ m x n </a:t>
            </a:r>
          </a:p>
          <a:p>
            <a:pPr>
              <a:buNone/>
            </a:pPr>
            <a:r>
              <a:rPr lang="en-US" b="1" dirty="0"/>
              <a:t>	</a:t>
            </a:r>
            <a:r>
              <a:rPr lang="en-US" b="1" dirty="0" err="1" smtClean="0"/>
              <a:t>i</a:t>
            </a:r>
            <a:r>
              <a:rPr lang="en-US" b="1" dirty="0" smtClean="0"/>
              <a:t> </a:t>
            </a:r>
            <a:r>
              <a:rPr lang="en-US" b="1" dirty="0"/>
              <a:t>= % interest per year</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Multiple Compounding:</a:t>
            </a:r>
            <a:endParaRPr lang="en-US" dirty="0"/>
          </a:p>
        </p:txBody>
      </p:sp>
      <p:sp>
        <p:nvSpPr>
          <p:cNvPr id="4" name="Content Placeholder 3"/>
          <p:cNvSpPr>
            <a:spLocks noGrp="1"/>
          </p:cNvSpPr>
          <p:nvPr>
            <p:ph idx="1"/>
          </p:nvPr>
        </p:nvSpPr>
        <p:spPr/>
        <p:txBody>
          <a:bodyPr>
            <a:normAutofit/>
          </a:bodyPr>
          <a:lstStyle/>
          <a:p>
            <a:pPr>
              <a:buNone/>
            </a:pPr>
            <a:r>
              <a:rPr lang="en-US" dirty="0" smtClean="0"/>
              <a:t>	More </a:t>
            </a:r>
            <a:r>
              <a:rPr lang="en-US" dirty="0"/>
              <a:t>than once per year i.e. Monthly (m =12), Quarterly (m=4), Six-monthly (m=2).</a:t>
            </a:r>
          </a:p>
          <a:p>
            <a:pPr>
              <a:buNone/>
            </a:pPr>
            <a:r>
              <a:rPr lang="en-US" dirty="0" smtClean="0"/>
              <a:t>	n </a:t>
            </a:r>
            <a:r>
              <a:rPr lang="en-US" dirty="0"/>
              <a:t>= number of years</a:t>
            </a:r>
          </a:p>
          <a:p>
            <a:pPr>
              <a:buNone/>
            </a:pPr>
            <a:r>
              <a:rPr lang="en-US" dirty="0" smtClean="0"/>
              <a:t>	</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a:t>Perpetuity:</a:t>
            </a:r>
            <a:endParaRPr lang="en-US" dirty="0"/>
          </a:p>
        </p:txBody>
      </p:sp>
      <p:sp>
        <p:nvSpPr>
          <p:cNvPr id="4" name="Content Placeholder 3"/>
          <p:cNvSpPr>
            <a:spLocks noGrp="1"/>
          </p:cNvSpPr>
          <p:nvPr>
            <p:ph idx="1"/>
          </p:nvPr>
        </p:nvSpPr>
        <p:spPr/>
        <p:txBody>
          <a:bodyPr>
            <a:normAutofit/>
          </a:bodyPr>
          <a:lstStyle/>
          <a:p>
            <a:pPr>
              <a:buNone/>
            </a:pPr>
            <a:r>
              <a:rPr lang="en-US" dirty="0" smtClean="0"/>
              <a:t>	Now let’s talk about another kind of cash flow pattern called perpetuity.</a:t>
            </a:r>
          </a:p>
          <a:p>
            <a:pPr>
              <a:buNone/>
            </a:pPr>
            <a:r>
              <a:rPr lang="en-US" dirty="0" smtClean="0"/>
              <a:t>	The difference between Annuity and Perpetuity is that the Perpetuity is an ongoing concern, it is never ending stream of annuities, whereas an annuity is for a limited period.</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a:t>Perpetuity:</a:t>
            </a:r>
            <a:endParaRPr lang="en-US" dirty="0"/>
          </a:p>
        </p:txBody>
      </p:sp>
      <p:sp>
        <p:nvSpPr>
          <p:cNvPr id="4" name="Content Placeholder 3"/>
          <p:cNvSpPr>
            <a:spLocks noGrp="1"/>
          </p:cNvSpPr>
          <p:nvPr>
            <p:ph idx="1"/>
          </p:nvPr>
        </p:nvSpPr>
        <p:spPr/>
        <p:txBody>
          <a:bodyPr>
            <a:normAutofit fontScale="92500" lnSpcReduction="10000"/>
          </a:bodyPr>
          <a:lstStyle/>
          <a:p>
            <a:pPr>
              <a:buNone/>
            </a:pPr>
            <a:r>
              <a:rPr lang="en-US" dirty="0" smtClean="0"/>
              <a:t>	“It is defined as an annuity with an infinite life making continual payments.”</a:t>
            </a:r>
          </a:p>
          <a:p>
            <a:pPr>
              <a:buNone/>
            </a:pPr>
            <a:r>
              <a:rPr lang="en-US" dirty="0" smtClean="0"/>
              <a:t>	In real life, we see the example of perpetuity in the retirement plan. For Example, you might plan to save a sufficient amount of money &amp; invested in a particular security or investment that will give you steady &amp; consistent rate of return on every month or quarter and this represents a constant cash flow amount that we can assume to go as long as you live.</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a:t>Perpetuity:</a:t>
            </a:r>
            <a:endParaRPr lang="en-US" dirty="0"/>
          </a:p>
        </p:txBody>
      </p:sp>
      <p:sp>
        <p:nvSpPr>
          <p:cNvPr id="4" name="Content Placeholder 3"/>
          <p:cNvSpPr>
            <a:spLocks noGrp="1"/>
          </p:cNvSpPr>
          <p:nvPr>
            <p:ph idx="1"/>
          </p:nvPr>
        </p:nvSpPr>
        <p:spPr/>
        <p:txBody>
          <a:bodyPr>
            <a:normAutofit lnSpcReduction="10000"/>
          </a:bodyPr>
          <a:lstStyle/>
          <a:p>
            <a:pPr>
              <a:buNone/>
            </a:pPr>
            <a:r>
              <a:rPr lang="en-US" dirty="0" smtClean="0"/>
              <a:t>	Since we are not sure how far we are going to live and we make an infinite series of annuities the formula of Future value of Perpetuity is simpler than that of annuity:</a:t>
            </a:r>
          </a:p>
          <a:p>
            <a:r>
              <a:rPr lang="en-US" b="1" dirty="0" smtClean="0"/>
              <a:t>Future value of perpetuity=constant cash flow/interest rate</a:t>
            </a:r>
          </a:p>
          <a:p>
            <a:r>
              <a:rPr lang="en-US" dirty="0" smtClean="0"/>
              <a:t>As we assume that, it is never ending and on going so time is irrelevant and is simply dropped out of the equation.</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a:t>Perpetuity:</a:t>
            </a:r>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1295400" y="1219200"/>
            <a:ext cx="6282556" cy="4906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Examples</a:t>
            </a:r>
            <a:endParaRPr lang="en-US" dirty="0"/>
          </a:p>
        </p:txBody>
      </p:sp>
      <p:sp>
        <p:nvSpPr>
          <p:cNvPr id="7" name="Content Placeholder 6"/>
          <p:cNvSpPr>
            <a:spLocks noGrp="1"/>
          </p:cNvSpPr>
          <p:nvPr>
            <p:ph idx="1"/>
          </p:nvPr>
        </p:nvSpPr>
        <p:spPr/>
        <p:txBody>
          <a:bodyPr>
            <a:normAutofit fontScale="77500" lnSpcReduction="20000"/>
          </a:bodyPr>
          <a:lstStyle/>
          <a:p>
            <a:r>
              <a:rPr lang="en-US" dirty="0" smtClean="0"/>
              <a:t>Let’s do a simple numerical example which will help us what an annuity calculation is like.</a:t>
            </a:r>
          </a:p>
          <a:p>
            <a:pPr>
              <a:buNone/>
            </a:pPr>
            <a:r>
              <a:rPr lang="en-US" b="1" dirty="0" smtClean="0"/>
              <a:t>	Example:</a:t>
            </a:r>
          </a:p>
          <a:p>
            <a:r>
              <a:rPr lang="en-US" dirty="0" smtClean="0"/>
              <a:t>Assume that we need to make a basic financial decision, whether to purchase a particular asset or to get it on lease (installments).</a:t>
            </a:r>
          </a:p>
          <a:p>
            <a:r>
              <a:rPr lang="en-US" dirty="0" smtClean="0"/>
              <a:t>A car has a Market Value today of Rs 150,000. If you get the car on Lease Financing, then you are required to pay a fixed regular rental at a fixed interest rate to the Leasing Company. You are allowed to use the car but the ownership of the car stays in the name of the Leasing Company until you  complete all your rental payments. </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Examples</a:t>
            </a:r>
            <a:endParaRPr lang="en-US" dirty="0"/>
          </a:p>
        </p:txBody>
      </p:sp>
      <p:sp>
        <p:nvSpPr>
          <p:cNvPr id="7" name="Content Placeholder 6"/>
          <p:cNvSpPr>
            <a:spLocks noGrp="1"/>
          </p:cNvSpPr>
          <p:nvPr>
            <p:ph idx="1"/>
          </p:nvPr>
        </p:nvSpPr>
        <p:spPr/>
        <p:txBody>
          <a:bodyPr>
            <a:normAutofit fontScale="92500"/>
          </a:bodyPr>
          <a:lstStyle/>
          <a:p>
            <a:r>
              <a:rPr lang="en-US" b="1" dirty="0" smtClean="0"/>
              <a:t>The question is whether you should Lease the car or Buy it?</a:t>
            </a:r>
          </a:p>
          <a:p>
            <a:r>
              <a:rPr lang="en-US" dirty="0" smtClean="0"/>
              <a:t>The Leasing Company quotes Rs 120,000 every year for 2 years in the form of Car Lease Rental at a Nominal rate of interest (APR interest rate) of 20% pa. Then what is the total Future Value you would have paid after 2 years? You would be paying approximately Rs 240,000 if you do not take into account the time value of money.</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Examples</a:t>
            </a:r>
            <a:endParaRPr lang="en-US" dirty="0"/>
          </a:p>
        </p:txBody>
      </p:sp>
      <p:sp>
        <p:nvSpPr>
          <p:cNvPr id="7" name="Content Placeholder 6"/>
          <p:cNvSpPr>
            <a:spLocks noGrp="1"/>
          </p:cNvSpPr>
          <p:nvPr>
            <p:ph idx="1"/>
          </p:nvPr>
        </p:nvSpPr>
        <p:spPr/>
        <p:txBody>
          <a:bodyPr>
            <a:normAutofit/>
          </a:bodyPr>
          <a:lstStyle/>
          <a:p>
            <a:r>
              <a:rPr lang="en-US" dirty="0" smtClean="0"/>
              <a:t>Now we calculate the present value of the investment by using Time value of money concept.</a:t>
            </a:r>
          </a:p>
          <a:p>
            <a:r>
              <a:rPr lang="en-US" dirty="0" smtClean="0"/>
              <a:t>First, we need to calculate the future value by using annuity formula</a:t>
            </a:r>
          </a:p>
          <a:p>
            <a:r>
              <a:rPr lang="en-US" dirty="0" smtClean="0"/>
              <a:t>FV =CCF [(1+i)^  </a:t>
            </a:r>
            <a:r>
              <a:rPr lang="en-US" b="1" dirty="0" smtClean="0"/>
              <a:t>n - 1]/ </a:t>
            </a:r>
            <a:r>
              <a:rPr lang="en-US" b="1" dirty="0" err="1" smtClean="0"/>
              <a:t>i</a:t>
            </a:r>
            <a:endParaRPr lang="en-US" b="1" dirty="0" smtClean="0"/>
          </a:p>
          <a:p>
            <a:r>
              <a:rPr lang="en-US" dirty="0" smtClean="0"/>
              <a:t>=120,000[(1+0.2) ^ </a:t>
            </a:r>
            <a:r>
              <a:rPr lang="en-US" b="1" dirty="0" smtClean="0"/>
              <a:t>2 -1]/0.2</a:t>
            </a:r>
          </a:p>
          <a:p>
            <a:r>
              <a:rPr lang="en-US" dirty="0" smtClean="0"/>
              <a:t>= Rs 264,000 (yearly compounding)</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Examples</a:t>
            </a:r>
            <a:endParaRPr lang="en-US" dirty="0"/>
          </a:p>
        </p:txBody>
      </p:sp>
      <p:sp>
        <p:nvSpPr>
          <p:cNvPr id="7" name="Content Placeholder 6"/>
          <p:cNvSpPr>
            <a:spLocks noGrp="1"/>
          </p:cNvSpPr>
          <p:nvPr>
            <p:ph idx="1"/>
          </p:nvPr>
        </p:nvSpPr>
        <p:spPr/>
        <p:txBody>
          <a:bodyPr>
            <a:normAutofit fontScale="92500" lnSpcReduction="10000"/>
          </a:bodyPr>
          <a:lstStyle/>
          <a:p>
            <a:r>
              <a:rPr lang="en-US" dirty="0" smtClean="0"/>
              <a:t>If we deposit the amount annually in a bank at the rate of 20 percent, we would be able to get Rs</a:t>
            </a:r>
          </a:p>
          <a:p>
            <a:r>
              <a:rPr lang="en-US" dirty="0" smtClean="0"/>
              <a:t>264,000 at the end of the second year. Now we will calculate what the present value of this future value is going to be, and for this, we will use the old interest rate formula</a:t>
            </a:r>
          </a:p>
          <a:p>
            <a:r>
              <a:rPr lang="en-US" dirty="0" smtClean="0"/>
              <a:t>PV = FV / (1+i) n</a:t>
            </a:r>
          </a:p>
          <a:p>
            <a:r>
              <a:rPr lang="en-US" dirty="0" smtClean="0"/>
              <a:t>= 264,000 / (1+0.2)</a:t>
            </a:r>
            <a:r>
              <a:rPr lang="en-US" b="1" dirty="0" smtClean="0"/>
              <a:t>2</a:t>
            </a:r>
          </a:p>
          <a:p>
            <a:r>
              <a:rPr lang="en-US" dirty="0" smtClean="0"/>
              <a:t>= Rs 183,333</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Examples</a:t>
            </a:r>
            <a:endParaRPr lang="en-US" dirty="0"/>
          </a:p>
        </p:txBody>
      </p:sp>
      <p:sp>
        <p:nvSpPr>
          <p:cNvPr id="7" name="Content Placeholder 6"/>
          <p:cNvSpPr>
            <a:spLocks noGrp="1"/>
          </p:cNvSpPr>
          <p:nvPr>
            <p:ph idx="1"/>
          </p:nvPr>
        </p:nvSpPr>
        <p:spPr/>
        <p:txBody>
          <a:bodyPr>
            <a:normAutofit fontScale="92500" lnSpcReduction="20000"/>
          </a:bodyPr>
          <a:lstStyle/>
          <a:p>
            <a:r>
              <a:rPr lang="en-US" dirty="0" smtClean="0"/>
              <a:t>The resulting amount is about Rs 33,000 more than what we would have originally paid if we had bought the car rather than lease it.</a:t>
            </a:r>
          </a:p>
          <a:p>
            <a:r>
              <a:rPr lang="en-US" dirty="0" smtClean="0"/>
              <a:t>The above calculation, however, was not based on realistic assumptions because car lease rentals are generally paid monthly, rather than annual payments. In fact, you pay Rs 10,000 per month for 2 years. We use periodic interest rate (</a:t>
            </a:r>
            <a:r>
              <a:rPr lang="en-US" dirty="0" err="1" smtClean="0"/>
              <a:t>i</a:t>
            </a:r>
            <a:r>
              <a:rPr lang="en-US" dirty="0" smtClean="0"/>
              <a:t>/m). Now, what is the future value after 2 years? </a:t>
            </a:r>
          </a:p>
          <a:p>
            <a:r>
              <a:rPr lang="en-US" dirty="0" smtClean="0"/>
              <a:t>Our cash flow diagram should present the monthly installments &amp; not annual Payments.</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Examples</a:t>
            </a:r>
            <a:endParaRPr lang="en-US"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762000" y="1447800"/>
            <a:ext cx="7162800" cy="498632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Examples</a:t>
            </a:r>
            <a:endParaRPr lang="en-US" dirty="0"/>
          </a:p>
        </p:txBody>
      </p:sp>
      <p:sp>
        <p:nvSpPr>
          <p:cNvPr id="5" name="Content Placeholder 4"/>
          <p:cNvSpPr>
            <a:spLocks noGrp="1"/>
          </p:cNvSpPr>
          <p:nvPr>
            <p:ph idx="1"/>
          </p:nvPr>
        </p:nvSpPr>
        <p:spPr/>
        <p:txBody>
          <a:bodyPr>
            <a:normAutofit lnSpcReduction="10000"/>
          </a:bodyPr>
          <a:lstStyle/>
          <a:p>
            <a:r>
              <a:rPr lang="en-US" dirty="0" smtClean="0"/>
              <a:t>It can be argued that by paying a rental of 10,000 monthly, we are actually paying Rs 120,000 in a year, so there hardly any difference. But, by not realizing the difference, one is violating the time value of money because cash flows occurring at different points of time cannot be subtracted or added.</a:t>
            </a:r>
          </a:p>
          <a:p>
            <a:r>
              <a:rPr lang="en-US" dirty="0" smtClean="0"/>
              <a:t>It is the cardinal principle of Time value of money.</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Examples</a:t>
            </a:r>
            <a:endParaRPr lang="en-US" dirty="0"/>
          </a:p>
        </p:txBody>
      </p:sp>
      <p:sp>
        <p:nvSpPr>
          <p:cNvPr id="5" name="Content Placeholder 4"/>
          <p:cNvSpPr>
            <a:spLocks noGrp="1"/>
          </p:cNvSpPr>
          <p:nvPr>
            <p:ph idx="1"/>
          </p:nvPr>
        </p:nvSpPr>
        <p:spPr/>
        <p:txBody>
          <a:bodyPr>
            <a:normAutofit/>
          </a:bodyPr>
          <a:lstStyle/>
          <a:p>
            <a:r>
              <a:rPr lang="en-US" dirty="0" smtClean="0"/>
              <a:t>If we have to calculate the future value of the annuity on a monthly basis, we would use the following formula.</a:t>
            </a:r>
          </a:p>
          <a:p>
            <a:r>
              <a:rPr lang="nn-NO" dirty="0" smtClean="0"/>
              <a:t>=CCF X {[(1+i/m) nxm-1]/ (i/m)}</a:t>
            </a:r>
          </a:p>
          <a:p>
            <a:r>
              <a:rPr lang="en-US" dirty="0" smtClean="0"/>
              <a:t>Now the m= 12 compounding cycle in a year</a:t>
            </a:r>
          </a:p>
          <a:p>
            <a:r>
              <a:rPr lang="en-US" dirty="0" smtClean="0"/>
              <a:t>Putting the values in the formula, we obtain the result as under.</a:t>
            </a:r>
          </a:p>
          <a:p>
            <a:r>
              <a:rPr lang="en-US" dirty="0" smtClean="0"/>
              <a:t>FV2=Rs 292,150</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Examples</a:t>
            </a:r>
            <a:endParaRPr lang="en-US" dirty="0"/>
          </a:p>
        </p:txBody>
      </p:sp>
      <p:sp>
        <p:nvSpPr>
          <p:cNvPr id="5" name="Content Placeholder 4"/>
          <p:cNvSpPr>
            <a:spLocks noGrp="1"/>
          </p:cNvSpPr>
          <p:nvPr>
            <p:ph idx="1"/>
          </p:nvPr>
        </p:nvSpPr>
        <p:spPr/>
        <p:txBody>
          <a:bodyPr>
            <a:normAutofit/>
          </a:bodyPr>
          <a:lstStyle/>
          <a:p>
            <a:r>
              <a:rPr lang="en-US" dirty="0" smtClean="0"/>
              <a:t>Now, we can calculate the present value of the future value of annuity</a:t>
            </a:r>
          </a:p>
          <a:p>
            <a:r>
              <a:rPr lang="en-US" dirty="0" smtClean="0"/>
              <a:t>PV = FV / (1+i) ^ n</a:t>
            </a:r>
          </a:p>
          <a:p>
            <a:r>
              <a:rPr lang="en-US" dirty="0" smtClean="0"/>
              <a:t>=292150/(1+.2/12)^ 2x12</a:t>
            </a:r>
          </a:p>
          <a:p>
            <a:r>
              <a:rPr lang="en-US" dirty="0" smtClean="0"/>
              <a:t>=196,481</a:t>
            </a:r>
          </a:p>
          <a:p>
            <a:r>
              <a:rPr lang="en-US" dirty="0" smtClean="0"/>
              <a:t>The present value of annuity can also be called the intrinsic value of the annuity.</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Perpetuity Example - Retirement Planning</a:t>
            </a:r>
            <a:endParaRPr lang="en-US" dirty="0"/>
          </a:p>
        </p:txBody>
      </p:sp>
      <p:sp>
        <p:nvSpPr>
          <p:cNvPr id="5" name="Content Placeholder 4"/>
          <p:cNvSpPr>
            <a:spLocks noGrp="1"/>
          </p:cNvSpPr>
          <p:nvPr>
            <p:ph idx="1"/>
          </p:nvPr>
        </p:nvSpPr>
        <p:spPr/>
        <p:txBody>
          <a:bodyPr>
            <a:normAutofit/>
          </a:bodyPr>
          <a:lstStyle/>
          <a:p>
            <a:r>
              <a:rPr lang="en-US" dirty="0" smtClean="0"/>
              <a:t>The aforementioned technique allows us to compare the amount of money we are paying to leasing company with the market value of car. It helps you to decide whether you should buy the car on market price or to get it leased. The cost of leasing at 20% p.a. tell us that you have to pay 20% interest &amp; you have to pay more money in leasing as compare to the decision if you buy it .</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Perpetuity Example - Retirement Planning</a:t>
            </a:r>
            <a:endParaRPr lang="en-US" dirty="0"/>
          </a:p>
        </p:txBody>
      </p:sp>
      <p:sp>
        <p:nvSpPr>
          <p:cNvPr id="5" name="Content Placeholder 4"/>
          <p:cNvSpPr>
            <a:spLocks noGrp="1"/>
          </p:cNvSpPr>
          <p:nvPr>
            <p:ph idx="1"/>
          </p:nvPr>
        </p:nvSpPr>
        <p:spPr/>
        <p:txBody>
          <a:bodyPr>
            <a:normAutofit lnSpcReduction="10000"/>
          </a:bodyPr>
          <a:lstStyle/>
          <a:p>
            <a:r>
              <a:rPr lang="en-US" dirty="0" smtClean="0"/>
              <a:t>You would like to retire at the age of 60 and receive an income of Rs. 200,000 every year from your Bank Account for as long as you live. How much money do you need to deposit in the Bank Account offering 10% pa so that the Account will pay you Rs 200,000 of interest income every year forever (even though you will not live forever)!</a:t>
            </a:r>
          </a:p>
          <a:p>
            <a:r>
              <a:rPr lang="en-US" dirty="0" smtClean="0"/>
              <a:t>• PV = CCF / </a:t>
            </a:r>
            <a:r>
              <a:rPr lang="en-US" dirty="0" err="1" smtClean="0"/>
              <a:t>i</a:t>
            </a:r>
            <a:r>
              <a:rPr lang="en-US" dirty="0" smtClean="0"/>
              <a:t> = 200,000 / 0.10 = Rs 2,000,000</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Perpetuity Example - Retirement Planning</a:t>
            </a:r>
            <a:endParaRPr lang="en-US" dirty="0"/>
          </a:p>
        </p:txBody>
      </p:sp>
      <p:sp>
        <p:nvSpPr>
          <p:cNvPr id="5" name="Content Placeholder 4"/>
          <p:cNvSpPr>
            <a:spLocks noGrp="1"/>
          </p:cNvSpPr>
          <p:nvPr>
            <p:ph idx="1"/>
          </p:nvPr>
        </p:nvSpPr>
        <p:spPr/>
        <p:txBody>
          <a:bodyPr>
            <a:normAutofit fontScale="92500"/>
          </a:bodyPr>
          <a:lstStyle/>
          <a:p>
            <a:r>
              <a:rPr lang="en-US" dirty="0" smtClean="0"/>
              <a:t>This also implies that you would be receiving Rs 200,000 every year for the rest of your life and</a:t>
            </a:r>
          </a:p>
          <a:p>
            <a:r>
              <a:rPr lang="en-US" dirty="0" smtClean="0"/>
              <a:t>the money would neither finish nor decrease in amount. This would happen so, because what you would be receiving at the end each year would be interest accrued on the investment that you have made. The money that you are getting is not a part of the investment; instead, it is the yield on your investment.</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Perpetuity Example - Retirement Planning</a:t>
            </a:r>
            <a:endParaRPr lang="en-US" dirty="0"/>
          </a:p>
        </p:txBody>
      </p:sp>
      <p:sp>
        <p:nvSpPr>
          <p:cNvPr id="5" name="Content Placeholder 4"/>
          <p:cNvSpPr>
            <a:spLocks noGrp="1"/>
          </p:cNvSpPr>
          <p:nvPr>
            <p:ph idx="1"/>
          </p:nvPr>
        </p:nvSpPr>
        <p:spPr/>
        <p:txBody>
          <a:bodyPr>
            <a:normAutofit lnSpcReduction="10000"/>
          </a:bodyPr>
          <a:lstStyle/>
          <a:p>
            <a:r>
              <a:rPr lang="en-US" dirty="0" smtClean="0"/>
              <a:t>This may sound like a ‘big idea’ for making money, but in fact, it is not so. Inflation, a macroeconomic syndrome erodes the value of money constantly. If the prevailing inflation rate is 5 percent, then your real return on investment is not 10 percent. If we consider the real rate of return, which is interest rate – rate of inflation, you would see that you need to invest twice as much to guard yourself against inflation.</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Perpetuity Example - Retirement Planning</a:t>
            </a:r>
            <a:endParaRPr lang="en-US" dirty="0"/>
          </a:p>
        </p:txBody>
      </p:sp>
      <p:sp>
        <p:nvSpPr>
          <p:cNvPr id="5" name="Content Placeholder 4"/>
          <p:cNvSpPr>
            <a:spLocks noGrp="1"/>
          </p:cNvSpPr>
          <p:nvPr>
            <p:ph idx="1"/>
          </p:nvPr>
        </p:nvSpPr>
        <p:spPr/>
        <p:txBody>
          <a:bodyPr>
            <a:normAutofit fontScale="92500" lnSpcReduction="20000"/>
          </a:bodyPr>
          <a:lstStyle/>
          <a:p>
            <a:r>
              <a:rPr lang="en-US" dirty="0" smtClean="0"/>
              <a:t>Another example for perpetuity is Consol Bonds. Consol Bonds were issued by the British Government in 18th century to pay off the smaller bonds that were issued to fund the wars against France. Since the purpose of the bond was to consolidate the past debts, it was named as Consol. These bonds were just like other bonds issued by the government, with the difference that it had no maturity. It implies that the holder of the bond was to receive regular interest payments for an endless period.</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Perpetuity Example - Retirement Planning</a:t>
            </a:r>
            <a:endParaRPr lang="en-US" dirty="0"/>
          </a:p>
        </p:txBody>
      </p:sp>
      <p:sp>
        <p:nvSpPr>
          <p:cNvPr id="5" name="Content Placeholder 4"/>
          <p:cNvSpPr>
            <a:spLocks noGrp="1"/>
          </p:cNvSpPr>
          <p:nvPr>
            <p:ph idx="1"/>
          </p:nvPr>
        </p:nvSpPr>
        <p:spPr/>
        <p:txBody>
          <a:bodyPr>
            <a:normAutofit fontScale="92500" lnSpcReduction="10000"/>
          </a:bodyPr>
          <a:lstStyle/>
          <a:p>
            <a:r>
              <a:rPr lang="en-US" dirty="0" smtClean="0"/>
              <a:t>Now if we have to invest in such a bond we need to know the price or the present value of the bond. Dividing the interest payment that a Consol bondholder would receive, by the interest rate, we can find the present value of a Consol bond. </a:t>
            </a:r>
          </a:p>
          <a:p>
            <a:r>
              <a:rPr lang="en-US" dirty="0" smtClean="0"/>
              <a:t>Suppose that the interest rate is at 10 percent and the promised interest payments to be received are ￡ 1,000 every year, the price of the bond can be calculated as under</a:t>
            </a:r>
          </a:p>
          <a:p>
            <a:r>
              <a:rPr lang="en-US" dirty="0" smtClean="0"/>
              <a:t> PV = CCF / </a:t>
            </a:r>
            <a:r>
              <a:rPr lang="en-US" dirty="0" err="1" smtClean="0"/>
              <a:t>i</a:t>
            </a:r>
            <a:r>
              <a:rPr lang="en-US" dirty="0" smtClean="0"/>
              <a:t> = 1,000/ 0.10 = ￡ 10,000</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Perpetuity Example - Retirement Planning</a:t>
            </a:r>
            <a:endParaRPr lang="en-US" dirty="0"/>
          </a:p>
        </p:txBody>
      </p:sp>
      <p:sp>
        <p:nvSpPr>
          <p:cNvPr id="5" name="Content Placeholder 4"/>
          <p:cNvSpPr>
            <a:spLocks noGrp="1"/>
          </p:cNvSpPr>
          <p:nvPr>
            <p:ph idx="1"/>
          </p:nvPr>
        </p:nvSpPr>
        <p:spPr/>
        <p:txBody>
          <a:bodyPr>
            <a:normAutofit/>
          </a:bodyPr>
          <a:lstStyle/>
          <a:p>
            <a:r>
              <a:rPr lang="en-US" dirty="0" smtClean="0"/>
              <a:t>With this example, the discussion on discounted cash flows, annuities, and perpetuities is concluded. We would study the capital budgeting techniques in the next lecture.</a:t>
            </a:r>
          </a:p>
          <a:p>
            <a:pPr>
              <a:buNone/>
            </a:pP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TotalTime>
  <Words>1327</Words>
  <Application>Microsoft Office PowerPoint</Application>
  <PresentationFormat>On-screen Show (4:3)</PresentationFormat>
  <Paragraphs>113</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Summary of Last Lecture</vt:lpstr>
      <vt:lpstr>DISCOUNTING CASH FLOW ANALYSIS, ANNUITIES AND PERPETUITIES  </vt:lpstr>
      <vt:lpstr>Learning Objectives:</vt:lpstr>
      <vt:lpstr>DISCOUNTING CASH FLOW ANALYSIS</vt:lpstr>
      <vt:lpstr>DISCOUNTING CASH FLOW ANALYSIS</vt:lpstr>
      <vt:lpstr>DISCOUNTING CASH FLOW ANALYSIS</vt:lpstr>
      <vt:lpstr>DISCOUNTING CASH FLOW ANALYSIS</vt:lpstr>
      <vt:lpstr>Annuity:</vt:lpstr>
      <vt:lpstr>Annuity:</vt:lpstr>
      <vt:lpstr>Annuity:</vt:lpstr>
      <vt:lpstr>Annual Compounding (at end of every year):</vt:lpstr>
      <vt:lpstr>Annual Compounding (at end of every year):</vt:lpstr>
      <vt:lpstr>Multiple Compounding:</vt:lpstr>
      <vt:lpstr>Multiple Compounding:</vt:lpstr>
      <vt:lpstr>Multiple Compounding:</vt:lpstr>
      <vt:lpstr>Perpetuity:</vt:lpstr>
      <vt:lpstr>Perpetuity:</vt:lpstr>
      <vt:lpstr>Perpetuity:</vt:lpstr>
      <vt:lpstr>Perpetuity:</vt:lpstr>
      <vt:lpstr>Examples</vt:lpstr>
      <vt:lpstr>Examples</vt:lpstr>
      <vt:lpstr>Examples</vt:lpstr>
      <vt:lpstr>Examples</vt:lpstr>
      <vt:lpstr>Examples</vt:lpstr>
      <vt:lpstr>Examples</vt:lpstr>
      <vt:lpstr>Examples</vt:lpstr>
      <vt:lpstr>Examples</vt:lpstr>
      <vt:lpstr>Examples</vt:lpstr>
      <vt:lpstr>Perpetuity Example - Retirement Planning</vt:lpstr>
      <vt:lpstr>Perpetuity Example - Retirement Planning</vt:lpstr>
      <vt:lpstr>Perpetuity Example - Retirement Planning</vt:lpstr>
      <vt:lpstr>Perpetuity Example - Retirement Planning</vt:lpstr>
      <vt:lpstr>Perpetuity Example - Retirement Planning</vt:lpstr>
      <vt:lpstr>Perpetuity Example - Retirement Planning</vt:lpstr>
      <vt:lpstr>Perpetuity Example - Retirement Planning</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Ammar</dc:creator>
  <cp:lastModifiedBy>Administrator</cp:lastModifiedBy>
  <cp:revision>22</cp:revision>
  <dcterms:created xsi:type="dcterms:W3CDTF">2014-06-06T17:14:38Z</dcterms:created>
  <dcterms:modified xsi:type="dcterms:W3CDTF">2014-06-08T07:02:19Z</dcterms:modified>
</cp:coreProperties>
</file>