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78917F-3C22-44CE-BAD7-057212B4E1B5}"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8917F-3C22-44CE-BAD7-057212B4E1B5}"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78917F-3C22-44CE-BAD7-057212B4E1B5}"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78917F-3C22-44CE-BAD7-057212B4E1B5}"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78917F-3C22-44CE-BAD7-057212B4E1B5}"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78917F-3C22-44CE-BAD7-057212B4E1B5}"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8917F-3C22-44CE-BAD7-057212B4E1B5}"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8917F-3C22-44CE-BAD7-057212B4E1B5}"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8917F-3C22-44CE-BAD7-057212B4E1B5}"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8917F-3C22-44CE-BAD7-057212B4E1B5}"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8917F-3C22-44CE-BAD7-057212B4E1B5}"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1E419-9185-4FFB-AC27-F18FC2D09F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8917F-3C22-44CE-BAD7-057212B4E1B5}" type="datetimeFigureOut">
              <a:rPr lang="en-US" smtClean="0"/>
              <a:pPr/>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1E419-9185-4FFB-AC27-F18FC2D09F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Financial Forecasting and Financial Planning.</a:t>
            </a:r>
          </a:p>
          <a:p>
            <a:r>
              <a:rPr lang="en-US" b="1" dirty="0" smtClean="0"/>
              <a:t>Methods of forecasting</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PRESENT VALUE AND DISCOUNTING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After </a:t>
            </a:r>
            <a:r>
              <a:rPr lang="en-US" dirty="0"/>
              <a:t>studying this lecture, you would be able to have a better understanding of the following.</a:t>
            </a:r>
          </a:p>
          <a:p>
            <a:r>
              <a:rPr lang="en-US" dirty="0" smtClean="0"/>
              <a:t>Present </a:t>
            </a:r>
            <a:r>
              <a:rPr lang="en-US" dirty="0"/>
              <a:t>Value and Discounting</a:t>
            </a:r>
          </a:p>
          <a:p>
            <a:r>
              <a:rPr lang="en-US" dirty="0"/>
              <a:t>The Topics of this lecture are covered in the chapter 6 of our text book called </a:t>
            </a:r>
            <a:r>
              <a:rPr lang="en-US" dirty="0" smtClean="0"/>
              <a:t>Financial Management </a:t>
            </a:r>
            <a:r>
              <a:rPr lang="en-US" dirty="0"/>
              <a:t>theory and practice by Eugene F. Brigham &amp; Louis C. </a:t>
            </a:r>
            <a:r>
              <a:rPr lang="en-US" dirty="0" err="1"/>
              <a:t>Gapenski</a:t>
            </a:r>
            <a:r>
              <a:rPr lang="en-US" dirty="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Objectives of present value:</a:t>
            </a:r>
            <a:endParaRPr lang="en-US" b="1"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objective of calculating the present value is to translate the future cash flows in to </a:t>
            </a:r>
            <a:r>
              <a:rPr lang="en-US" dirty="0" smtClean="0"/>
              <a:t>present terms</a:t>
            </a:r>
            <a:r>
              <a:rPr lang="en-US" dirty="0"/>
              <a:t>. The basic principle is to compare apples with apples. </a:t>
            </a:r>
            <a:endParaRPr lang="en-US" dirty="0" smtClean="0"/>
          </a:p>
          <a:p>
            <a:r>
              <a:rPr lang="en-US" dirty="0" smtClean="0"/>
              <a:t>For </a:t>
            </a:r>
            <a:r>
              <a:rPr lang="en-US" dirty="0"/>
              <a:t>instance, if you have Rs.10 in </a:t>
            </a:r>
            <a:r>
              <a:rPr lang="en-US" dirty="0" smtClean="0"/>
              <a:t>your pocket </a:t>
            </a:r>
            <a:r>
              <a:rPr lang="en-US" dirty="0"/>
              <a:t>today and then you have may as many rupees ten years after, how can you compare the two. </a:t>
            </a:r>
            <a:r>
              <a:rPr lang="en-US" dirty="0" smtClean="0"/>
              <a:t>You can </a:t>
            </a:r>
            <a:r>
              <a:rPr lang="en-US" dirty="0"/>
              <a:t>do it only by comparing both amounts at the Present time.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Objectives of present value:</a:t>
            </a:r>
            <a:endParaRPr lang="en-US" b="1" dirty="0"/>
          </a:p>
        </p:txBody>
      </p:sp>
      <p:sp>
        <p:nvSpPr>
          <p:cNvPr id="3" name="Content Placeholder 2"/>
          <p:cNvSpPr>
            <a:spLocks noGrp="1"/>
          </p:cNvSpPr>
          <p:nvPr>
            <p:ph idx="1"/>
          </p:nvPr>
        </p:nvSpPr>
        <p:spPr/>
        <p:txBody>
          <a:bodyPr>
            <a:normAutofit/>
          </a:bodyPr>
          <a:lstStyle/>
          <a:p>
            <a:r>
              <a:rPr lang="en-US" dirty="0"/>
              <a:t>We choose the present (today) as the most convenient point in time where we could compare </a:t>
            </a:r>
            <a:r>
              <a:rPr lang="en-US" dirty="0" smtClean="0"/>
              <a:t>all the </a:t>
            </a:r>
            <a:r>
              <a:rPr lang="en-US" dirty="0"/>
              <a:t>cash flows taking place at various points in time in future. We must compare everything at </a:t>
            </a:r>
            <a:r>
              <a:rPr lang="en-US" dirty="0" smtClean="0"/>
              <a:t>the SAME </a:t>
            </a:r>
            <a:r>
              <a:rPr lang="en-US" dirty="0"/>
              <a:t>point in time otherwise; we would be neglecting the Time Value of money concept.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a:bodyPr>
          <a:lstStyle/>
          <a:p>
            <a:r>
              <a:rPr lang="en-US" dirty="0"/>
              <a:t>“Discounting is defined as bringing the future cash flow to the present time</a:t>
            </a:r>
            <a:r>
              <a:rPr lang="en-US" dirty="0" smtClean="0"/>
              <a:t>”.</a:t>
            </a:r>
          </a:p>
          <a:p>
            <a:r>
              <a:rPr lang="en-US" dirty="0"/>
              <a:t>Before answering which amount is greater in the aforementioned example, we need to </a:t>
            </a:r>
            <a:r>
              <a:rPr lang="en-US" dirty="0" smtClean="0"/>
              <a:t>have some </a:t>
            </a:r>
            <a:r>
              <a:rPr lang="en-US" dirty="0"/>
              <a:t>concept of interest rates or the cost of money. An interest rate can also be understood as </a:t>
            </a:r>
            <a:r>
              <a:rPr lang="en-US" dirty="0" smtClean="0"/>
              <a:t>an opportunity </a:t>
            </a:r>
            <a:r>
              <a:rPr lang="en-US" dirty="0"/>
              <a:t>cost.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a:bodyPr>
          <a:lstStyle/>
          <a:p>
            <a:r>
              <a:rPr lang="en-US" dirty="0"/>
              <a:t>One of the simple ways of estimating what opportunity cost or interest rate should be for </a:t>
            </a:r>
            <a:r>
              <a:rPr lang="en-US" dirty="0" smtClean="0"/>
              <a:t>our discounting </a:t>
            </a:r>
            <a:r>
              <a:rPr lang="en-US" dirty="0"/>
              <a:t>calculations, we can use interest rate given on the PLS accounts by the banks. For </a:t>
            </a:r>
            <a:r>
              <a:rPr lang="en-US" dirty="0" smtClean="0"/>
              <a:t>example, if </a:t>
            </a:r>
            <a:r>
              <a:rPr lang="en-US" dirty="0"/>
              <a:t>money is deposited in a bank and getting 10% per annum then it is interest or opportunity cost </a:t>
            </a:r>
            <a:r>
              <a:rPr lang="en-US" dirty="0" smtClean="0"/>
              <a:t>for you</a:t>
            </a:r>
            <a:r>
              <a:rPr lang="en-US" dirty="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a:bodyPr>
          <a:lstStyle/>
          <a:p>
            <a:r>
              <a:rPr lang="en-US" dirty="0" smtClean="0"/>
              <a:t>This interest on PLS account becomes minimum rate of return which any investment should be able to generate. Therefore, the investment project should offer higher rate of return than the returns on the PLS account.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a:bodyPr>
          <a:lstStyle/>
          <a:p>
            <a:r>
              <a:rPr lang="en-US" dirty="0"/>
              <a:t>Now let’s see the answer of the question that Rs.105 will be more one year later or </a:t>
            </a:r>
            <a:r>
              <a:rPr lang="en-US" dirty="0" smtClean="0"/>
              <a:t>Rs.100 today</a:t>
            </a:r>
            <a:r>
              <a:rPr lang="en-US" dirty="0"/>
              <a:t>, and for this, we need interest or opportunity cost. It is important to understand why interest rate </a:t>
            </a:r>
            <a:r>
              <a:rPr lang="en-US" dirty="0" smtClean="0"/>
              <a:t>is called </a:t>
            </a:r>
            <a:r>
              <a:rPr lang="en-US" dirty="0"/>
              <a:t>opportunity cost? Because, opportunity cost essentially means the cost of taking up one </a:t>
            </a:r>
            <a:r>
              <a:rPr lang="en-US" dirty="0" smtClean="0"/>
              <a:t>option while </a:t>
            </a:r>
            <a:r>
              <a:rPr lang="en-US" dirty="0"/>
              <a:t>sacrificing the other.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a:bodyPr>
          <a:lstStyle/>
          <a:p>
            <a:r>
              <a:rPr lang="en-US" dirty="0"/>
              <a:t>For instance, when you deposit your money in the bank and get interest, </a:t>
            </a:r>
            <a:r>
              <a:rPr lang="en-US" dirty="0" smtClean="0"/>
              <a:t>you are </a:t>
            </a:r>
            <a:r>
              <a:rPr lang="en-US" dirty="0"/>
              <a:t>sacrificing </a:t>
            </a:r>
            <a:r>
              <a:rPr lang="en-US" dirty="0" smtClean="0"/>
              <a:t>by </a:t>
            </a:r>
          </a:p>
          <a:p>
            <a:pPr>
              <a:buNone/>
            </a:pPr>
            <a:r>
              <a:rPr lang="en-US" dirty="0" smtClean="0"/>
              <a:t>(1</a:t>
            </a:r>
            <a:r>
              <a:rPr lang="en-US" dirty="0"/>
              <a:t>) Not consuming the money to buy something for yourself and</a:t>
            </a:r>
          </a:p>
          <a:p>
            <a:pPr>
              <a:buNone/>
            </a:pPr>
            <a:r>
              <a:rPr lang="en-US" dirty="0"/>
              <a:t>(2) Not investing your money elsewhere at a higher return than the bank interest.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Discounting:</a:t>
            </a:r>
          </a:p>
        </p:txBody>
      </p:sp>
      <p:sp>
        <p:nvSpPr>
          <p:cNvPr id="3" name="Content Placeholder 2"/>
          <p:cNvSpPr>
            <a:spLocks noGrp="1"/>
          </p:cNvSpPr>
          <p:nvPr>
            <p:ph idx="1"/>
          </p:nvPr>
        </p:nvSpPr>
        <p:spPr/>
        <p:txBody>
          <a:bodyPr>
            <a:normAutofit lnSpcReduction="10000"/>
          </a:bodyPr>
          <a:lstStyle/>
          <a:p>
            <a:r>
              <a:rPr lang="en-US" dirty="0"/>
              <a:t>Usually when an investment option is taken up, investors forgo the option of depositing </a:t>
            </a:r>
            <a:r>
              <a:rPr lang="en-US" dirty="0" smtClean="0"/>
              <a:t>the money </a:t>
            </a:r>
            <a:r>
              <a:rPr lang="en-US" dirty="0"/>
              <a:t>in a bank account and earn interest on that. The opportunity lost in this case is the </a:t>
            </a:r>
            <a:r>
              <a:rPr lang="en-US" dirty="0" smtClean="0"/>
              <a:t>opportunity cost</a:t>
            </a:r>
            <a:r>
              <a:rPr lang="en-US" dirty="0"/>
              <a:t>. Now the question is that what kind of interest rate should we use? There are many interest </a:t>
            </a:r>
            <a:r>
              <a:rPr lang="en-US" dirty="0" smtClean="0"/>
              <a:t>rates quoted </a:t>
            </a:r>
            <a:r>
              <a:rPr lang="en-US" dirty="0"/>
              <a:t>in the schedules of the bank but for discounting, the most commonly used rate is the </a:t>
            </a:r>
            <a:r>
              <a:rPr lang="en-US" dirty="0" smtClean="0"/>
              <a:t>nominal interest </a:t>
            </a:r>
            <a:r>
              <a:rPr lang="en-US" dirty="0"/>
              <a:t>rate, or APR.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lnSpcReduction="10000"/>
          </a:bodyPr>
          <a:lstStyle/>
          <a:p>
            <a:r>
              <a:rPr lang="en-US" b="1" dirty="0"/>
              <a:t>Nominal (or APR) Interest Rate = </a:t>
            </a:r>
            <a:r>
              <a:rPr lang="en-US" b="1" dirty="0" err="1"/>
              <a:t>i</a:t>
            </a:r>
            <a:r>
              <a:rPr lang="en-US" b="1" dirty="0"/>
              <a:t> nom</a:t>
            </a:r>
          </a:p>
          <a:p>
            <a:r>
              <a:rPr lang="en-US" dirty="0" smtClean="0"/>
              <a:t> </a:t>
            </a:r>
            <a:r>
              <a:rPr lang="en-US" dirty="0"/>
              <a:t>It is usually published in newspapers .Annual Nominal Interest Rate is quoted for </a:t>
            </a:r>
            <a:r>
              <a:rPr lang="en-US" dirty="0" smtClean="0"/>
              <a:t>1 year </a:t>
            </a:r>
            <a:r>
              <a:rPr lang="en-US" dirty="0"/>
              <a:t>by Credit Card Companies and Leasing </a:t>
            </a:r>
            <a:r>
              <a:rPr lang="en-US" dirty="0" smtClean="0"/>
              <a:t> </a:t>
            </a:r>
            <a:r>
              <a:rPr lang="en-US" dirty="0" err="1" smtClean="0"/>
              <a:t>ompanies</a:t>
            </a:r>
            <a:r>
              <a:rPr lang="en-US" dirty="0" smtClean="0"/>
              <a:t> </a:t>
            </a:r>
            <a:r>
              <a:rPr lang="en-US" dirty="0"/>
              <a:t>because it understates </a:t>
            </a:r>
            <a:r>
              <a:rPr lang="en-US" dirty="0" smtClean="0"/>
              <a:t>the actual </a:t>
            </a:r>
            <a:r>
              <a:rPr lang="en-US" dirty="0"/>
              <a:t>(or Effective) interest you have to pay, these companies want to create </a:t>
            </a:r>
            <a:r>
              <a:rPr lang="en-US" dirty="0" smtClean="0"/>
              <a:t>an impression </a:t>
            </a:r>
            <a:r>
              <a:rPr lang="en-US" dirty="0"/>
              <a:t>that the interest charged by them is the minimum in the market.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it-IT" b="1" dirty="0"/>
              <a:t>Periodic Interest Rate = i per</a:t>
            </a:r>
          </a:p>
          <a:p>
            <a:pPr>
              <a:buNone/>
            </a:pPr>
            <a:r>
              <a:rPr lang="en-US" dirty="0" smtClean="0"/>
              <a:t>	Periodic </a:t>
            </a:r>
            <a:r>
              <a:rPr lang="en-US" dirty="0"/>
              <a:t>interest rate is used in FM for Discounting and Present Value (</a:t>
            </a:r>
            <a:r>
              <a:rPr lang="en-US" dirty="0" smtClean="0"/>
              <a:t>PV) calculations</a:t>
            </a:r>
            <a:r>
              <a:rPr lang="en-US" dirty="0"/>
              <a:t>. It is defined as</a:t>
            </a:r>
          </a:p>
          <a:p>
            <a:r>
              <a:rPr lang="en-US" dirty="0" err="1"/>
              <a:t>iper</a:t>
            </a:r>
            <a:r>
              <a:rPr lang="en-US" dirty="0"/>
              <a:t> = ( </a:t>
            </a:r>
            <a:r>
              <a:rPr lang="en-US" dirty="0" err="1"/>
              <a:t>i</a:t>
            </a:r>
            <a:r>
              <a:rPr lang="en-US" dirty="0"/>
              <a:t> nominal Interest rate) / m</a:t>
            </a:r>
          </a:p>
          <a:p>
            <a:r>
              <a:rPr lang="en-US" dirty="0" smtClean="0"/>
              <a:t>Where m </a:t>
            </a:r>
            <a:r>
              <a:rPr lang="en-US" dirty="0"/>
              <a:t>= no. of times compounding takes place in 1 year </a:t>
            </a:r>
            <a:r>
              <a:rPr lang="en-US" dirty="0" smtClean="0"/>
              <a:t>i.e. If </a:t>
            </a:r>
            <a:r>
              <a:rPr lang="en-US" dirty="0"/>
              <a:t>semi-annual compounding then m = 2</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fontScale="92500" lnSpcReduction="10000"/>
          </a:bodyPr>
          <a:lstStyle/>
          <a:p>
            <a:r>
              <a:rPr lang="en-US" b="1" dirty="0"/>
              <a:t>Effective Interest Rate = </a:t>
            </a:r>
            <a:r>
              <a:rPr lang="en-US" b="1" dirty="0" err="1"/>
              <a:t>i</a:t>
            </a:r>
            <a:r>
              <a:rPr lang="en-US" b="1" dirty="0"/>
              <a:t> </a:t>
            </a:r>
            <a:r>
              <a:rPr lang="en-US" b="1" dirty="0" err="1"/>
              <a:t>eff</a:t>
            </a:r>
            <a:endParaRPr lang="en-US" b="1" dirty="0"/>
          </a:p>
          <a:p>
            <a:pPr>
              <a:buNone/>
            </a:pPr>
            <a:r>
              <a:rPr lang="en-US" dirty="0" smtClean="0"/>
              <a:t>	It </a:t>
            </a:r>
            <a:r>
              <a:rPr lang="en-US" dirty="0"/>
              <a:t>is very useful to compare securities and </a:t>
            </a:r>
            <a:r>
              <a:rPr lang="en-US" dirty="0" smtClean="0"/>
              <a:t>investments </a:t>
            </a:r>
            <a:r>
              <a:rPr lang="en-US" dirty="0"/>
              <a:t>with different life </a:t>
            </a:r>
            <a:r>
              <a:rPr lang="en-US" dirty="0" smtClean="0"/>
              <a:t>or compounding </a:t>
            </a:r>
            <a:r>
              <a:rPr lang="en-US" dirty="0"/>
              <a:t>cycles but not used for Discounting and PV.</a:t>
            </a:r>
          </a:p>
          <a:p>
            <a:r>
              <a:rPr lang="nn-NO" dirty="0"/>
              <a:t>i eff = [1 + ( i nom / m </a:t>
            </a:r>
            <a:r>
              <a:rPr lang="nn-NO" dirty="0" smtClean="0"/>
              <a:t>)] ^ </a:t>
            </a:r>
            <a:r>
              <a:rPr lang="nn-NO" b="1" dirty="0" smtClean="0"/>
              <a:t>m </a:t>
            </a:r>
            <a:r>
              <a:rPr lang="nn-NO" b="1" dirty="0"/>
              <a:t>– 1</a:t>
            </a:r>
          </a:p>
          <a:p>
            <a:r>
              <a:rPr lang="en-US" dirty="0"/>
              <a:t>Where m = no. of times compounding takes place in 1 year, the compounding cycle. The shorter the</a:t>
            </a:r>
          </a:p>
          <a:p>
            <a:r>
              <a:rPr lang="en-US" dirty="0"/>
              <a:t>compounding cycle more frequently money compounded &amp; faster the money grows.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en-US" dirty="0"/>
              <a:t>Coming back to our earlier example where we were trying to figure out whether or not Rs 100 </a:t>
            </a:r>
            <a:r>
              <a:rPr lang="en-US" dirty="0" smtClean="0"/>
              <a:t>of today </a:t>
            </a:r>
            <a:r>
              <a:rPr lang="en-US" dirty="0"/>
              <a:t>are worth more than Rs 105 a year after, while the periodic interest rate is 10 percent per annum. </a:t>
            </a:r>
            <a:r>
              <a:rPr lang="en-US" dirty="0" smtClean="0"/>
              <a:t>The interest </a:t>
            </a:r>
            <a:r>
              <a:rPr lang="en-US" dirty="0"/>
              <a:t>rate used here would be the nominal interest rate, i.e., 10 percent.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en-US" dirty="0"/>
              <a:t>When we are going to solve </a:t>
            </a:r>
            <a:r>
              <a:rPr lang="en-US" dirty="0" smtClean="0"/>
              <a:t>for the </a:t>
            </a:r>
            <a:r>
              <a:rPr lang="en-US" dirty="0"/>
              <a:t>present value we are discounting from the future to the present</a:t>
            </a:r>
          </a:p>
          <a:p>
            <a:r>
              <a:rPr lang="en-US" dirty="0"/>
              <a:t>PV=FV/(1+i</a:t>
            </a:r>
            <a:r>
              <a:rPr lang="en-US" dirty="0" smtClean="0"/>
              <a:t>) ^ n</a:t>
            </a:r>
            <a:endParaRPr lang="en-US" dirty="0"/>
          </a:p>
          <a:p>
            <a:r>
              <a:rPr lang="en-US" dirty="0"/>
              <a:t>Where, </a:t>
            </a:r>
            <a:r>
              <a:rPr lang="en-US" dirty="0" err="1"/>
              <a:t>i</a:t>
            </a:r>
            <a:r>
              <a:rPr lang="en-US" dirty="0"/>
              <a:t>=interest rate</a:t>
            </a:r>
          </a:p>
          <a:p>
            <a:r>
              <a:rPr lang="en-US" dirty="0"/>
              <a:t>N=no. of years if we plug in the values</a:t>
            </a:r>
          </a:p>
          <a:p>
            <a:r>
              <a:rPr lang="en-US" dirty="0"/>
              <a:t>PV=105/(1+0.10</a:t>
            </a:r>
            <a:r>
              <a:rPr lang="en-US" dirty="0" smtClean="0"/>
              <a:t>) ^ 1=Rs.95.45</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en-US" dirty="0"/>
              <a:t>Now we can see that if we discount Rs.105 from future to the present that is only the worth </a:t>
            </a:r>
            <a:r>
              <a:rPr lang="en-US" dirty="0" smtClean="0"/>
              <a:t>of Rs.95.45 </a:t>
            </a:r>
            <a:r>
              <a:rPr lang="en-US" dirty="0"/>
              <a:t>which is less than Rs.100. The amount offered in the future is seemingly more but </a:t>
            </a:r>
            <a:r>
              <a:rPr lang="en-US" dirty="0" smtClean="0"/>
              <a:t>when converted </a:t>
            </a:r>
            <a:r>
              <a:rPr lang="en-US" dirty="0"/>
              <a:t>to present value, the worth it has today, it come out to be less than Rs 100.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en-US" dirty="0" smtClean="0"/>
              <a:t>Thus, it is clear that Rs100 today worth more to Rs. 105 one year later. This conclusion is drawn on the assumption that interest rate is 10%, but if we change the interest rate, the answer might be different.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lnSpcReduction="10000"/>
          </a:bodyPr>
          <a:lstStyle/>
          <a:p>
            <a:r>
              <a:rPr lang="en-US" dirty="0"/>
              <a:t>With the help of the following diagram, we can observe the effect of discounting the cash flows.</a:t>
            </a:r>
          </a:p>
          <a:p>
            <a:r>
              <a:rPr lang="en-US" dirty="0"/>
              <a:t>Now the point to understand is that if we discount back this money from 2 years back we would </a:t>
            </a:r>
            <a:r>
              <a:rPr lang="en-US" dirty="0" smtClean="0"/>
              <a:t>have only </a:t>
            </a:r>
            <a:r>
              <a:rPr lang="en-US" dirty="0"/>
              <a:t>approximate Rs.87 in other words if Rs 105 are to be received after two years, the present value </a:t>
            </a:r>
            <a:r>
              <a:rPr lang="en-US" dirty="0" smtClean="0"/>
              <a:t>of would </a:t>
            </a:r>
            <a:r>
              <a:rPr lang="en-US" dirty="0"/>
              <a:t>be even </a:t>
            </a:r>
            <a:r>
              <a:rPr lang="en-US" dirty="0" smtClean="0"/>
              <a:t>lesser.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sp>
        <p:nvSpPr>
          <p:cNvPr id="3" name="Content Placeholder 2"/>
          <p:cNvSpPr>
            <a:spLocks noGrp="1"/>
          </p:cNvSpPr>
          <p:nvPr>
            <p:ph idx="1"/>
          </p:nvPr>
        </p:nvSpPr>
        <p:spPr/>
        <p:txBody>
          <a:bodyPr>
            <a:normAutofit/>
          </a:bodyPr>
          <a:lstStyle/>
          <a:p>
            <a:r>
              <a:rPr lang="en-US" dirty="0"/>
              <a:t>If you discount Rs 105 two years from now, you will have lesser amount than you have </a:t>
            </a:r>
            <a:r>
              <a:rPr lang="en-US" dirty="0" smtClean="0"/>
              <a:t>one year </a:t>
            </a:r>
            <a:r>
              <a:rPr lang="en-US" dirty="0"/>
              <a:t>from today. It is clear from the slide that as more future cash flow occurs distant in time, the </a:t>
            </a:r>
            <a:r>
              <a:rPr lang="en-US" dirty="0" smtClean="0"/>
              <a:t>more its </a:t>
            </a:r>
            <a:r>
              <a:rPr lang="en-US" dirty="0"/>
              <a:t>present value decreases.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277989" y="1447800"/>
            <a:ext cx="8317089" cy="467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Interest Rates for Discounting Calculations</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699226" y="1447800"/>
            <a:ext cx="7474085" cy="467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fontScale="85000" lnSpcReduction="10000"/>
          </a:bodyPr>
          <a:lstStyle/>
          <a:p>
            <a:r>
              <a:rPr lang="en-US" dirty="0"/>
              <a:t>Let’s talk about the discounting cash flow of the business as to how we would estimate the </a:t>
            </a:r>
            <a:r>
              <a:rPr lang="en-US" dirty="0" smtClean="0"/>
              <a:t>cash flow </a:t>
            </a:r>
            <a:r>
              <a:rPr lang="en-US" dirty="0"/>
              <a:t>business can generate? How can we calculate the market value and intrinsic value of a business </a:t>
            </a:r>
            <a:r>
              <a:rPr lang="en-US" dirty="0" smtClean="0"/>
              <a:t>or working </a:t>
            </a:r>
            <a:r>
              <a:rPr lang="en-US" dirty="0"/>
              <a:t>asset? There are two steps involved</a:t>
            </a:r>
          </a:p>
          <a:p>
            <a:pPr>
              <a:buNone/>
            </a:pPr>
            <a:r>
              <a:rPr lang="en-US" dirty="0"/>
              <a:t>1) Forecast future cash flows of any business, investment, or project by using percent of </a:t>
            </a:r>
            <a:r>
              <a:rPr lang="en-US" dirty="0" smtClean="0"/>
              <a:t>sales method</a:t>
            </a:r>
            <a:r>
              <a:rPr lang="en-US" dirty="0"/>
              <a:t>.</a:t>
            </a:r>
          </a:p>
          <a:p>
            <a:pPr>
              <a:buNone/>
            </a:pPr>
            <a:r>
              <a:rPr lang="en-US" dirty="0"/>
              <a:t>2) Discount the net cash flows back to the present </a:t>
            </a:r>
            <a:r>
              <a:rPr lang="en-US" dirty="0" smtClean="0"/>
              <a:t>time. The </a:t>
            </a:r>
            <a:r>
              <a:rPr lang="en-US" dirty="0"/>
              <a:t>two-step process here can be elaborated by the following hypothetical example.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pPr>
              <a:buNone/>
            </a:pPr>
            <a:r>
              <a:rPr lang="en-US" b="1" dirty="0"/>
              <a:t>Cafe Case Study:</a:t>
            </a:r>
          </a:p>
          <a:p>
            <a:pPr>
              <a:buNone/>
            </a:pPr>
            <a:r>
              <a:rPr lang="en-US" dirty="0" smtClean="0"/>
              <a:t>	Suppose </a:t>
            </a:r>
            <a:r>
              <a:rPr lang="en-US" dirty="0"/>
              <a:t>you are thinking about starting a small cafe or canteen inside a university campus. </a:t>
            </a:r>
            <a:r>
              <a:rPr lang="en-US" dirty="0" smtClean="0"/>
              <a:t>You make </a:t>
            </a:r>
            <a:r>
              <a:rPr lang="en-US" dirty="0"/>
              <a:t>a simple feasibility report showing the estimated initial investment and the forecasted cash </a:t>
            </a:r>
            <a:r>
              <a:rPr lang="en-US" dirty="0" smtClean="0"/>
              <a:t>flows for </a:t>
            </a:r>
            <a:r>
              <a:rPr lang="en-US" dirty="0"/>
              <a:t>the first Year (based on expected cash receipts from sales and cash payments for expenses).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fontScale="85000" lnSpcReduction="10000"/>
          </a:bodyPr>
          <a:lstStyle/>
          <a:p>
            <a:pPr>
              <a:buNone/>
            </a:pPr>
            <a:r>
              <a:rPr lang="en-US" b="1" dirty="0"/>
              <a:t>The Key Financial Data is as follows</a:t>
            </a:r>
            <a:r>
              <a:rPr lang="en-US" b="1" dirty="0" smtClean="0"/>
              <a:t>:</a:t>
            </a:r>
          </a:p>
          <a:p>
            <a:pPr>
              <a:buNone/>
            </a:pPr>
            <a:r>
              <a:rPr lang="en-US" dirty="0"/>
              <a:t>• Initial Investment = Rs 100,000</a:t>
            </a:r>
          </a:p>
          <a:p>
            <a:pPr>
              <a:buNone/>
            </a:pPr>
            <a:r>
              <a:rPr lang="en-US" dirty="0"/>
              <a:t>• Forecasted Cash Receipts (end Year 1) = Rs 200,000</a:t>
            </a:r>
          </a:p>
          <a:p>
            <a:pPr>
              <a:buNone/>
            </a:pPr>
            <a:r>
              <a:rPr lang="en-US" dirty="0"/>
              <a:t>• Forecasted Cash Payments (end Year 1) = Rs 50,000</a:t>
            </a:r>
          </a:p>
          <a:p>
            <a:pPr>
              <a:buNone/>
            </a:pPr>
            <a:r>
              <a:rPr lang="en-US" dirty="0"/>
              <a:t>• Forecasted Future Investment (end Year 1)=Rs30,000</a:t>
            </a:r>
          </a:p>
          <a:p>
            <a:pPr>
              <a:buNone/>
            </a:pPr>
            <a:r>
              <a:rPr lang="en-US" dirty="0"/>
              <a:t>• Periodic Interest Rate (Opportunity Cost) = 10% p.a.</a:t>
            </a:r>
          </a:p>
          <a:p>
            <a:pPr>
              <a:buNone/>
            </a:pPr>
            <a:r>
              <a:rPr lang="en-US" dirty="0" smtClean="0"/>
              <a:t>	First </a:t>
            </a:r>
            <a:r>
              <a:rPr lang="en-US" dirty="0"/>
              <a:t>step is to represent the phenomenon through a diagram in the form of cash out flows.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609600" y="1524000"/>
            <a:ext cx="7543800" cy="49401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r>
              <a:rPr lang="en-US" dirty="0"/>
              <a:t>First of all, we can see the initial investment represented by the downward arrow. We have </a:t>
            </a:r>
            <a:r>
              <a:rPr lang="en-US" dirty="0" smtClean="0"/>
              <a:t>also forecasted </a:t>
            </a:r>
            <a:r>
              <a:rPr lang="en-US" dirty="0"/>
              <a:t>the sales one year from now that is Rs.200, 000. This is a cash inflow for the business and </a:t>
            </a:r>
            <a:r>
              <a:rPr lang="en-US" dirty="0" smtClean="0"/>
              <a:t>is represented </a:t>
            </a:r>
            <a:r>
              <a:rPr lang="en-US" dirty="0"/>
              <a:t>by an upward arrow; similarly, the expenses and investments (cash outflows) that we </a:t>
            </a:r>
            <a:r>
              <a:rPr lang="en-US" dirty="0" smtClean="0"/>
              <a:t>expect in </a:t>
            </a:r>
            <a:r>
              <a:rPr lang="en-US" dirty="0"/>
              <a:t>future, will be shown by the downward arrows.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r>
              <a:rPr lang="en-US" dirty="0"/>
              <a:t>In the diagram there are three arrows, the upward </a:t>
            </a:r>
            <a:r>
              <a:rPr lang="en-US" dirty="0" smtClean="0"/>
              <a:t>one is </a:t>
            </a:r>
            <a:r>
              <a:rPr lang="en-US" dirty="0"/>
              <a:t>showing forecasted sales (cash inflow) and two arrows downward show expenses of Rs.50, 000 </a:t>
            </a:r>
            <a:r>
              <a:rPr lang="en-US" dirty="0" smtClean="0"/>
              <a:t>and invest </a:t>
            </a:r>
            <a:r>
              <a:rPr lang="en-US" dirty="0"/>
              <a:t>outlay of Rs.30, 000 respectively. Now the combined effect of the three arrows can </a:t>
            </a:r>
            <a:r>
              <a:rPr lang="en-US" dirty="0" smtClean="0"/>
              <a:t>be represented </a:t>
            </a:r>
            <a:r>
              <a:rPr lang="en-US" dirty="0"/>
              <a:t>by a single arrow.</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r>
              <a:rPr lang="en-US" dirty="0"/>
              <a:t>We can see that cash inflow of Rs.200,000 is having a +</a:t>
            </a:r>
            <a:r>
              <a:rPr lang="en-US" dirty="0" err="1"/>
              <a:t>ve</a:t>
            </a:r>
            <a:r>
              <a:rPr lang="en-US" dirty="0"/>
              <a:t> sign </a:t>
            </a:r>
            <a:r>
              <a:rPr lang="en-US" dirty="0" smtClean="0"/>
              <a:t>and expenses </a:t>
            </a:r>
            <a:r>
              <a:rPr lang="en-US" dirty="0"/>
              <a:t>of Rs.50,000 and investment out lay of Rs.30,000 have –</a:t>
            </a:r>
            <a:r>
              <a:rPr lang="en-US" dirty="0" err="1"/>
              <a:t>ve</a:t>
            </a:r>
            <a:r>
              <a:rPr lang="en-US" dirty="0"/>
              <a:t> signs and finally, by deducting </a:t>
            </a:r>
            <a:r>
              <a:rPr lang="en-US" dirty="0" smtClean="0"/>
              <a:t>the negative </a:t>
            </a:r>
            <a:r>
              <a:rPr lang="en-US" dirty="0"/>
              <a:t>signed figures from the positive one we can arrive at the net effect of the cash inflows </a:t>
            </a:r>
            <a:r>
              <a:rPr lang="en-US" dirty="0" smtClean="0"/>
              <a:t>and outflows</a:t>
            </a:r>
            <a:r>
              <a:rPr lang="en-US" dirty="0"/>
              <a:t>, which is given as under</a:t>
            </a:r>
          </a:p>
          <a:p>
            <a:r>
              <a:rPr lang="en-US" dirty="0"/>
              <a:t>200,000-50,000-30,000 =Rs 120,000.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r>
              <a:rPr lang="en-US" dirty="0"/>
              <a:t>These different arrows can be added or subtracted because they are occurring at the same </a:t>
            </a:r>
            <a:r>
              <a:rPr lang="en-US" dirty="0" smtClean="0"/>
              <a:t>point of </a:t>
            </a:r>
            <a:r>
              <a:rPr lang="en-US" dirty="0"/>
              <a:t>time and Rs.120, 000 can be shown by one arrow sign. In order to calculate the present value </a:t>
            </a:r>
            <a:r>
              <a:rPr lang="en-US" dirty="0" smtClean="0"/>
              <a:t>of Rs.120</a:t>
            </a:r>
            <a:r>
              <a:rPr lang="en-US" dirty="0"/>
              <a:t>, 000, rate of interest as discount factor should be 10% per year.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381000" y="1524000"/>
            <a:ext cx="7854651"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lstStyle/>
          <a:p>
            <a:r>
              <a:rPr lang="en-US" b="1" dirty="0"/>
              <a:t>Calculating the </a:t>
            </a:r>
            <a:r>
              <a:rPr lang="en-US" b="1" dirty="0" smtClean="0"/>
              <a:t>NPV of </a:t>
            </a:r>
            <a:r>
              <a:rPr lang="en-US" b="1" dirty="0"/>
              <a:t>the Cafe Business for 1st Year:</a:t>
            </a:r>
          </a:p>
          <a:p>
            <a:r>
              <a:rPr lang="en-US" dirty="0"/>
              <a:t>NPV = Net Present Value (taking Investment outflows into account)</a:t>
            </a:r>
          </a:p>
          <a:p>
            <a:r>
              <a:rPr lang="en-US" dirty="0"/>
              <a:t>NPV = −Initial Investment + Sum of Net Cash Flows from Each Future Year.</a:t>
            </a:r>
          </a:p>
          <a:p>
            <a:r>
              <a:rPr lang="en-US" dirty="0"/>
              <a:t>NPV = − I</a:t>
            </a:r>
            <a:r>
              <a:rPr lang="en-US" b="1" dirty="0"/>
              <a:t>o +PV (CF1) + PV (CF2) + PV (CF3) + PV (CF4) + ...+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a:bodyPr>
          <a:lstStyle/>
          <a:p>
            <a:r>
              <a:rPr lang="en-US" dirty="0"/>
              <a:t>Note that PV (CF1) means the Present Value of Future Net Cash Flow (CF) taking place at </a:t>
            </a:r>
            <a:r>
              <a:rPr lang="en-US" dirty="0" smtClean="0"/>
              <a:t>the end </a:t>
            </a:r>
            <a:r>
              <a:rPr lang="en-US" dirty="0"/>
              <a:t>of Year 1. CF is like the FV in our interest formulas. Our compounding cycle is 1 year so </a:t>
            </a:r>
            <a:r>
              <a:rPr lang="en-US" dirty="0" smtClean="0"/>
              <a:t>the Periodic </a:t>
            </a:r>
            <a:r>
              <a:rPr lang="en-US" dirty="0"/>
              <a:t>Interest Rate is 10%.</a:t>
            </a:r>
          </a:p>
          <a:p>
            <a:r>
              <a:rPr lang="en-US" dirty="0"/>
              <a:t>Present Value of Net Cash Flow from Year 1 </a:t>
            </a:r>
            <a:r>
              <a:rPr lang="en-US" dirty="0" smtClean="0"/>
              <a:t>= </a:t>
            </a:r>
            <a:r>
              <a:rPr lang="pt-BR" dirty="0" smtClean="0"/>
              <a:t>PV </a:t>
            </a:r>
            <a:r>
              <a:rPr lang="pt-BR" dirty="0"/>
              <a:t>(CF</a:t>
            </a:r>
            <a:r>
              <a:rPr lang="pt-BR" b="1" dirty="0"/>
              <a:t>1) = CF1 / (1+ i</a:t>
            </a:r>
            <a:r>
              <a:rPr lang="pt-BR" b="1" dirty="0" smtClean="0"/>
              <a:t>) ^ </a:t>
            </a:r>
            <a:r>
              <a:rPr lang="pt-BR" b="1" dirty="0"/>
              <a:t>n = 120,000 / (1+0.1</a:t>
            </a:r>
            <a:r>
              <a:rPr lang="pt-BR" b="1" dirty="0" smtClean="0"/>
              <a:t>) ^ 1 </a:t>
            </a:r>
            <a:r>
              <a:rPr lang="pt-BR" b="1" dirty="0"/>
              <a:t>= Rs 109,000</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Discounting Cash Flows of a Business, Investment, or Project:</a:t>
            </a:r>
          </a:p>
        </p:txBody>
      </p:sp>
      <p:sp>
        <p:nvSpPr>
          <p:cNvPr id="4" name="Content Placeholder 3"/>
          <p:cNvSpPr>
            <a:spLocks noGrp="1"/>
          </p:cNvSpPr>
          <p:nvPr>
            <p:ph idx="1"/>
          </p:nvPr>
        </p:nvSpPr>
        <p:spPr/>
        <p:txBody>
          <a:bodyPr>
            <a:normAutofit fontScale="92500"/>
          </a:bodyPr>
          <a:lstStyle/>
          <a:p>
            <a:r>
              <a:rPr lang="en-US" dirty="0"/>
              <a:t>The value of money has shrink from Rs.120, 000 to 109,000 as the concept of time value of the</a:t>
            </a:r>
          </a:p>
          <a:p>
            <a:r>
              <a:rPr lang="en-US" dirty="0"/>
              <a:t>money suggests and now we are in position to calculate the net present value of the money:</a:t>
            </a:r>
          </a:p>
          <a:p>
            <a:r>
              <a:rPr lang="it-IT" dirty="0"/>
              <a:t>NPV = - I</a:t>
            </a:r>
            <a:r>
              <a:rPr lang="it-IT" b="1" dirty="0"/>
              <a:t>o + PV (CF1) = −100,000 + 109,000 = + Rs 9,000</a:t>
            </a:r>
          </a:p>
          <a:p>
            <a:r>
              <a:rPr lang="en-US" dirty="0"/>
              <a:t>The NPV of our Business after 1 Year is Positive Rs 9,000 which is a good sign. </a:t>
            </a:r>
            <a:r>
              <a:rPr lang="en-US"/>
              <a:t>We </a:t>
            </a:r>
            <a:r>
              <a:rPr lang="en-US" smtClean="0"/>
              <a:t>will discuss </a:t>
            </a:r>
            <a:r>
              <a:rPr lang="en-US" dirty="0"/>
              <a:t>this topic in more detail in capital budgeting.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1754</Words>
  <Application>Microsoft Office PowerPoint</Application>
  <PresentationFormat>On-screen Show (4:3)</PresentationFormat>
  <Paragraphs>100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Summary of Last Lecture</vt:lpstr>
      <vt:lpstr>PRESENT VALUE AND DISCOUNTING</vt:lpstr>
      <vt:lpstr>Learning objectives: </vt:lpstr>
      <vt:lpstr>Objectives of present value:</vt:lpstr>
      <vt:lpstr>Objectives of present value:</vt:lpstr>
      <vt:lpstr>Discounting:</vt:lpstr>
      <vt:lpstr>Discounting:</vt:lpstr>
      <vt:lpstr>Discounting:</vt:lpstr>
      <vt:lpstr>Discounting:</vt:lpstr>
      <vt:lpstr>Discounting:</vt:lpstr>
      <vt:lpstr>Discounting:</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Interest Rates for Discounting Calculations</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lpstr>Discounting Cash Flows of a Business, Investment, or Project: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Administrator</cp:lastModifiedBy>
  <cp:revision>19</cp:revision>
  <dcterms:created xsi:type="dcterms:W3CDTF">2014-06-05T17:16:52Z</dcterms:created>
  <dcterms:modified xsi:type="dcterms:W3CDTF">2014-06-08T05:52:52Z</dcterms:modified>
</cp:coreProperties>
</file>