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00" r:id="rId3"/>
    <p:sldId id="301"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256" r:id="rId21"/>
    <p:sldId id="258" r:id="rId22"/>
    <p:sldId id="259" r:id="rId23"/>
    <p:sldId id="260" r:id="rId24"/>
    <p:sldId id="261" r:id="rId25"/>
    <p:sldId id="262"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291" r:id="rId55"/>
    <p:sldId id="292" r:id="rId56"/>
    <p:sldId id="293" r:id="rId57"/>
    <p:sldId id="294" r:id="rId58"/>
    <p:sldId id="295" r:id="rId59"/>
    <p:sldId id="296" r:id="rId60"/>
    <p:sldId id="297" r:id="rId61"/>
    <p:sldId id="298" r:id="rId62"/>
    <p:sldId id="299"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8B770A-F812-4539-83D7-1A61A5716D14}" type="datetimeFigureOut">
              <a:rPr lang="en-US" smtClean="0"/>
              <a:pPr/>
              <a:t>6/6/2014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043A1-E4B5-4746-8B94-2A655AAB98D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8B770A-F812-4539-83D7-1A61A5716D14}" type="datetimeFigureOut">
              <a:rPr lang="en-US" smtClean="0"/>
              <a:pPr/>
              <a:t>6/6/2014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043A1-E4B5-4746-8B94-2A655AAB98D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8B770A-F812-4539-83D7-1A61A5716D14}" type="datetimeFigureOut">
              <a:rPr lang="en-US" smtClean="0"/>
              <a:pPr/>
              <a:t>6/6/2014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043A1-E4B5-4746-8B94-2A655AAB98D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8B770A-F812-4539-83D7-1A61A5716D14}" type="datetimeFigureOut">
              <a:rPr lang="en-US" smtClean="0"/>
              <a:pPr/>
              <a:t>6/6/2014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9043A1-E4B5-4746-8B94-2A655AAB98D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8B770A-F812-4539-83D7-1A61A5716D14}" type="datetimeFigureOut">
              <a:rPr lang="en-US" smtClean="0"/>
              <a:pPr/>
              <a:t>6/6/2014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9043A1-E4B5-4746-8B94-2A655AAB98D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8B770A-F812-4539-83D7-1A61A5716D14}" type="datetimeFigureOut">
              <a:rPr lang="en-US" smtClean="0"/>
              <a:pPr/>
              <a:t>6/6/2014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9043A1-E4B5-4746-8B94-2A655AAB98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8B770A-F812-4539-83D7-1A61A5716D14}" type="datetimeFigureOut">
              <a:rPr lang="en-US" smtClean="0"/>
              <a:pPr/>
              <a:t>6/6/2014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9043A1-E4B5-4746-8B94-2A655AAB98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8B770A-F812-4539-83D7-1A61A5716D14}" type="datetimeFigureOut">
              <a:rPr lang="en-US" smtClean="0"/>
              <a:pPr/>
              <a:t>6/6/2014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9043A1-E4B5-4746-8B94-2A655AAB98D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8B770A-F812-4539-83D7-1A61A5716D14}" type="datetimeFigureOut">
              <a:rPr lang="en-US" smtClean="0"/>
              <a:pPr/>
              <a:t>6/6/2014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9043A1-E4B5-4746-8B94-2A655AAB98D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8B770A-F812-4539-83D7-1A61A5716D14}" type="datetimeFigureOut">
              <a:rPr lang="en-US" smtClean="0"/>
              <a:pPr/>
              <a:t>6/6/2014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043A1-E4B5-4746-8B94-2A655AAB98D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8B770A-F812-4539-83D7-1A61A5716D14}" type="datetimeFigureOut">
              <a:rPr lang="en-US" smtClean="0"/>
              <a:pPr/>
              <a:t>6/6/2014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9043A1-E4B5-4746-8B94-2A655AAB98D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8B770A-F812-4539-83D7-1A61A5716D14}" type="datetimeFigureOut">
              <a:rPr lang="en-US" smtClean="0"/>
              <a:pPr/>
              <a:t>6/6/2014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9043A1-E4B5-4746-8B94-2A655AAB98D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Main Concepts of FM.</a:t>
            </a:r>
          </a:p>
          <a:p>
            <a:r>
              <a:rPr lang="en-US" b="1" dirty="0" smtClean="0"/>
              <a:t>Time Value of Money</a:t>
            </a:r>
          </a:p>
          <a:p>
            <a:r>
              <a:rPr lang="en-US" b="1" dirty="0" smtClean="0"/>
              <a:t>Interest Theory and its determinants</a:t>
            </a:r>
          </a:p>
          <a:p>
            <a:r>
              <a:rPr lang="en-US" b="1" dirty="0" smtClean="0"/>
              <a:t>Yield curve theory and its dynamics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Nominal or upward sloping yield curve:</a:t>
            </a:r>
            <a:endParaRPr lang="en-US" b="1" dirty="0"/>
          </a:p>
        </p:txBody>
      </p:sp>
      <p:sp>
        <p:nvSpPr>
          <p:cNvPr id="4" name="Content Placeholder 3"/>
          <p:cNvSpPr>
            <a:spLocks noGrp="1"/>
          </p:cNvSpPr>
          <p:nvPr>
            <p:ph idx="1"/>
          </p:nvPr>
        </p:nvSpPr>
        <p:spPr/>
        <p:txBody>
          <a:bodyPr/>
          <a:lstStyle/>
          <a:p>
            <a:pPr>
              <a:buNone/>
            </a:pPr>
            <a:r>
              <a:rPr lang="en-US" dirty="0" smtClean="0"/>
              <a:t>	</a:t>
            </a:r>
          </a:p>
          <a:p>
            <a:pPr>
              <a:buNone/>
            </a:pPr>
            <a:r>
              <a:rPr lang="en-US" dirty="0"/>
              <a:t>	</a:t>
            </a:r>
            <a:r>
              <a:rPr lang="en-US" dirty="0" smtClean="0"/>
              <a:t>Now</a:t>
            </a:r>
            <a:r>
              <a:rPr lang="en-US" dirty="0"/>
              <a:t>, we go into the reason why the curves have either upward slope or downward slope. Following </a:t>
            </a:r>
            <a:r>
              <a:rPr lang="en-US" dirty="0" smtClean="0"/>
              <a:t>are some </a:t>
            </a:r>
            <a:r>
              <a:rPr lang="en-US" dirty="0"/>
              <a:t>of the factors that determine the slope of the yield curves.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Expectations Theory:</a:t>
            </a:r>
          </a:p>
        </p:txBody>
      </p:sp>
      <p:sp>
        <p:nvSpPr>
          <p:cNvPr id="4" name="Content Placeholder 3"/>
          <p:cNvSpPr>
            <a:spLocks noGrp="1"/>
          </p:cNvSpPr>
          <p:nvPr>
            <p:ph idx="1"/>
          </p:nvPr>
        </p:nvSpPr>
        <p:spPr/>
        <p:txBody>
          <a:bodyPr/>
          <a:lstStyle/>
          <a:p>
            <a:pPr>
              <a:buNone/>
            </a:pPr>
            <a:r>
              <a:rPr lang="en-US" dirty="0" smtClean="0"/>
              <a:t>	</a:t>
            </a:r>
          </a:p>
          <a:p>
            <a:pPr>
              <a:buNone/>
            </a:pPr>
            <a:r>
              <a:rPr lang="en-US" dirty="0"/>
              <a:t>	</a:t>
            </a:r>
            <a:r>
              <a:rPr lang="en-US" dirty="0" smtClean="0"/>
              <a:t>Investors </a:t>
            </a:r>
            <a:r>
              <a:rPr lang="en-US" dirty="0"/>
              <a:t>normally expect inflation (and interest) to rise with time thereby giving rise to </a:t>
            </a:r>
            <a:r>
              <a:rPr lang="en-US" dirty="0" smtClean="0"/>
              <a:t>a normal </a:t>
            </a:r>
            <a:r>
              <a:rPr lang="en-US" dirty="0"/>
              <a:t>shaped yield curve.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Liquidity Preference Theory:</a:t>
            </a:r>
            <a:endParaRPr lang="en-US" b="1" dirty="0"/>
          </a:p>
        </p:txBody>
      </p:sp>
      <p:sp>
        <p:nvSpPr>
          <p:cNvPr id="4" name="Content Placeholder 3"/>
          <p:cNvSpPr>
            <a:spLocks noGrp="1"/>
          </p:cNvSpPr>
          <p:nvPr>
            <p:ph idx="1"/>
          </p:nvPr>
        </p:nvSpPr>
        <p:spPr/>
        <p:txBody>
          <a:bodyPr>
            <a:normAutofit/>
          </a:bodyPr>
          <a:lstStyle/>
          <a:p>
            <a:pPr>
              <a:buNone/>
            </a:pPr>
            <a:r>
              <a:rPr lang="en-US" dirty="0" smtClean="0"/>
              <a:t> 	Investors </a:t>
            </a:r>
            <a:r>
              <a:rPr lang="en-US" dirty="0"/>
              <a:t>prefer easily </a:t>
            </a:r>
            <a:r>
              <a:rPr lang="en-US" dirty="0" err="1"/>
              <a:t>encashable</a:t>
            </a:r>
            <a:r>
              <a:rPr lang="en-US" dirty="0"/>
              <a:t> securities with short maturities. The only problem is </a:t>
            </a:r>
            <a:r>
              <a:rPr lang="en-US" dirty="0" smtClean="0"/>
              <a:t>that short </a:t>
            </a:r>
            <a:r>
              <a:rPr lang="en-US" dirty="0"/>
              <a:t>term securities are easy to </a:t>
            </a:r>
            <a:r>
              <a:rPr lang="en-US" dirty="0" err="1"/>
              <a:t>encash</a:t>
            </a:r>
            <a:r>
              <a:rPr lang="en-US" dirty="0"/>
              <a:t> but at maturity there is no guarantee that you can renew it </a:t>
            </a:r>
            <a:r>
              <a:rPr lang="en-US" dirty="0" smtClean="0"/>
              <a:t>. So, you </a:t>
            </a:r>
            <a:r>
              <a:rPr lang="en-US" dirty="0"/>
              <a:t>can find a security today which will give you 25 %or 30% per annum they are not </a:t>
            </a:r>
            <a:r>
              <a:rPr lang="en-US" dirty="0" smtClean="0"/>
              <a:t>always renewable </a:t>
            </a:r>
            <a:r>
              <a:rPr lang="en-US" dirty="0"/>
              <a:t>– hence unpredictable.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Segmentation:</a:t>
            </a:r>
            <a:endParaRPr lang="en-US" b="1" dirty="0"/>
          </a:p>
        </p:txBody>
      </p:sp>
      <p:sp>
        <p:nvSpPr>
          <p:cNvPr id="4" name="Content Placeholder 3"/>
          <p:cNvSpPr>
            <a:spLocks noGrp="1"/>
          </p:cNvSpPr>
          <p:nvPr>
            <p:ph idx="1"/>
          </p:nvPr>
        </p:nvSpPr>
        <p:spPr/>
        <p:txBody>
          <a:bodyPr>
            <a:normAutofit/>
          </a:bodyPr>
          <a:lstStyle/>
          <a:p>
            <a:pPr>
              <a:buNone/>
            </a:pPr>
            <a:r>
              <a:rPr lang="en-US" dirty="0" smtClean="0"/>
              <a:t>	The </a:t>
            </a:r>
            <a:r>
              <a:rPr lang="en-US" dirty="0"/>
              <a:t>demand/supply for Short Term securities is different from that of Long Term </a:t>
            </a:r>
            <a:r>
              <a:rPr lang="en-US" dirty="0" smtClean="0"/>
              <a:t>securities. This </a:t>
            </a:r>
            <a:r>
              <a:rPr lang="en-US" dirty="0"/>
              <a:t>can easily give rise to an Abnormal Yield Curve.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Types of Interest Rates</a:t>
            </a:r>
            <a:endParaRPr lang="en-US" b="1" dirty="0"/>
          </a:p>
        </p:txBody>
      </p:sp>
      <p:sp>
        <p:nvSpPr>
          <p:cNvPr id="4" name="Content Placeholder 3"/>
          <p:cNvSpPr>
            <a:spLocks noGrp="1"/>
          </p:cNvSpPr>
          <p:nvPr>
            <p:ph idx="1"/>
          </p:nvPr>
        </p:nvSpPr>
        <p:spPr/>
        <p:txBody>
          <a:bodyPr>
            <a:normAutofit/>
          </a:bodyPr>
          <a:lstStyle/>
          <a:p>
            <a:pPr>
              <a:buNone/>
            </a:pPr>
            <a:r>
              <a:rPr lang="en-US" dirty="0" smtClean="0"/>
              <a:t>	Now </a:t>
            </a:r>
            <a:r>
              <a:rPr lang="en-US" dirty="0"/>
              <a:t>let’s talk about the practical types of interest there three kinds of interest we will </a:t>
            </a:r>
            <a:r>
              <a:rPr lang="en-US" dirty="0" smtClean="0"/>
              <a:t>talk about </a:t>
            </a:r>
          </a:p>
          <a:p>
            <a:pPr>
              <a:buNone/>
            </a:pPr>
            <a:r>
              <a:rPr lang="en-US" dirty="0"/>
              <a:t>	</a:t>
            </a:r>
            <a:r>
              <a:rPr lang="en-US" dirty="0" smtClean="0"/>
              <a:t>1-simple </a:t>
            </a:r>
            <a:r>
              <a:rPr lang="en-US" dirty="0"/>
              <a:t>interest</a:t>
            </a:r>
          </a:p>
          <a:p>
            <a:pPr>
              <a:buNone/>
            </a:pPr>
            <a:r>
              <a:rPr lang="en-US" dirty="0" smtClean="0"/>
              <a:t>	2-discrete </a:t>
            </a:r>
            <a:r>
              <a:rPr lang="en-US" dirty="0"/>
              <a:t>compound interest</a:t>
            </a:r>
          </a:p>
          <a:p>
            <a:pPr>
              <a:buNone/>
            </a:pPr>
            <a:r>
              <a:rPr lang="en-US" dirty="0" smtClean="0"/>
              <a:t>	3-continuous </a:t>
            </a:r>
            <a:r>
              <a:rPr lang="en-US" dirty="0"/>
              <a:t>compound interest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Simple Interest (or Straight Line):</a:t>
            </a:r>
            <a:endParaRPr lang="en-US" b="1" dirty="0"/>
          </a:p>
        </p:txBody>
      </p:sp>
      <p:sp>
        <p:nvSpPr>
          <p:cNvPr id="4" name="Content Placeholder 3"/>
          <p:cNvSpPr>
            <a:spLocks noGrp="1"/>
          </p:cNvSpPr>
          <p:nvPr>
            <p:ph idx="1"/>
          </p:nvPr>
        </p:nvSpPr>
        <p:spPr/>
        <p:txBody>
          <a:bodyPr>
            <a:normAutofit/>
          </a:bodyPr>
          <a:lstStyle/>
          <a:p>
            <a:pPr>
              <a:buNone/>
            </a:pPr>
            <a:r>
              <a:rPr lang="en-US" b="1" dirty="0" smtClean="0"/>
              <a:t>	</a:t>
            </a:r>
            <a:r>
              <a:rPr lang="en-US" dirty="0" smtClean="0"/>
              <a:t>Simple </a:t>
            </a:r>
            <a:r>
              <a:rPr lang="en-US" dirty="0"/>
              <a:t>interest incurs only on the principal. While calculating simple interest we keep </a:t>
            </a:r>
            <a:r>
              <a:rPr lang="en-US" dirty="0" smtClean="0"/>
              <a:t>the interest </a:t>
            </a:r>
            <a:r>
              <a:rPr lang="en-US" dirty="0"/>
              <a:t>and principal separately, i.e., the interest incurred in one year is not added to the principal </a:t>
            </a:r>
            <a:r>
              <a:rPr lang="en-US" dirty="0" smtClean="0"/>
              <a:t>while calculating </a:t>
            </a:r>
            <a:r>
              <a:rPr lang="en-US" dirty="0"/>
              <a:t>interest of the next period. Simple interest can be calculated using the following formula.</a:t>
            </a:r>
          </a:p>
          <a:p>
            <a:r>
              <a:rPr lang="pt-BR" b="1" dirty="0"/>
              <a:t>F V = PV + (PV x i x 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Simple Interest (or Straight Line):</a:t>
            </a:r>
            <a:endParaRPr lang="en-US" b="1" dirty="0"/>
          </a:p>
        </p:txBody>
      </p:sp>
      <p:sp>
        <p:nvSpPr>
          <p:cNvPr id="4" name="Content Placeholder 3"/>
          <p:cNvSpPr>
            <a:spLocks noGrp="1"/>
          </p:cNvSpPr>
          <p:nvPr>
            <p:ph idx="1"/>
          </p:nvPr>
        </p:nvSpPr>
        <p:spPr/>
        <p:txBody>
          <a:bodyPr>
            <a:normAutofit/>
          </a:bodyPr>
          <a:lstStyle/>
          <a:p>
            <a:pPr>
              <a:buNone/>
            </a:pPr>
            <a:r>
              <a:rPr lang="en-US" b="1" dirty="0" smtClean="0"/>
              <a:t>	Example</a:t>
            </a:r>
            <a:r>
              <a:rPr lang="en-US" b="1" dirty="0"/>
              <a:t>: </a:t>
            </a:r>
            <a:r>
              <a:rPr lang="en-US" dirty="0"/>
              <a:t>Assume that you have Rs 100 today and you want to invest the amount with a bank for </a:t>
            </a:r>
            <a:r>
              <a:rPr lang="en-US" dirty="0" smtClean="0"/>
              <a:t>five years</a:t>
            </a:r>
            <a:r>
              <a:rPr lang="en-US" dirty="0"/>
              <a:t>. The bank is offering an interest rate of 7 percent. We can obtain the simple interest on </a:t>
            </a:r>
            <a:r>
              <a:rPr lang="en-US" dirty="0" smtClean="0"/>
              <a:t>the investment </a:t>
            </a:r>
            <a:r>
              <a:rPr lang="en-US" dirty="0"/>
              <a:t>using the aforementioned formula</a:t>
            </a:r>
          </a:p>
          <a:p>
            <a:r>
              <a:rPr lang="pt-BR" dirty="0"/>
              <a:t>F V = PV + (PV x i x n)</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Simple Interest (or Straight Line):</a:t>
            </a:r>
            <a:endParaRPr lang="en-US" b="1" dirty="0"/>
          </a:p>
        </p:txBody>
      </p:sp>
      <p:sp>
        <p:nvSpPr>
          <p:cNvPr id="4" name="Content Placeholder 3"/>
          <p:cNvSpPr>
            <a:spLocks noGrp="1"/>
          </p:cNvSpPr>
          <p:nvPr>
            <p:ph idx="1"/>
          </p:nvPr>
        </p:nvSpPr>
        <p:spPr/>
        <p:txBody>
          <a:bodyPr>
            <a:normAutofit/>
          </a:bodyPr>
          <a:lstStyle/>
          <a:p>
            <a:pPr>
              <a:buNone/>
            </a:pPr>
            <a:r>
              <a:rPr lang="en-US" dirty="0" smtClean="0"/>
              <a:t>	Here </a:t>
            </a:r>
            <a:r>
              <a:rPr lang="en-US" dirty="0"/>
              <a:t>FV is the simple interest accrued for the term of the </a:t>
            </a:r>
            <a:r>
              <a:rPr lang="en-US" dirty="0" smtClean="0"/>
              <a:t>investment PV </a:t>
            </a:r>
            <a:r>
              <a:rPr lang="en-US" dirty="0"/>
              <a:t>is the amount invested, i.e., Rs 100 in our </a:t>
            </a:r>
            <a:r>
              <a:rPr lang="en-US" dirty="0" smtClean="0"/>
              <a:t>example </a:t>
            </a:r>
            <a:r>
              <a:rPr lang="en-US" dirty="0" err="1" smtClean="0"/>
              <a:t>i</a:t>
            </a:r>
            <a:r>
              <a:rPr lang="en-US" dirty="0" smtClean="0"/>
              <a:t> </a:t>
            </a:r>
            <a:r>
              <a:rPr lang="en-US" dirty="0"/>
              <a:t>stands for the interest rate offered by the bank, i.e., 7 % = </a:t>
            </a:r>
            <a:r>
              <a:rPr lang="en-US" dirty="0" smtClean="0"/>
              <a:t>0.07, n </a:t>
            </a:r>
            <a:r>
              <a:rPr lang="en-US" dirty="0"/>
              <a:t>is the term of the investment, which is assumed to be 5 </a:t>
            </a:r>
            <a:r>
              <a:rPr lang="en-US" dirty="0" smtClean="0"/>
              <a:t>years.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Simple Interest (or Straight Line):</a:t>
            </a:r>
            <a:endParaRPr lang="en-US" b="1" dirty="0"/>
          </a:p>
        </p:txBody>
      </p:sp>
      <p:sp>
        <p:nvSpPr>
          <p:cNvPr id="4" name="Content Placeholder 3"/>
          <p:cNvSpPr>
            <a:spLocks noGrp="1"/>
          </p:cNvSpPr>
          <p:nvPr>
            <p:ph idx="1"/>
          </p:nvPr>
        </p:nvSpPr>
        <p:spPr/>
        <p:txBody>
          <a:bodyPr>
            <a:normAutofit fontScale="92500" lnSpcReduction="10000"/>
          </a:bodyPr>
          <a:lstStyle/>
          <a:p>
            <a:pPr>
              <a:buNone/>
            </a:pPr>
            <a:r>
              <a:rPr lang="en-US" dirty="0" smtClean="0"/>
              <a:t>	Putting </a:t>
            </a:r>
            <a:r>
              <a:rPr lang="en-US" dirty="0"/>
              <a:t>these values in the formula, we get</a:t>
            </a:r>
          </a:p>
          <a:p>
            <a:r>
              <a:rPr lang="da-DK" dirty="0"/>
              <a:t>FV = 100 + (100 x 0.07 x 5)</a:t>
            </a:r>
          </a:p>
          <a:p>
            <a:r>
              <a:rPr lang="da-DK" dirty="0"/>
              <a:t>FV = 100 + (7 x 5)</a:t>
            </a:r>
          </a:p>
          <a:p>
            <a:r>
              <a:rPr lang="en-US" dirty="0"/>
              <a:t>FV = 100 + (35)</a:t>
            </a:r>
          </a:p>
          <a:p>
            <a:r>
              <a:rPr lang="en-US" dirty="0"/>
              <a:t>FV = Rs 135</a:t>
            </a:r>
          </a:p>
          <a:p>
            <a:r>
              <a:rPr lang="en-US" dirty="0"/>
              <a:t>Here Rs 135 is the future value of investment after five years and Rs 35 is the interest accrued </a:t>
            </a:r>
            <a:r>
              <a:rPr lang="en-US" dirty="0" smtClean="0"/>
              <a:t>during five </a:t>
            </a:r>
            <a:r>
              <a:rPr lang="en-US" dirty="0"/>
              <a:t>years on the initial investment of Rs 100.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Discrete Compound Interest:</a:t>
            </a:r>
            <a:endParaRPr lang="en-US" b="1" dirty="0"/>
          </a:p>
        </p:txBody>
      </p:sp>
      <p:sp>
        <p:nvSpPr>
          <p:cNvPr id="4" name="Content Placeholder 3"/>
          <p:cNvSpPr>
            <a:spLocks noGrp="1"/>
          </p:cNvSpPr>
          <p:nvPr>
            <p:ph idx="1"/>
          </p:nvPr>
        </p:nvSpPr>
        <p:spPr/>
        <p:txBody>
          <a:bodyPr>
            <a:normAutofit lnSpcReduction="10000"/>
          </a:bodyPr>
          <a:lstStyle/>
          <a:p>
            <a:pPr>
              <a:buNone/>
            </a:pPr>
            <a:r>
              <a:rPr lang="en-US" dirty="0" smtClean="0"/>
              <a:t>	Discrete </a:t>
            </a:r>
            <a:r>
              <a:rPr lang="en-US" dirty="0"/>
              <a:t>compound interest is the most commonly used tool in Financial </a:t>
            </a:r>
            <a:r>
              <a:rPr lang="en-US" dirty="0" smtClean="0"/>
              <a:t>Management Discounting </a:t>
            </a:r>
            <a:r>
              <a:rPr lang="en-US" dirty="0"/>
              <a:t>and NPV calculations. Unlike simple interest, compound interest takes into account </a:t>
            </a:r>
            <a:r>
              <a:rPr lang="en-US" dirty="0" smtClean="0"/>
              <a:t>the principal </a:t>
            </a:r>
            <a:r>
              <a:rPr lang="en-US" dirty="0"/>
              <a:t>as well as interest accrued for a term, while calculating interest incurred during the next term</a:t>
            </a:r>
            <a:r>
              <a:rPr lang="en-US" dirty="0" smtClean="0"/>
              <a:t>., i.e</a:t>
            </a:r>
            <a:r>
              <a:rPr lang="en-US" dirty="0"/>
              <a:t>., interest incurred for one year would be added to the principal to calculate the interest for the </a:t>
            </a:r>
            <a:r>
              <a:rPr lang="en-US" dirty="0" smtClean="0"/>
              <a:t>next period</a:t>
            </a:r>
            <a:r>
              <a:rPr lang="en-US" dirty="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Discrete Compound Interest:</a:t>
            </a:r>
            <a:endParaRPr lang="en-US" b="1" dirty="0"/>
          </a:p>
        </p:txBody>
      </p:sp>
      <p:sp>
        <p:nvSpPr>
          <p:cNvPr id="4" name="Content Placeholder 3"/>
          <p:cNvSpPr>
            <a:spLocks noGrp="1"/>
          </p:cNvSpPr>
          <p:nvPr>
            <p:ph idx="1"/>
          </p:nvPr>
        </p:nvSpPr>
        <p:spPr/>
        <p:txBody>
          <a:bodyPr>
            <a:normAutofit/>
          </a:bodyPr>
          <a:lstStyle/>
          <a:p>
            <a:pPr>
              <a:buNone/>
            </a:pPr>
            <a:r>
              <a:rPr lang="en-US" dirty="0" smtClean="0"/>
              <a:t>	However, this compounding of interest takes place in a discrete manner, i.e., the compounding takes place yearly, semi-annually, quarterly, or monthly. For computing the annual compounding, we use the following formula.</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Discrete Compound Interest:</a:t>
            </a:r>
            <a:endParaRPr lang="en-US" b="1" dirty="0"/>
          </a:p>
        </p:txBody>
      </p:sp>
      <p:sp>
        <p:nvSpPr>
          <p:cNvPr id="4" name="Content Placeholder 3"/>
          <p:cNvSpPr>
            <a:spLocks noGrp="1"/>
          </p:cNvSpPr>
          <p:nvPr>
            <p:ph idx="1"/>
          </p:nvPr>
        </p:nvSpPr>
        <p:spPr/>
        <p:txBody>
          <a:bodyPr>
            <a:normAutofit fontScale="85000" lnSpcReduction="20000"/>
          </a:bodyPr>
          <a:lstStyle/>
          <a:p>
            <a:pPr>
              <a:buNone/>
            </a:pPr>
            <a:r>
              <a:rPr lang="en-US" b="1" dirty="0" smtClean="0"/>
              <a:t>	Annual </a:t>
            </a:r>
            <a:r>
              <a:rPr lang="en-US" b="1" dirty="0"/>
              <a:t>(yearly) compounding:</a:t>
            </a:r>
          </a:p>
          <a:p>
            <a:pPr>
              <a:buNone/>
            </a:pPr>
            <a:r>
              <a:rPr lang="pt-BR" b="1" dirty="0" smtClean="0"/>
              <a:t>	F </a:t>
            </a:r>
            <a:r>
              <a:rPr lang="pt-BR" b="1" dirty="0"/>
              <a:t>V = PV x (1 + i</a:t>
            </a:r>
            <a:r>
              <a:rPr lang="pt-BR" b="1" dirty="0" smtClean="0"/>
              <a:t>) ^ </a:t>
            </a:r>
            <a:r>
              <a:rPr lang="pt-BR" b="1" dirty="0"/>
              <a:t>n</a:t>
            </a:r>
          </a:p>
          <a:p>
            <a:pPr>
              <a:buNone/>
            </a:pPr>
            <a:r>
              <a:rPr lang="en-US" dirty="0" smtClean="0"/>
              <a:t>	However</a:t>
            </a:r>
            <a:r>
              <a:rPr lang="en-US" dirty="0"/>
              <a:t>, a slight modification in the formula is need if </a:t>
            </a:r>
            <a:r>
              <a:rPr lang="en-US" dirty="0" smtClean="0"/>
              <a:t>the compounding </a:t>
            </a:r>
            <a:r>
              <a:rPr lang="en-US" dirty="0"/>
              <a:t>takes place monthly.</a:t>
            </a:r>
          </a:p>
          <a:p>
            <a:pPr>
              <a:buNone/>
            </a:pPr>
            <a:r>
              <a:rPr lang="en-US" dirty="0" smtClean="0"/>
              <a:t>	Such </a:t>
            </a:r>
            <a:r>
              <a:rPr lang="en-US" dirty="0"/>
              <a:t>a compounding would be calculated using the following formula.</a:t>
            </a:r>
          </a:p>
          <a:p>
            <a:pPr>
              <a:buNone/>
            </a:pPr>
            <a:r>
              <a:rPr lang="pt-BR" b="1" dirty="0" smtClean="0"/>
              <a:t>	F </a:t>
            </a:r>
            <a:r>
              <a:rPr lang="pt-BR" b="1" dirty="0"/>
              <a:t>V = PV x (1 + (i / m) </a:t>
            </a:r>
            <a:r>
              <a:rPr lang="pt-BR" b="1" dirty="0" smtClean="0"/>
              <a:t>^m </a:t>
            </a:r>
            <a:r>
              <a:rPr lang="pt-BR" b="1" dirty="0"/>
              <a:t>x n</a:t>
            </a:r>
          </a:p>
          <a:p>
            <a:pPr>
              <a:buNone/>
            </a:pPr>
            <a:r>
              <a:rPr lang="en-US" dirty="0" smtClean="0"/>
              <a:t>	Here </a:t>
            </a:r>
            <a:r>
              <a:rPr lang="en-US" dirty="0"/>
              <a:t>‘m’ refers to the compounding intervals during the term of the investment. In order </a:t>
            </a:r>
            <a:r>
              <a:rPr lang="en-US" dirty="0" smtClean="0"/>
              <a:t>to calculate </a:t>
            </a:r>
            <a:r>
              <a:rPr lang="en-US" dirty="0"/>
              <a:t>monthly compounding, the value of ‘m’ would be 12; however, for quarterly </a:t>
            </a:r>
            <a:r>
              <a:rPr lang="en-US" dirty="0" smtClean="0"/>
              <a:t>compounding calculation </a:t>
            </a:r>
            <a:r>
              <a:rPr lang="en-US" dirty="0"/>
              <a:t>m would be equal to </a:t>
            </a:r>
            <a:r>
              <a:rPr lang="en-US" dirty="0" smtClean="0"/>
              <a:t>4.</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Discrete Compound Interest:</a:t>
            </a:r>
            <a:endParaRPr lang="en-US" b="1" dirty="0"/>
          </a:p>
        </p:txBody>
      </p:sp>
      <p:sp>
        <p:nvSpPr>
          <p:cNvPr id="4" name="Content Placeholder 3"/>
          <p:cNvSpPr>
            <a:spLocks noGrp="1"/>
          </p:cNvSpPr>
          <p:nvPr>
            <p:ph idx="1"/>
          </p:nvPr>
        </p:nvSpPr>
        <p:spPr/>
        <p:txBody>
          <a:bodyPr>
            <a:normAutofit fontScale="77500" lnSpcReduction="20000"/>
          </a:bodyPr>
          <a:lstStyle/>
          <a:p>
            <a:r>
              <a:rPr lang="en-US" b="1" dirty="0" smtClean="0"/>
              <a:t>Example:</a:t>
            </a:r>
          </a:p>
          <a:p>
            <a:pPr>
              <a:buNone/>
            </a:pPr>
            <a:r>
              <a:rPr lang="en-US" dirty="0" smtClean="0"/>
              <a:t>	Assume that the investor in our previous example is offered a compound return (interest) on his same investment, at the same interest rate and term. The future value of the investment is given as under</a:t>
            </a:r>
          </a:p>
          <a:p>
            <a:r>
              <a:rPr lang="pt-BR" dirty="0" smtClean="0"/>
              <a:t>F V = PV x (1 + i) ^ n</a:t>
            </a:r>
          </a:p>
          <a:p>
            <a:r>
              <a:rPr lang="en-US" dirty="0" smtClean="0"/>
              <a:t>FV = 100 x (1+0.07) </a:t>
            </a:r>
            <a:r>
              <a:rPr lang="pt-BR" dirty="0" smtClean="0"/>
              <a:t>^ </a:t>
            </a:r>
            <a:r>
              <a:rPr lang="en-US" dirty="0" smtClean="0"/>
              <a:t>5</a:t>
            </a:r>
          </a:p>
          <a:p>
            <a:r>
              <a:rPr lang="en-US" dirty="0" smtClean="0"/>
              <a:t>FV = 100 x (1.07) </a:t>
            </a:r>
            <a:r>
              <a:rPr lang="pt-BR" dirty="0" smtClean="0"/>
              <a:t>^ </a:t>
            </a:r>
            <a:r>
              <a:rPr lang="en-US" dirty="0" smtClean="0"/>
              <a:t>5</a:t>
            </a:r>
          </a:p>
          <a:p>
            <a:r>
              <a:rPr lang="en-US" dirty="0" smtClean="0"/>
              <a:t>FV = 100 x (1.40255)</a:t>
            </a:r>
          </a:p>
          <a:p>
            <a:r>
              <a:rPr lang="en-US" dirty="0" smtClean="0"/>
              <a:t>FV = 140.255</a:t>
            </a:r>
          </a:p>
          <a:p>
            <a:pPr>
              <a:buNone/>
            </a:pPr>
            <a:r>
              <a:rPr lang="en-US" dirty="0" smtClean="0"/>
              <a:t>	Here the interest accrued on the five year investment is more than what we found out in simple interest.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Discrete Compound Interest:</a:t>
            </a:r>
            <a:endParaRPr lang="en-US" b="1" dirty="0"/>
          </a:p>
        </p:txBody>
      </p:sp>
      <p:sp>
        <p:nvSpPr>
          <p:cNvPr id="4" name="Content Placeholder 3"/>
          <p:cNvSpPr>
            <a:spLocks noGrp="1"/>
          </p:cNvSpPr>
          <p:nvPr>
            <p:ph idx="1"/>
          </p:nvPr>
        </p:nvSpPr>
        <p:spPr/>
        <p:txBody>
          <a:bodyPr>
            <a:normAutofit fontScale="92500" lnSpcReduction="20000"/>
          </a:bodyPr>
          <a:lstStyle/>
          <a:p>
            <a:pPr>
              <a:buNone/>
            </a:pPr>
            <a:r>
              <a:rPr lang="en-US" dirty="0" smtClean="0"/>
              <a:t>	However if the compounding is done every month the future value of investment would be</a:t>
            </a:r>
          </a:p>
          <a:p>
            <a:r>
              <a:rPr lang="pt-BR" dirty="0" smtClean="0"/>
              <a:t>F V = PV x (1 + (i / m)) ^ m x n</a:t>
            </a:r>
          </a:p>
          <a:p>
            <a:r>
              <a:rPr lang="da-DK" dirty="0" smtClean="0"/>
              <a:t>FV = 100 x (1 + (0.07/12)) </a:t>
            </a:r>
            <a:r>
              <a:rPr lang="pt-BR" dirty="0" smtClean="0"/>
              <a:t>^</a:t>
            </a:r>
            <a:r>
              <a:rPr lang="da-DK" dirty="0" smtClean="0"/>
              <a:t> 12 x 5</a:t>
            </a:r>
          </a:p>
          <a:p>
            <a:r>
              <a:rPr lang="da-DK" dirty="0" smtClean="0"/>
              <a:t>FV = 100 x (1 + 0.005833)) </a:t>
            </a:r>
            <a:r>
              <a:rPr lang="pt-BR" dirty="0" smtClean="0"/>
              <a:t>^</a:t>
            </a:r>
            <a:r>
              <a:rPr lang="da-DK" dirty="0" smtClean="0"/>
              <a:t> 60</a:t>
            </a:r>
          </a:p>
          <a:p>
            <a:r>
              <a:rPr lang="da-DK" dirty="0" smtClean="0"/>
              <a:t>FV = 100 x (1.005833) </a:t>
            </a:r>
            <a:r>
              <a:rPr lang="pt-BR" dirty="0" smtClean="0"/>
              <a:t>^</a:t>
            </a:r>
            <a:r>
              <a:rPr lang="da-DK" dirty="0" smtClean="0"/>
              <a:t> 60</a:t>
            </a:r>
          </a:p>
          <a:p>
            <a:r>
              <a:rPr lang="en-US" dirty="0" smtClean="0"/>
              <a:t>FV = 100 x 1.4176</a:t>
            </a:r>
          </a:p>
          <a:p>
            <a:r>
              <a:rPr lang="en-US" dirty="0" smtClean="0"/>
              <a:t>FV = 141.76</a:t>
            </a:r>
          </a:p>
          <a:p>
            <a:pPr>
              <a:buNone/>
            </a:pPr>
            <a:r>
              <a:rPr lang="en-US" dirty="0" smtClean="0"/>
              <a:t>	With more frequent compounding, the wealth of the investor increases to a greater degree.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Continuous (or Exponential) Compound Interest:</a:t>
            </a:r>
          </a:p>
        </p:txBody>
      </p:sp>
      <p:sp>
        <p:nvSpPr>
          <p:cNvPr id="4" name="Content Placeholder 3"/>
          <p:cNvSpPr>
            <a:spLocks noGrp="1"/>
          </p:cNvSpPr>
          <p:nvPr>
            <p:ph idx="1"/>
          </p:nvPr>
        </p:nvSpPr>
        <p:spPr/>
        <p:txBody>
          <a:bodyPr>
            <a:normAutofit/>
          </a:bodyPr>
          <a:lstStyle/>
          <a:p>
            <a:r>
              <a:rPr lang="en-US" dirty="0" smtClean="0"/>
              <a:t>The other type of compound interest is exponential compound interest. In this compound interest an infinite number of times per year at intervals of microseconds.</a:t>
            </a:r>
          </a:p>
          <a:p>
            <a:r>
              <a:rPr lang="pt-BR" dirty="0" smtClean="0"/>
              <a:t>F V (Continuous compounding) = PV x e ^ </a:t>
            </a:r>
            <a:r>
              <a:rPr lang="pt-BR" b="1" dirty="0" smtClean="0"/>
              <a:t>i x n</a:t>
            </a:r>
          </a:p>
          <a:p>
            <a:r>
              <a:rPr lang="en-US" dirty="0" smtClean="0"/>
              <a:t>Here e is a constant the derived value of which is 2.718</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Continuous (or Exponential) Compound Interest:</a:t>
            </a:r>
          </a:p>
        </p:txBody>
      </p:sp>
      <p:sp>
        <p:nvSpPr>
          <p:cNvPr id="4" name="Content Placeholder 3"/>
          <p:cNvSpPr>
            <a:spLocks noGrp="1"/>
          </p:cNvSpPr>
          <p:nvPr>
            <p:ph idx="1"/>
          </p:nvPr>
        </p:nvSpPr>
        <p:spPr/>
        <p:txBody>
          <a:bodyPr>
            <a:normAutofit fontScale="77500" lnSpcReduction="20000"/>
          </a:bodyPr>
          <a:lstStyle/>
          <a:p>
            <a:r>
              <a:rPr lang="en-US" b="1" dirty="0" smtClean="0"/>
              <a:t>Example:</a:t>
            </a:r>
          </a:p>
          <a:p>
            <a:r>
              <a:rPr lang="en-US" dirty="0" smtClean="0"/>
              <a:t>Assume that the same investor has now the opportunity of investing at continuous compounding with the same term and interest rate. His future wealth after five years is given as under</a:t>
            </a:r>
          </a:p>
          <a:p>
            <a:r>
              <a:rPr lang="pt-BR" dirty="0" smtClean="0"/>
              <a:t>F V = PV x e ^ i x n</a:t>
            </a:r>
          </a:p>
          <a:p>
            <a:r>
              <a:rPr lang="en-US" dirty="0" smtClean="0"/>
              <a:t>FV </a:t>
            </a:r>
            <a:r>
              <a:rPr lang="en-US" b="1" dirty="0" smtClean="0"/>
              <a:t>= 100 x 2.718 ^ (0.07x5)</a:t>
            </a:r>
          </a:p>
          <a:p>
            <a:r>
              <a:rPr lang="en-US" dirty="0" smtClean="0"/>
              <a:t>FV = 100 x 1.419</a:t>
            </a:r>
          </a:p>
          <a:p>
            <a:r>
              <a:rPr lang="en-US" dirty="0" smtClean="0"/>
              <a:t>FV = 141.9</a:t>
            </a:r>
          </a:p>
          <a:p>
            <a:pPr>
              <a:buNone/>
            </a:pPr>
            <a:r>
              <a:rPr lang="en-US" dirty="0" smtClean="0"/>
              <a:t>	We can see that the wealth of the investor is the highest, when he decided to invest in a scheme which offers continuous compounding.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Continuous (or Exponential) Compound Interest:</a:t>
            </a:r>
          </a:p>
        </p:txBody>
      </p:sp>
      <p:sp>
        <p:nvSpPr>
          <p:cNvPr id="4" name="Content Placeholder 3"/>
          <p:cNvSpPr>
            <a:spLocks noGrp="1"/>
          </p:cNvSpPr>
          <p:nvPr>
            <p:ph idx="1"/>
          </p:nvPr>
        </p:nvSpPr>
        <p:spPr/>
        <p:txBody>
          <a:bodyPr>
            <a:normAutofit fontScale="70000" lnSpcReduction="20000"/>
          </a:bodyPr>
          <a:lstStyle/>
          <a:p>
            <a:pPr>
              <a:buNone/>
            </a:pPr>
            <a:r>
              <a:rPr lang="en-US" dirty="0" smtClean="0"/>
              <a:t>	The difference between simple and compound interest can increase manifold if the term of the investment is increased. As we see in the following example</a:t>
            </a:r>
          </a:p>
          <a:p>
            <a:r>
              <a:rPr lang="en-US" b="1" dirty="0" smtClean="0"/>
              <a:t>Example:</a:t>
            </a:r>
          </a:p>
          <a:p>
            <a:r>
              <a:rPr lang="en-US" dirty="0" smtClean="0"/>
              <a:t>Suppose you deposit Rs 10 in a bank today. The bank offers you 10% per annum (or per year) interest. How much money will you have in the bank after 15 years?</a:t>
            </a:r>
          </a:p>
          <a:p>
            <a:r>
              <a:rPr lang="en-US" dirty="0" smtClean="0"/>
              <a:t>If the bank is offering simple interest:</a:t>
            </a:r>
          </a:p>
          <a:p>
            <a:r>
              <a:rPr lang="nn-NO" dirty="0" smtClean="0"/>
              <a:t>F V = PV + (PV x i x n) = 10+ (10x0.10x15) = Rs. </a:t>
            </a:r>
            <a:r>
              <a:rPr lang="nn-NO" b="1" dirty="0" smtClean="0"/>
              <a:t>25</a:t>
            </a:r>
          </a:p>
          <a:p>
            <a:r>
              <a:rPr lang="en-US" dirty="0" smtClean="0"/>
              <a:t>If the bank is offering discrete compounding:</a:t>
            </a:r>
          </a:p>
          <a:p>
            <a:r>
              <a:rPr lang="en-US" dirty="0" smtClean="0"/>
              <a:t>F V = PV x (1+ </a:t>
            </a:r>
            <a:r>
              <a:rPr lang="en-US" dirty="0" err="1" smtClean="0"/>
              <a:t>i</a:t>
            </a:r>
            <a:r>
              <a:rPr lang="en-US" dirty="0" smtClean="0"/>
              <a:t>) ^ </a:t>
            </a:r>
            <a:r>
              <a:rPr lang="en-US" b="1" dirty="0" smtClean="0"/>
              <a:t>n = 10 x (1+0.10)15 = Rs. 42 approx.</a:t>
            </a:r>
          </a:p>
          <a:p>
            <a:r>
              <a:rPr lang="en-US" dirty="0" smtClean="0"/>
              <a:t>Banks do not offer continuous compounding but if they did:</a:t>
            </a:r>
          </a:p>
          <a:p>
            <a:r>
              <a:rPr lang="en-US" dirty="0" smtClean="0"/>
              <a:t>F V = PV x e ^ </a:t>
            </a:r>
            <a:r>
              <a:rPr lang="en-US" b="1" dirty="0" err="1" smtClean="0"/>
              <a:t>ixn</a:t>
            </a:r>
            <a:r>
              <a:rPr lang="en-US" b="1" dirty="0" smtClean="0"/>
              <a:t> = 10 x (2.718) 0.10x15 = Rs. 45 approx</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Continuous (or Exponential) Compound Interest:</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609600" y="1399348"/>
            <a:ext cx="8077200" cy="50396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FINANCIAL FORECASTING AND FINANCIAL PLANNING</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Learning Objectives:</a:t>
            </a:r>
            <a:endParaRPr lang="en-US" b="1" dirty="0"/>
          </a:p>
        </p:txBody>
      </p:sp>
      <p:sp>
        <p:nvSpPr>
          <p:cNvPr id="3" name="Content Placeholder 2"/>
          <p:cNvSpPr>
            <a:spLocks noGrp="1"/>
          </p:cNvSpPr>
          <p:nvPr>
            <p:ph idx="1"/>
          </p:nvPr>
        </p:nvSpPr>
        <p:spPr/>
        <p:txBody>
          <a:bodyPr/>
          <a:lstStyle/>
          <a:p>
            <a:r>
              <a:rPr lang="en-US" dirty="0" smtClean="0"/>
              <a:t>After </a:t>
            </a:r>
            <a:r>
              <a:rPr lang="en-US" dirty="0"/>
              <a:t>going through this lecture, you would be able to have an understanding of the following concepts.</a:t>
            </a:r>
          </a:p>
          <a:p>
            <a:r>
              <a:rPr lang="en-US" b="1" dirty="0" smtClean="0"/>
              <a:t>Financial </a:t>
            </a:r>
            <a:r>
              <a:rPr lang="en-US" b="1" dirty="0"/>
              <a:t>Forecasting and Financial Planning.</a:t>
            </a:r>
          </a:p>
          <a:p>
            <a:r>
              <a:rPr lang="en-US" b="1" dirty="0" smtClean="0"/>
              <a:t>Methods </a:t>
            </a:r>
            <a:r>
              <a:rPr lang="en-US" b="1" dirty="0"/>
              <a:t>of forecasting</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FINANCIAL FORECASTING AND FINANCIAL PLANNING</a:t>
            </a:r>
          </a:p>
        </p:txBody>
      </p:sp>
      <p:sp>
        <p:nvSpPr>
          <p:cNvPr id="3" name="Content Placeholder 2"/>
          <p:cNvSpPr>
            <a:spLocks noGrp="1"/>
          </p:cNvSpPr>
          <p:nvPr>
            <p:ph idx="1"/>
          </p:nvPr>
        </p:nvSpPr>
        <p:spPr/>
        <p:txBody>
          <a:bodyPr>
            <a:normAutofit fontScale="92500" lnSpcReduction="10000"/>
          </a:bodyPr>
          <a:lstStyle/>
          <a:p>
            <a:pPr>
              <a:buNone/>
            </a:pPr>
            <a:r>
              <a:rPr lang="en-US" dirty="0" smtClean="0"/>
              <a:t>	Before </a:t>
            </a:r>
            <a:r>
              <a:rPr lang="en-US" dirty="0"/>
              <a:t>going into the detailed calculation of cash flow, it is important to know the principles </a:t>
            </a:r>
            <a:r>
              <a:rPr lang="en-US" dirty="0" smtClean="0"/>
              <a:t>behind financial </a:t>
            </a:r>
            <a:r>
              <a:rPr lang="en-US" dirty="0"/>
              <a:t>forecasting and financial planning.</a:t>
            </a:r>
          </a:p>
          <a:p>
            <a:pPr>
              <a:buNone/>
            </a:pPr>
            <a:r>
              <a:rPr lang="en-US" dirty="0" smtClean="0"/>
              <a:t>	Although</a:t>
            </a:r>
            <a:r>
              <a:rPr lang="en-US" dirty="0"/>
              <a:t>, financial planning and forecasting cannot reduce the uncertainty in our lives, the idea </a:t>
            </a:r>
            <a:r>
              <a:rPr lang="en-US" dirty="0" smtClean="0"/>
              <a:t>is simply </a:t>
            </a:r>
            <a:r>
              <a:rPr lang="en-US" dirty="0"/>
              <a:t>to acknowledge and identify different points in time, </a:t>
            </a:r>
            <a:r>
              <a:rPr lang="en-US" dirty="0" smtClean="0"/>
              <a:t> here </a:t>
            </a:r>
            <a:r>
              <a:rPr lang="en-US" dirty="0"/>
              <a:t>we expect some future occurrences</a:t>
            </a:r>
            <a:r>
              <a:rPr lang="en-US" dirty="0" smtClean="0"/>
              <a:t>, and </a:t>
            </a:r>
            <a:r>
              <a:rPr lang="en-US" dirty="0"/>
              <a:t>to prepare plans and contingencies in the light of those forecasted happenings.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FINANCIAL FORECASTING AND FINANCIAL PLANNING</a:t>
            </a:r>
          </a:p>
        </p:txBody>
      </p:sp>
      <p:sp>
        <p:nvSpPr>
          <p:cNvPr id="3" name="Content Placeholder 2"/>
          <p:cNvSpPr>
            <a:spLocks noGrp="1"/>
          </p:cNvSpPr>
          <p:nvPr>
            <p:ph idx="1"/>
          </p:nvPr>
        </p:nvSpPr>
        <p:spPr/>
        <p:txBody>
          <a:bodyPr>
            <a:normAutofit/>
          </a:bodyPr>
          <a:lstStyle/>
          <a:p>
            <a:pPr>
              <a:buNone/>
            </a:pPr>
            <a:r>
              <a:rPr lang="en-US" dirty="0" smtClean="0"/>
              <a:t>	</a:t>
            </a:r>
          </a:p>
          <a:p>
            <a:pPr>
              <a:buNone/>
            </a:pPr>
            <a:r>
              <a:rPr lang="en-US" dirty="0"/>
              <a:t>	</a:t>
            </a:r>
            <a:r>
              <a:rPr lang="en-US" dirty="0" smtClean="0"/>
              <a:t>Of course, we cannot be certain about the future, but we can always plan and arrange for it.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Objectives of Financial Forecasting</a:t>
            </a:r>
            <a:endParaRPr lang="en-US" b="1" dirty="0"/>
          </a:p>
        </p:txBody>
      </p:sp>
      <p:sp>
        <p:nvSpPr>
          <p:cNvPr id="3" name="Content Placeholder 2"/>
          <p:cNvSpPr>
            <a:spLocks noGrp="1"/>
          </p:cNvSpPr>
          <p:nvPr>
            <p:ph idx="1"/>
          </p:nvPr>
        </p:nvSpPr>
        <p:spPr/>
        <p:txBody>
          <a:bodyPr>
            <a:normAutofit/>
          </a:bodyPr>
          <a:lstStyle/>
          <a:p>
            <a:r>
              <a:rPr lang="en-US" dirty="0" smtClean="0"/>
              <a:t>Although</a:t>
            </a:r>
            <a:r>
              <a:rPr lang="en-US" dirty="0"/>
              <a:t>, financial planning and forecasting cannot reduce the uncertainty in our lives, the idea </a:t>
            </a:r>
            <a:r>
              <a:rPr lang="en-US" dirty="0" smtClean="0"/>
              <a:t>is simply </a:t>
            </a:r>
            <a:r>
              <a:rPr lang="en-US" dirty="0"/>
              <a:t>to acknowledge and identify different points in time, where we expect some future </a:t>
            </a:r>
            <a:r>
              <a:rPr lang="en-US" dirty="0" smtClean="0"/>
              <a:t>occurrences, and </a:t>
            </a:r>
            <a:r>
              <a:rPr lang="en-US" dirty="0"/>
              <a:t>to prepare plans and contingencies in the light of those forecasted happenings.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Objectives of Financial Forecasting</a:t>
            </a:r>
            <a:endParaRPr lang="en-US" b="1" dirty="0"/>
          </a:p>
        </p:txBody>
      </p:sp>
      <p:sp>
        <p:nvSpPr>
          <p:cNvPr id="3" name="Content Placeholder 2"/>
          <p:cNvSpPr>
            <a:spLocks noGrp="1"/>
          </p:cNvSpPr>
          <p:nvPr>
            <p:ph idx="1"/>
          </p:nvPr>
        </p:nvSpPr>
        <p:spPr/>
        <p:txBody>
          <a:bodyPr>
            <a:normAutofit lnSpcReduction="10000"/>
          </a:bodyPr>
          <a:lstStyle/>
          <a:p>
            <a:r>
              <a:rPr lang="en-US" dirty="0"/>
              <a:t>Of course, we </a:t>
            </a:r>
            <a:r>
              <a:rPr lang="en-US" dirty="0" smtClean="0"/>
              <a:t>cannot be </a:t>
            </a:r>
            <a:r>
              <a:rPr lang="en-US" dirty="0"/>
              <a:t>certain about the future, but we can always plan and arrange for it.</a:t>
            </a:r>
          </a:p>
          <a:p>
            <a:pPr>
              <a:buNone/>
            </a:pPr>
            <a:r>
              <a:rPr lang="en-US" dirty="0"/>
              <a:t>1) Reduce cost of responding to emergencies by anticipating the future occurrences</a:t>
            </a:r>
          </a:p>
          <a:p>
            <a:pPr>
              <a:buNone/>
            </a:pPr>
            <a:r>
              <a:rPr lang="en-US" dirty="0"/>
              <a:t>2) Prepare to take advantage of future opportunities</a:t>
            </a:r>
          </a:p>
          <a:p>
            <a:pPr>
              <a:buNone/>
            </a:pPr>
            <a:r>
              <a:rPr lang="en-US" dirty="0"/>
              <a:t>3) Prepare contingency and emergency plans</a:t>
            </a:r>
          </a:p>
          <a:p>
            <a:pPr>
              <a:buNone/>
            </a:pPr>
            <a:r>
              <a:rPr lang="en-US" dirty="0"/>
              <a:t>4) Prepare to deal with possible outcomes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Planning Documents: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There </a:t>
            </a:r>
            <a:r>
              <a:rPr lang="en-US" dirty="0"/>
              <a:t>are three types of documents that are to be prepared while making a financial plan. These are</a:t>
            </a:r>
          </a:p>
          <a:p>
            <a:pPr>
              <a:buNone/>
            </a:pPr>
            <a:r>
              <a:rPr lang="en-US" dirty="0"/>
              <a:t>1) Cash Budget</a:t>
            </a:r>
          </a:p>
          <a:p>
            <a:pPr>
              <a:buNone/>
            </a:pPr>
            <a:r>
              <a:rPr lang="it-IT" dirty="0"/>
              <a:t>2) Pro Forma Balance Sheet</a:t>
            </a:r>
          </a:p>
          <a:p>
            <a:pPr>
              <a:buNone/>
            </a:pPr>
            <a:r>
              <a:rPr lang="it-IT" dirty="0"/>
              <a:t>3) Pro Forma Income Statement</a:t>
            </a:r>
          </a:p>
          <a:p>
            <a:pPr>
              <a:buNone/>
            </a:pPr>
            <a:r>
              <a:rPr lang="en-US" dirty="0" smtClean="0"/>
              <a:t>	Here</a:t>
            </a:r>
            <a:r>
              <a:rPr lang="en-US" dirty="0"/>
              <a:t>, the term ‘pro forma’ refers to </a:t>
            </a:r>
            <a:r>
              <a:rPr lang="en-US" dirty="0" smtClean="0"/>
              <a:t>forecasting. These </a:t>
            </a:r>
            <a:r>
              <a:rPr lang="en-US" dirty="0"/>
              <a:t>pro forma statements are prepared on the basis </a:t>
            </a:r>
            <a:r>
              <a:rPr lang="en-US" dirty="0" smtClean="0"/>
              <a:t>of certain </a:t>
            </a:r>
            <a:r>
              <a:rPr lang="en-US" dirty="0"/>
              <a:t>estimates.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Methods of forecasting</a:t>
            </a:r>
            <a:endParaRPr lang="en-US" b="1" dirty="0"/>
          </a:p>
        </p:txBody>
      </p:sp>
      <p:sp>
        <p:nvSpPr>
          <p:cNvPr id="3" name="Content Placeholder 2"/>
          <p:cNvSpPr>
            <a:spLocks noGrp="1"/>
          </p:cNvSpPr>
          <p:nvPr>
            <p:ph idx="1"/>
          </p:nvPr>
        </p:nvSpPr>
        <p:spPr/>
        <p:txBody>
          <a:bodyPr>
            <a:normAutofit/>
          </a:bodyPr>
          <a:lstStyle/>
          <a:p>
            <a:r>
              <a:rPr lang="en-US" dirty="0" smtClean="0"/>
              <a:t>In </a:t>
            </a:r>
            <a:r>
              <a:rPr lang="en-US" dirty="0"/>
              <a:t>order to prepare pro forma statements, two methods are commonly practiced, which are </a:t>
            </a:r>
            <a:r>
              <a:rPr lang="en-US" dirty="0" smtClean="0"/>
              <a:t>given as </a:t>
            </a:r>
            <a:r>
              <a:rPr lang="en-US" dirty="0"/>
              <a:t>under</a:t>
            </a:r>
          </a:p>
          <a:p>
            <a:r>
              <a:rPr lang="en-US" b="1" dirty="0" smtClean="0"/>
              <a:t>Percentage </a:t>
            </a:r>
            <a:r>
              <a:rPr lang="en-US" b="1" dirty="0"/>
              <a:t>of Sales: Simple</a:t>
            </a:r>
          </a:p>
          <a:p>
            <a:r>
              <a:rPr lang="en-US" b="1" dirty="0" smtClean="0"/>
              <a:t>Cash </a:t>
            </a:r>
            <a:r>
              <a:rPr lang="en-US" b="1" dirty="0"/>
              <a:t>Budget: Detailed, more complicated</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lnSpcReduction="10000"/>
          </a:bodyPr>
          <a:lstStyle/>
          <a:p>
            <a:r>
              <a:rPr lang="en-US" dirty="0" smtClean="0"/>
              <a:t>Step </a:t>
            </a:r>
            <a:r>
              <a:rPr lang="en-US" dirty="0"/>
              <a:t>1: Estimate year-by-year Sales Revenue and Expenses</a:t>
            </a:r>
          </a:p>
          <a:p>
            <a:r>
              <a:rPr lang="en-US" dirty="0"/>
              <a:t>Step 2: Estimate Levels of Investment Needs (in Assets) required meeting estimated sales (</a:t>
            </a:r>
            <a:r>
              <a:rPr lang="en-US" dirty="0" smtClean="0"/>
              <a:t>using Financial </a:t>
            </a:r>
            <a:r>
              <a:rPr lang="en-US" dirty="0"/>
              <a:t>Ratios). That how the Assets of the company changes with the change </a:t>
            </a:r>
            <a:r>
              <a:rPr lang="en-US" dirty="0" smtClean="0"/>
              <a:t>in sales.</a:t>
            </a:r>
            <a:endParaRPr lang="en-US" dirty="0"/>
          </a:p>
          <a:p>
            <a:r>
              <a:rPr lang="en-US" dirty="0"/>
              <a:t>Step 3: Estimate the Financing Needs (Liabilities)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fontScale="85000" lnSpcReduction="10000"/>
          </a:bodyPr>
          <a:lstStyle/>
          <a:p>
            <a:r>
              <a:rPr lang="en-US" b="1" dirty="0"/>
              <a:t>Explanation:</a:t>
            </a:r>
          </a:p>
          <a:p>
            <a:pPr>
              <a:buNone/>
            </a:pPr>
            <a:r>
              <a:rPr lang="en-US" dirty="0" smtClean="0"/>
              <a:t>	While </a:t>
            </a:r>
            <a:r>
              <a:rPr lang="en-US" dirty="0"/>
              <a:t>employing percentage of sales method, we would estimate the cash flows based on </a:t>
            </a:r>
            <a:r>
              <a:rPr lang="en-US" dirty="0" smtClean="0"/>
              <a:t>the sales </a:t>
            </a:r>
            <a:r>
              <a:rPr lang="en-US" dirty="0"/>
              <a:t>revenue. The first step is to forecast the changes in the sales revenue in the successive </a:t>
            </a:r>
            <a:r>
              <a:rPr lang="en-US" dirty="0" smtClean="0"/>
              <a:t>years. </a:t>
            </a:r>
          </a:p>
          <a:p>
            <a:pPr>
              <a:buNone/>
            </a:pPr>
            <a:r>
              <a:rPr lang="en-US" dirty="0"/>
              <a:t>	</a:t>
            </a:r>
            <a:r>
              <a:rPr lang="en-US" dirty="0" smtClean="0"/>
              <a:t>Expenses </a:t>
            </a:r>
            <a:r>
              <a:rPr lang="en-US" dirty="0"/>
              <a:t>incurring in successive period would also be estimated. These expenses include cost of </a:t>
            </a:r>
            <a:r>
              <a:rPr lang="en-US" dirty="0" smtClean="0"/>
              <a:t>goods sold </a:t>
            </a:r>
            <a:r>
              <a:rPr lang="en-US" dirty="0"/>
              <a:t>expense, administrative, expense, marketing expense, depreciation expense, and other </a:t>
            </a:r>
            <a:r>
              <a:rPr lang="en-US" dirty="0" smtClean="0"/>
              <a:t>expenses. </a:t>
            </a:r>
          </a:p>
          <a:p>
            <a:pPr>
              <a:buNone/>
            </a:pPr>
            <a:r>
              <a:rPr lang="en-US" dirty="0"/>
              <a:t>	</a:t>
            </a:r>
            <a:r>
              <a:rPr lang="en-US" dirty="0" smtClean="0"/>
              <a:t>However</a:t>
            </a:r>
            <a:r>
              <a:rPr lang="en-US" dirty="0"/>
              <a:t>, these revenues and expenses would be estimated on cash, rather than accrual basis.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a:bodyPr>
          <a:lstStyle/>
          <a:p>
            <a:pPr>
              <a:buNone/>
            </a:pPr>
            <a:r>
              <a:rPr lang="en-US" dirty="0" smtClean="0"/>
              <a:t>	After </a:t>
            </a:r>
            <a:r>
              <a:rPr lang="en-US" dirty="0"/>
              <a:t>estimating the revenues and expenses, we need to forecast the anticipated changes </a:t>
            </a:r>
            <a:r>
              <a:rPr lang="en-US" dirty="0" smtClean="0"/>
              <a:t>in assets </a:t>
            </a:r>
            <a:r>
              <a:rPr lang="en-US" dirty="0"/>
              <a:t>and liabilities as a result of changes in sales. Having forecasted the assets and liabilities as a </a:t>
            </a:r>
            <a:r>
              <a:rPr lang="en-US" dirty="0" smtClean="0"/>
              <a:t>result of </a:t>
            </a:r>
            <a:r>
              <a:rPr lang="en-US" dirty="0"/>
              <a:t>changes in sale, we would be able to identify how much capital the firm has to invest in assets </a:t>
            </a:r>
            <a:r>
              <a:rPr lang="en-US" dirty="0" smtClean="0"/>
              <a:t>and how </a:t>
            </a:r>
            <a:r>
              <a:rPr lang="en-US" dirty="0"/>
              <a:t>much the company needs to borrow as a result of any shortfall.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a:bodyPr>
          <a:lstStyle/>
          <a:p>
            <a:pPr>
              <a:buNone/>
            </a:pPr>
            <a:r>
              <a:rPr lang="en-US" dirty="0" smtClean="0"/>
              <a:t>	Here, we would examine the various heads of assets and liabilities and their relationship with sales. We can establish these relations by identifying the changes in assets and liabilities as a result of change in sales, and to do that certain assumptions need to be considered.</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a:bodyPr>
          <a:lstStyle/>
          <a:p>
            <a:pPr>
              <a:buNone/>
            </a:pPr>
            <a:r>
              <a:rPr lang="en-US" b="1" dirty="0"/>
              <a:t>GENERAL ASSUMPTIONS</a:t>
            </a:r>
          </a:p>
          <a:p>
            <a:pPr>
              <a:buNone/>
            </a:pPr>
            <a:r>
              <a:rPr lang="en-US" dirty="0"/>
              <a:t>Current Assets: Generally grow in proportion to Sales.</a:t>
            </a:r>
          </a:p>
          <a:p>
            <a:pPr>
              <a:buNone/>
            </a:pPr>
            <a:r>
              <a:rPr lang="en-US" dirty="0"/>
              <a:t>Fixed Assets: Do not always grow in proportion to Sales. Ask if you need to expand property, </a:t>
            </a:r>
            <a:r>
              <a:rPr lang="en-US" dirty="0" smtClean="0"/>
              <a:t>office or </a:t>
            </a:r>
            <a:r>
              <a:rPr lang="en-US" dirty="0"/>
              <a:t>factory space, machinery in order to achieve your Sales target.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a:bodyPr>
          <a:lstStyle/>
          <a:p>
            <a:pPr>
              <a:buNone/>
            </a:pPr>
            <a:r>
              <a:rPr lang="en-US" b="1" dirty="0"/>
              <a:t>GENERAL ASSUMPTIONS</a:t>
            </a:r>
          </a:p>
          <a:p>
            <a:pPr>
              <a:buNone/>
            </a:pPr>
            <a:r>
              <a:rPr lang="en-US" dirty="0"/>
              <a:t>Current Liabilities: Also called Spontaneous Financing. Generally grow in proportion to Sale</a:t>
            </a:r>
          </a:p>
          <a:p>
            <a:pPr>
              <a:buNone/>
            </a:pPr>
            <a:r>
              <a:rPr lang="en-US" dirty="0"/>
              <a:t>Long Term Liabilities: Also, called Discretionary Financing does not grow in proportion to Sales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fontScale="92500"/>
          </a:bodyPr>
          <a:lstStyle/>
          <a:p>
            <a:pPr>
              <a:buNone/>
            </a:pPr>
            <a:r>
              <a:rPr lang="en-US" b="1" dirty="0"/>
              <a:t>Explanation:</a:t>
            </a:r>
          </a:p>
          <a:p>
            <a:pPr>
              <a:buNone/>
            </a:pPr>
            <a:r>
              <a:rPr lang="en-US" dirty="0" smtClean="0"/>
              <a:t>	Current </a:t>
            </a:r>
            <a:r>
              <a:rPr lang="en-US" dirty="0"/>
              <a:t>assets include cash, marketable securities, accounts receivable, inventory, and </a:t>
            </a:r>
            <a:r>
              <a:rPr lang="en-US" dirty="0" smtClean="0"/>
              <a:t>prepaid expenses</a:t>
            </a:r>
            <a:r>
              <a:rPr lang="en-US" dirty="0"/>
              <a:t>. Out of these current assets, changes in cash, accounts receivable and inventory can be </a:t>
            </a:r>
            <a:r>
              <a:rPr lang="en-US" dirty="0" smtClean="0"/>
              <a:t>directly linked </a:t>
            </a:r>
            <a:r>
              <a:rPr lang="en-US" dirty="0"/>
              <a:t>to changes in sales. However, marketable securities and prepaid expenses are independent </a:t>
            </a:r>
            <a:r>
              <a:rPr lang="en-US" dirty="0" smtClean="0"/>
              <a:t>of sales</a:t>
            </a:r>
            <a:r>
              <a:rPr lang="en-US" dirty="0"/>
              <a:t>, i.e., changes in sales may not affect these two heads.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a:bodyPr>
          <a:lstStyle/>
          <a:p>
            <a:pPr>
              <a:buNone/>
            </a:pPr>
            <a:r>
              <a:rPr lang="en-US" dirty="0" smtClean="0"/>
              <a:t>	It is also important to note that the current assets do not change exactly in the same proportion as the sales in real life situation, i.e., an increase of 10 percent in sales may not necessarily guarantee that the current assets would also increase by 10 percent. However, for the sake of simplicity we would assume that the current assets change proportionally as the sales change.</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a:bodyPr>
          <a:lstStyle/>
          <a:p>
            <a:pPr>
              <a:buNone/>
            </a:pPr>
            <a:r>
              <a:rPr lang="en-US" dirty="0" smtClean="0"/>
              <a:t>	On </a:t>
            </a:r>
            <a:r>
              <a:rPr lang="en-US" dirty="0"/>
              <a:t>the other hand, fixed assets do not change directly with a change in sales. For example, </a:t>
            </a:r>
            <a:r>
              <a:rPr lang="en-US" dirty="0" smtClean="0"/>
              <a:t>if you </a:t>
            </a:r>
            <a:r>
              <a:rPr lang="en-US" dirty="0"/>
              <a:t>plan to increase the sales revenue by 20% then it is not necessary to increase the fixed assets </a:t>
            </a:r>
            <a:r>
              <a:rPr lang="en-US" dirty="0" smtClean="0"/>
              <a:t>by 20</a:t>
            </a:r>
            <a:r>
              <a:rPr lang="en-US" dirty="0"/>
              <a:t>%. But, if a company plans to double its sales in the next three years, the company might have </a:t>
            </a:r>
            <a:r>
              <a:rPr lang="en-US" dirty="0" smtClean="0"/>
              <a:t>to increase </a:t>
            </a:r>
            <a:r>
              <a:rPr lang="en-US" dirty="0"/>
              <a:t>its fixed assets; however, small year-to-year changes in sales do not affect the fixed assets.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lnSpcReduction="10000"/>
          </a:bodyPr>
          <a:lstStyle/>
          <a:p>
            <a:pPr>
              <a:buNone/>
            </a:pPr>
            <a:r>
              <a:rPr lang="en-US" dirty="0" smtClean="0"/>
              <a:t>	Current </a:t>
            </a:r>
            <a:r>
              <a:rPr lang="en-US" dirty="0"/>
              <a:t>liabilities include accounts payable, short term portion of long term liabilities </a:t>
            </a:r>
            <a:r>
              <a:rPr lang="en-US" dirty="0" smtClean="0"/>
              <a:t>and accrued </a:t>
            </a:r>
            <a:r>
              <a:rPr lang="en-US" dirty="0"/>
              <a:t>expenses. Current liabilities like current assets are assumed to grow proportionally with </a:t>
            </a:r>
            <a:r>
              <a:rPr lang="en-US" dirty="0" smtClean="0"/>
              <a:t>any growth </a:t>
            </a:r>
            <a:r>
              <a:rPr lang="en-US" dirty="0"/>
              <a:t>in sales. If the sales of a company increase by 30 percent, its current liabilities would </a:t>
            </a:r>
            <a:r>
              <a:rPr lang="en-US" dirty="0" smtClean="0"/>
              <a:t>also increase </a:t>
            </a:r>
            <a:r>
              <a:rPr lang="en-US" dirty="0"/>
              <a:t>by 30 percent. Current liabilities are also called spontaneous financing since they move </a:t>
            </a:r>
            <a:r>
              <a:rPr lang="en-US" dirty="0" smtClean="0"/>
              <a:t>in direct </a:t>
            </a:r>
            <a:r>
              <a:rPr lang="en-US" dirty="0"/>
              <a:t>relation with changes in sales.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a:bodyPr>
          <a:lstStyle/>
          <a:p>
            <a:pPr>
              <a:buNone/>
            </a:pPr>
            <a:r>
              <a:rPr lang="en-US" dirty="0" smtClean="0"/>
              <a:t>	However</a:t>
            </a:r>
            <a:r>
              <a:rPr lang="en-US" dirty="0"/>
              <a:t>, the long term liabilities, also known as discretionary financing, do not directly </a:t>
            </a:r>
            <a:r>
              <a:rPr lang="en-US" dirty="0" smtClean="0"/>
              <a:t>change in </a:t>
            </a:r>
            <a:r>
              <a:rPr lang="en-US" dirty="0"/>
              <a:t>proportion to the changes in sales revenue.</a:t>
            </a:r>
          </a:p>
          <a:p>
            <a:pPr>
              <a:buNone/>
            </a:pPr>
            <a:r>
              <a:rPr lang="en-US" dirty="0" smtClean="0"/>
              <a:t> 	In </a:t>
            </a:r>
            <a:r>
              <a:rPr lang="en-US" dirty="0"/>
              <a:t>order to have a better understanding of the aforementioned concepts, let us take </a:t>
            </a:r>
            <a:r>
              <a:rPr lang="en-US" dirty="0" smtClean="0"/>
              <a:t>into consideration </a:t>
            </a:r>
            <a:r>
              <a:rPr lang="en-US" dirty="0"/>
              <a:t>a numerical example.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a:bodyPr>
          <a:lstStyle/>
          <a:p>
            <a:pPr>
              <a:buNone/>
            </a:pPr>
            <a:r>
              <a:rPr lang="en-US" b="1" dirty="0" smtClean="0"/>
              <a:t>	Example</a:t>
            </a:r>
            <a:r>
              <a:rPr lang="en-US" b="1" dirty="0"/>
              <a:t>:</a:t>
            </a:r>
          </a:p>
          <a:p>
            <a:pPr>
              <a:buNone/>
            </a:pPr>
            <a:r>
              <a:rPr lang="en-US" dirty="0" smtClean="0"/>
              <a:t>	Assume </a:t>
            </a:r>
            <a:r>
              <a:rPr lang="en-US" dirty="0"/>
              <a:t>that you are establishing cafeteria as a new business venture. In order to get </a:t>
            </a:r>
            <a:r>
              <a:rPr lang="en-US" dirty="0" smtClean="0"/>
              <a:t>your project </a:t>
            </a:r>
            <a:r>
              <a:rPr lang="en-US" dirty="0"/>
              <a:t>funded you would be needing capital. In addition, you would also need to forecast how </a:t>
            </a:r>
            <a:r>
              <a:rPr lang="en-US" dirty="0" smtClean="0"/>
              <a:t>your business </a:t>
            </a:r>
            <a:r>
              <a:rPr lang="en-US" dirty="0"/>
              <a:t>would generate revenues and incur expenses in the coming years.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a:bodyPr>
          <a:lstStyle/>
          <a:p>
            <a:pPr>
              <a:buNone/>
            </a:pPr>
            <a:r>
              <a:rPr lang="en-US" dirty="0" smtClean="0"/>
              <a:t>	Suppose </a:t>
            </a:r>
            <a:r>
              <a:rPr lang="en-US" dirty="0"/>
              <a:t>you expect the Sales Revenue from your Cafe (or Canteen) business to grow from </a:t>
            </a:r>
            <a:r>
              <a:rPr lang="en-US" dirty="0" smtClean="0"/>
              <a:t>Rs 200,000 </a:t>
            </a:r>
            <a:r>
              <a:rPr lang="en-US" dirty="0"/>
              <a:t>to Rs 300,000 and your Expenses to grow from Rs 50,000 to Rs 70,000 after 1 year. </a:t>
            </a:r>
            <a:r>
              <a:rPr lang="en-US" dirty="0" smtClean="0"/>
              <a:t>These forecasts </a:t>
            </a:r>
            <a:r>
              <a:rPr lang="en-US" dirty="0"/>
              <a:t>can be based on the business environment in which the business operates, competition </a:t>
            </a:r>
            <a:r>
              <a:rPr lang="en-US" dirty="0" smtClean="0"/>
              <a:t>faced by </a:t>
            </a:r>
            <a:r>
              <a:rPr lang="en-US" dirty="0"/>
              <a:t>the business, marketing efforts and activities of the business and the target market.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lnSpcReduction="10000"/>
          </a:bodyPr>
          <a:lstStyle/>
          <a:p>
            <a:pPr>
              <a:buNone/>
            </a:pPr>
            <a:r>
              <a:rPr lang="en-US" dirty="0" smtClean="0"/>
              <a:t>	The </a:t>
            </a:r>
            <a:r>
              <a:rPr lang="en-US" dirty="0"/>
              <a:t>first thing we need to calculate here is the sales growth rate. The increase in the sales in </a:t>
            </a:r>
            <a:r>
              <a:rPr lang="en-US" dirty="0" smtClean="0"/>
              <a:t>Rupee terms </a:t>
            </a:r>
            <a:r>
              <a:rPr lang="en-US" dirty="0"/>
              <a:t>is 300,000-200,000=Rs.100, 000. The sales revenue has increased up to rupees 100,000 rate </a:t>
            </a:r>
            <a:r>
              <a:rPr lang="en-US" dirty="0" smtClean="0"/>
              <a:t>of increase </a:t>
            </a:r>
            <a:r>
              <a:rPr lang="en-US" dirty="0"/>
              <a:t>is 50% as present sales were Rs.200, </a:t>
            </a:r>
            <a:r>
              <a:rPr lang="en-US" dirty="0" smtClean="0"/>
              <a:t>000. </a:t>
            </a:r>
          </a:p>
          <a:p>
            <a:pPr>
              <a:buNone/>
            </a:pPr>
            <a:r>
              <a:rPr lang="en-US" dirty="0"/>
              <a:t>	</a:t>
            </a:r>
            <a:r>
              <a:rPr lang="en-US" dirty="0" smtClean="0"/>
              <a:t>This </a:t>
            </a:r>
            <a:r>
              <a:rPr lang="en-US" dirty="0"/>
              <a:t>means that the Sales Revenue growth rate is:</a:t>
            </a:r>
          </a:p>
          <a:p>
            <a:r>
              <a:rPr lang="en-US" dirty="0"/>
              <a:t>(300,000-200,000) / 200,000 = 0.5 = 50%</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Similarly </a:t>
            </a:r>
            <a:r>
              <a:rPr lang="en-US" dirty="0"/>
              <a:t>an increase in expenses of Rs 20,000 shows that the rate of increase in expense is 40</a:t>
            </a:r>
            <a:r>
              <a:rPr lang="en-US" dirty="0" smtClean="0"/>
              <a:t>% (</a:t>
            </a:r>
            <a:r>
              <a:rPr lang="en-US" dirty="0"/>
              <a:t>i.e., increase of Rs 20,000 in expenses divided by the expenses in year one).</a:t>
            </a:r>
          </a:p>
          <a:p>
            <a:pPr>
              <a:buNone/>
            </a:pPr>
            <a:r>
              <a:rPr lang="en-US" dirty="0" smtClean="0"/>
              <a:t>	After </a:t>
            </a:r>
            <a:r>
              <a:rPr lang="en-US" dirty="0"/>
              <a:t>forecasting the growth rate in revenues and expenses, the next step is to estimate the changes </a:t>
            </a:r>
            <a:r>
              <a:rPr lang="en-US" dirty="0" smtClean="0"/>
              <a:t>in investment </a:t>
            </a:r>
            <a:r>
              <a:rPr lang="en-US" dirty="0"/>
              <a:t>and financing (i.e., changes in assets and liabilities).</a:t>
            </a:r>
          </a:p>
          <a:p>
            <a:pPr>
              <a:buNone/>
            </a:pPr>
            <a:r>
              <a:rPr lang="en-US" dirty="0" smtClean="0"/>
              <a:t>	In </a:t>
            </a:r>
            <a:r>
              <a:rPr lang="en-US" dirty="0"/>
              <a:t>order to estimate these changes, we would need to calculate a few ratios.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In </a:t>
            </a:r>
            <a:r>
              <a:rPr lang="en-US" dirty="0"/>
              <a:t>order to estimate the current assets for the next year, we need to calculate the ratio </a:t>
            </a:r>
            <a:r>
              <a:rPr lang="en-US" dirty="0" smtClean="0"/>
              <a:t>current asset </a:t>
            </a:r>
            <a:r>
              <a:rPr lang="en-US" dirty="0"/>
              <a:t>to sales for the current year. In order to arrive at the estimate of current assets for the next year </a:t>
            </a:r>
            <a:r>
              <a:rPr lang="en-US" dirty="0" smtClean="0"/>
              <a:t>we would </a:t>
            </a:r>
            <a:r>
              <a:rPr lang="en-US" dirty="0"/>
              <a:t>simply multiply the estimated sales for the next year with the ratio.</a:t>
            </a:r>
          </a:p>
          <a:p>
            <a:r>
              <a:rPr lang="en-US" b="1" dirty="0"/>
              <a:t>Estimated current assets for the next </a:t>
            </a:r>
            <a:r>
              <a:rPr lang="en-US" b="1" dirty="0" smtClean="0"/>
              <a:t>year </a:t>
            </a:r>
            <a:r>
              <a:rPr lang="en-US" dirty="0" smtClean="0"/>
              <a:t>= </a:t>
            </a:r>
            <a:r>
              <a:rPr lang="en-US" dirty="0"/>
              <a:t>[Current assets for the current year/Current sales] x Estimated sales for the next </a:t>
            </a:r>
            <a:r>
              <a:rPr lang="en-US" dirty="0" smtClean="0"/>
              <a:t>year</a:t>
            </a:r>
          </a:p>
          <a:p>
            <a:pPr>
              <a:buNone/>
            </a:pPr>
            <a:r>
              <a:rPr lang="en-US" dirty="0"/>
              <a:t> </a:t>
            </a:r>
            <a:r>
              <a:rPr lang="en-US" dirty="0" smtClean="0"/>
              <a:t>	If </a:t>
            </a:r>
            <a:r>
              <a:rPr lang="en-US" dirty="0"/>
              <a:t>we assume the current assets/sales ratio to be 20 percent, putting in the values in </a:t>
            </a:r>
            <a:r>
              <a:rPr lang="en-US" dirty="0" smtClean="0"/>
              <a:t>the aforementioned </a:t>
            </a:r>
            <a:r>
              <a:rPr lang="en-US" dirty="0"/>
              <a:t>equation, we </a:t>
            </a:r>
            <a:r>
              <a:rPr lang="en-US" dirty="0" smtClean="0"/>
              <a:t>get Current </a:t>
            </a:r>
            <a:r>
              <a:rPr lang="en-US" dirty="0"/>
              <a:t>assets for the next year = 300,000 x (0.2) = 60,000</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fontScale="92500"/>
          </a:bodyPr>
          <a:lstStyle/>
          <a:p>
            <a:pPr>
              <a:buNone/>
            </a:pPr>
            <a:r>
              <a:rPr lang="en-US" dirty="0" smtClean="0"/>
              <a:t>	This </a:t>
            </a:r>
            <a:r>
              <a:rPr lang="en-US" dirty="0"/>
              <a:t>shows that with an increase in sales of Rs 100,000, the current assets of the cafeteria are likely </a:t>
            </a:r>
            <a:r>
              <a:rPr lang="en-US" dirty="0" smtClean="0"/>
              <a:t>to increase </a:t>
            </a:r>
            <a:r>
              <a:rPr lang="en-US" dirty="0"/>
              <a:t>as 20 percent of the sales.</a:t>
            </a:r>
          </a:p>
          <a:p>
            <a:pPr>
              <a:buNone/>
            </a:pPr>
            <a:r>
              <a:rPr lang="en-US" dirty="0" smtClean="0"/>
              <a:t>	We </a:t>
            </a:r>
            <a:r>
              <a:rPr lang="en-US" dirty="0"/>
              <a:t>will assume here that there is no change in the fixed assets. As mentioned earlier, </a:t>
            </a:r>
            <a:r>
              <a:rPr lang="en-US" dirty="0" smtClean="0"/>
              <a:t>fixed assets </a:t>
            </a:r>
            <a:r>
              <a:rPr lang="en-US" dirty="0"/>
              <a:t>do not change with year-to-year changes in sales, however, over a period of time, the fixed </a:t>
            </a:r>
            <a:r>
              <a:rPr lang="en-US" dirty="0" smtClean="0"/>
              <a:t>assets may </a:t>
            </a:r>
            <a:r>
              <a:rPr lang="en-US" dirty="0"/>
              <a:t>be increased as the business requires expansion.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lnSpcReduction="10000"/>
          </a:bodyPr>
          <a:lstStyle/>
          <a:p>
            <a:pPr>
              <a:buNone/>
            </a:pPr>
            <a:r>
              <a:rPr lang="en-US" dirty="0" smtClean="0"/>
              <a:t>	The </a:t>
            </a:r>
            <a:r>
              <a:rPr lang="en-US" dirty="0"/>
              <a:t>next step is to forecast the retained earnings—the amount of profit which would </a:t>
            </a:r>
            <a:r>
              <a:rPr lang="en-US" dirty="0" smtClean="0"/>
              <a:t>be reinvested </a:t>
            </a:r>
            <a:r>
              <a:rPr lang="en-US" dirty="0"/>
              <a:t>in the business. Retained earning forecasting is important so that any shortfall in cash </a:t>
            </a:r>
            <a:r>
              <a:rPr lang="en-US" dirty="0" smtClean="0"/>
              <a:t>could be </a:t>
            </a:r>
            <a:r>
              <a:rPr lang="en-US" dirty="0"/>
              <a:t>identified and the amount of external financing necessary for the business could also be </a:t>
            </a:r>
            <a:r>
              <a:rPr lang="en-US" dirty="0" smtClean="0"/>
              <a:t>assessed. </a:t>
            </a:r>
          </a:p>
          <a:p>
            <a:pPr>
              <a:buNone/>
            </a:pPr>
            <a:r>
              <a:rPr lang="en-US" dirty="0"/>
              <a:t>	</a:t>
            </a:r>
            <a:r>
              <a:rPr lang="en-US" dirty="0" smtClean="0"/>
              <a:t>Retained </a:t>
            </a:r>
            <a:r>
              <a:rPr lang="en-US" dirty="0"/>
              <a:t>earnings can be estimated using the following formula</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Expected </a:t>
            </a:r>
            <a:r>
              <a:rPr lang="en-US" b="1" dirty="0"/>
              <a:t>Estimated retained earnings</a:t>
            </a:r>
          </a:p>
          <a:p>
            <a:pPr>
              <a:buNone/>
            </a:pPr>
            <a:r>
              <a:rPr lang="en-US" dirty="0" smtClean="0"/>
              <a:t>	= </a:t>
            </a:r>
            <a:r>
              <a:rPr lang="en-US" dirty="0"/>
              <a:t>estimated sales x profit margin x plowback ratio</a:t>
            </a:r>
          </a:p>
          <a:p>
            <a:pPr>
              <a:buNone/>
            </a:pPr>
            <a:r>
              <a:rPr lang="en-US" dirty="0" smtClean="0"/>
              <a:t>	Plow </a:t>
            </a:r>
            <a:r>
              <a:rPr lang="en-US" dirty="0"/>
              <a:t>back ratio=1-pay out ratio</a:t>
            </a:r>
          </a:p>
          <a:p>
            <a:pPr>
              <a:buNone/>
            </a:pPr>
            <a:r>
              <a:rPr lang="en-US" dirty="0" smtClean="0"/>
              <a:t>	Pay </a:t>
            </a:r>
            <a:r>
              <a:rPr lang="en-US" dirty="0"/>
              <a:t>out ratio=dividend/net income</a:t>
            </a:r>
          </a:p>
          <a:p>
            <a:pPr>
              <a:buNone/>
            </a:pPr>
            <a:r>
              <a:rPr lang="en-US" dirty="0" smtClean="0"/>
              <a:t>	Profit </a:t>
            </a:r>
            <a:r>
              <a:rPr lang="en-US" dirty="0"/>
              <a:t>margin=net income/sales</a:t>
            </a:r>
          </a:p>
          <a:p>
            <a:pPr>
              <a:buNone/>
            </a:pPr>
            <a:r>
              <a:rPr lang="en-US" dirty="0" smtClean="0"/>
              <a:t>	Here</a:t>
            </a:r>
            <a:r>
              <a:rPr lang="en-US" dirty="0"/>
              <a:t>, we assume that the profit margin ratio is 25 percent, whereas payout ratio of the cafeteria is </a:t>
            </a:r>
            <a:r>
              <a:rPr lang="en-US" dirty="0" smtClean="0"/>
              <a:t>50 percent</a:t>
            </a:r>
            <a:endParaRPr lang="en-US" dirty="0"/>
          </a:p>
          <a:p>
            <a:pPr>
              <a:buNone/>
            </a:pPr>
            <a:r>
              <a:rPr lang="en-US" dirty="0" smtClean="0"/>
              <a:t>	Estimated </a:t>
            </a:r>
            <a:r>
              <a:rPr lang="en-US" dirty="0"/>
              <a:t>retained earnings = 300,000 x 0.25 x (1-0.5)</a:t>
            </a:r>
          </a:p>
          <a:p>
            <a:pPr>
              <a:buNone/>
            </a:pPr>
            <a:r>
              <a:rPr lang="en-US" dirty="0" smtClean="0"/>
              <a:t>	=</a:t>
            </a:r>
            <a:r>
              <a:rPr lang="en-US" dirty="0"/>
              <a:t>75,000*(1-0.5) =Rs.37, 500</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Rs </a:t>
            </a:r>
            <a:r>
              <a:rPr lang="en-US" dirty="0"/>
              <a:t>37,500/- is predicted retained earnings amount which should appear in the pro forma balance sheet. </a:t>
            </a:r>
            <a:r>
              <a:rPr lang="en-US" dirty="0" smtClean="0"/>
              <a:t>It shoes </a:t>
            </a:r>
            <a:r>
              <a:rPr lang="en-US" dirty="0"/>
              <a:t>that half of the income will be distributed among the owners &amp; the other half will be reinvested.</a:t>
            </a:r>
          </a:p>
          <a:p>
            <a:pPr>
              <a:buNone/>
            </a:pPr>
            <a:r>
              <a:rPr lang="en-US" dirty="0" smtClean="0"/>
              <a:t>	Now </a:t>
            </a:r>
            <a:r>
              <a:rPr lang="en-US" dirty="0"/>
              <a:t>let’s forecast the external or discretionary financing (external financing), since </a:t>
            </a:r>
            <a:r>
              <a:rPr lang="en-US" dirty="0" smtClean="0"/>
              <a:t>we have </a:t>
            </a:r>
            <a:r>
              <a:rPr lang="en-US" dirty="0"/>
              <a:t>estimated the revenues and expenses of the business, the changes in assets and the part of the </a:t>
            </a:r>
            <a:r>
              <a:rPr lang="en-US" dirty="0" smtClean="0"/>
              <a:t>net income </a:t>
            </a:r>
            <a:r>
              <a:rPr lang="en-US" dirty="0"/>
              <a:t>that is to be reinvested in the business.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The </a:t>
            </a:r>
            <a:r>
              <a:rPr lang="en-US" dirty="0"/>
              <a:t>formula will be </a:t>
            </a:r>
            <a:r>
              <a:rPr lang="en-US" dirty="0" smtClean="0"/>
              <a:t>used: </a:t>
            </a:r>
            <a:r>
              <a:rPr lang="en-US" b="1" dirty="0" smtClean="0"/>
              <a:t>Estimated </a:t>
            </a:r>
            <a:r>
              <a:rPr lang="en-US" b="1" dirty="0"/>
              <a:t>discretionary </a:t>
            </a:r>
            <a:r>
              <a:rPr lang="en-US" b="1" dirty="0" smtClean="0"/>
              <a:t>financing </a:t>
            </a:r>
            <a:r>
              <a:rPr lang="en-US" dirty="0" smtClean="0"/>
              <a:t>= </a:t>
            </a:r>
            <a:r>
              <a:rPr lang="en-US" dirty="0"/>
              <a:t>estimated total assets – estimated total liabilities –estimated total </a:t>
            </a:r>
            <a:r>
              <a:rPr lang="en-US" dirty="0" smtClean="0"/>
              <a:t>equity</a:t>
            </a:r>
          </a:p>
          <a:p>
            <a:pPr>
              <a:buNone/>
            </a:pPr>
            <a:r>
              <a:rPr lang="en-US" dirty="0"/>
              <a:t>	</a:t>
            </a:r>
            <a:r>
              <a:rPr lang="en-US" dirty="0" smtClean="0"/>
              <a:t>Estimated </a:t>
            </a:r>
            <a:r>
              <a:rPr lang="en-US" dirty="0"/>
              <a:t>total equity can be found out by adding the retained earnings plus </a:t>
            </a:r>
            <a:r>
              <a:rPr lang="en-US" dirty="0" smtClean="0"/>
              <a:t>initial investment</a:t>
            </a:r>
            <a:r>
              <a:rPr lang="en-US" dirty="0"/>
              <a:t>. The business was started with an initial investment of Rs 100,000 and then after one year </a:t>
            </a:r>
            <a:r>
              <a:rPr lang="en-US" dirty="0" smtClean="0"/>
              <a:t>of operations </a:t>
            </a:r>
            <a:r>
              <a:rPr lang="en-US" dirty="0"/>
              <a:t>the earnings retained out of the profit, i.e., Rs 37,500 would be added to the equity. </a:t>
            </a:r>
            <a:r>
              <a:rPr lang="en-US" dirty="0" smtClean="0"/>
              <a:t>Hence the </a:t>
            </a:r>
            <a:r>
              <a:rPr lang="en-US" dirty="0"/>
              <a:t>total equity is Rs 137,500</a:t>
            </a:r>
            <a:r>
              <a:rPr lang="en-US" dirty="0" smtClean="0"/>
              <a:t>.</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lnSpcReduction="10000"/>
          </a:bodyPr>
          <a:lstStyle/>
          <a:p>
            <a:pPr>
              <a:buNone/>
            </a:pPr>
            <a:r>
              <a:rPr lang="en-US" dirty="0" smtClean="0"/>
              <a:t>	Now we can easily solve the above given equation </a:t>
            </a:r>
          </a:p>
          <a:p>
            <a:pPr>
              <a:buNone/>
            </a:pPr>
            <a:r>
              <a:rPr lang="en-US" dirty="0"/>
              <a:t>	</a:t>
            </a:r>
            <a:r>
              <a:rPr lang="en-US" dirty="0" smtClean="0"/>
              <a:t>Estimated discretionary financing = estimated total assets – estimated total liabilities- estimated total equity</a:t>
            </a:r>
          </a:p>
          <a:p>
            <a:pPr>
              <a:buNone/>
            </a:pPr>
            <a:r>
              <a:rPr lang="en-US" dirty="0" smtClean="0"/>
              <a:t> 	=160,000-0-137,500= Rs.22, 500</a:t>
            </a:r>
          </a:p>
          <a:p>
            <a:pPr>
              <a:buNone/>
            </a:pPr>
            <a:r>
              <a:rPr lang="en-US" dirty="0" smtClean="0"/>
              <a:t>	This is the borrowing that we need to raise in form of loan or the equity, as a result of growth in sales.</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After </a:t>
            </a:r>
            <a:r>
              <a:rPr lang="en-US" dirty="0"/>
              <a:t>calculating the estimated revenues, expenses, assets and liabilities, we are in a position </a:t>
            </a:r>
            <a:r>
              <a:rPr lang="en-US" dirty="0" smtClean="0"/>
              <a:t>to prepare </a:t>
            </a:r>
            <a:r>
              <a:rPr lang="en-US" dirty="0"/>
              <a:t>the pro forma cash flow statement. The owners like to see the company to grow at a steady </a:t>
            </a:r>
            <a:r>
              <a:rPr lang="en-US" dirty="0" smtClean="0"/>
              <a:t>rate rather </a:t>
            </a:r>
            <a:r>
              <a:rPr lang="en-US" dirty="0"/>
              <a:t>then high growth &amp; slump scenario. The shareholders </a:t>
            </a:r>
            <a:r>
              <a:rPr lang="en-US" dirty="0" smtClean="0"/>
              <a:t>prefer </a:t>
            </a:r>
            <a:r>
              <a:rPr lang="en-US" dirty="0"/>
              <a:t>those companies where growth </a:t>
            </a:r>
            <a:r>
              <a:rPr lang="en-US" dirty="0" smtClean="0"/>
              <a:t>rate is </a:t>
            </a:r>
            <a:r>
              <a:rPr lang="en-US" dirty="0"/>
              <a:t>steady and consistent &amp; the mangers need to make sure that the growth rate remains </a:t>
            </a:r>
            <a:r>
              <a:rPr lang="en-US" dirty="0" smtClean="0"/>
              <a:t>steady. </a:t>
            </a:r>
          </a:p>
          <a:p>
            <a:pPr>
              <a:buNone/>
            </a:pPr>
            <a:r>
              <a:rPr lang="en-US" dirty="0"/>
              <a:t>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a:bodyPr>
          <a:lstStyle/>
          <a:p>
            <a:pPr>
              <a:buNone/>
            </a:pPr>
            <a:r>
              <a:rPr lang="en-US" dirty="0" smtClean="0"/>
              <a:t>	If you want to maintain the forecasted financial ratios that you have calculated and along with this we do not want additional personal capital to be invested in the business, then at what rate the business is growing can be calculated by the following formula</a:t>
            </a:r>
          </a:p>
          <a:p>
            <a:r>
              <a:rPr lang="en-US" b="1" dirty="0" smtClean="0"/>
              <a:t>G (Desired Growth Rate) = return on equity x (1- pay out ratio)</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Percentage of sales:</a:t>
            </a:r>
            <a:endParaRPr lang="en-US" b="1" dirty="0"/>
          </a:p>
        </p:txBody>
      </p:sp>
      <p:sp>
        <p:nvSpPr>
          <p:cNvPr id="3" name="Content Placeholder 2"/>
          <p:cNvSpPr>
            <a:spLocks noGrp="1"/>
          </p:cNvSpPr>
          <p:nvPr>
            <p:ph idx="1"/>
          </p:nvPr>
        </p:nvSpPr>
        <p:spPr/>
        <p:txBody>
          <a:bodyPr>
            <a:normAutofit/>
          </a:bodyPr>
          <a:lstStyle/>
          <a:p>
            <a:r>
              <a:rPr lang="en-US" dirty="0"/>
              <a:t>Pay out ratio as defined above equals, dividends/net income.</a:t>
            </a:r>
          </a:p>
          <a:p>
            <a:r>
              <a:rPr lang="en-US" dirty="0"/>
              <a:t>Return on equity is net income/ total equity.</a:t>
            </a:r>
          </a:p>
          <a:p>
            <a:r>
              <a:rPr lang="en-US" dirty="0"/>
              <a:t>Return on equity would be discussed in detail when we would study the rate of return &amp; </a:t>
            </a:r>
            <a:r>
              <a:rPr lang="en-US" dirty="0" smtClean="0"/>
              <a:t>capital budgeting</a:t>
            </a:r>
            <a:r>
              <a:rPr lang="en-US" dirty="0"/>
              <a:t>.</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Drawback of Percent of Sales Method:</a:t>
            </a:r>
          </a:p>
        </p:txBody>
      </p:sp>
      <p:sp>
        <p:nvSpPr>
          <p:cNvPr id="3" name="Content Placeholder 2"/>
          <p:cNvSpPr>
            <a:spLocks noGrp="1"/>
          </p:cNvSpPr>
          <p:nvPr>
            <p:ph idx="1"/>
          </p:nvPr>
        </p:nvSpPr>
        <p:spPr/>
        <p:txBody>
          <a:bodyPr>
            <a:normAutofit fontScale="77500" lnSpcReduction="20000"/>
          </a:bodyPr>
          <a:lstStyle/>
          <a:p>
            <a:pPr>
              <a:buNone/>
            </a:pPr>
            <a:r>
              <a:rPr lang="en-US" dirty="0" smtClean="0"/>
              <a:t>	Despite </a:t>
            </a:r>
            <a:r>
              <a:rPr lang="en-US" dirty="0"/>
              <a:t>the fact that percentage of sales method is widely used method for forecasting, </a:t>
            </a:r>
            <a:r>
              <a:rPr lang="en-US" dirty="0" smtClean="0"/>
              <a:t>it has </a:t>
            </a:r>
            <a:r>
              <a:rPr lang="en-US" dirty="0"/>
              <a:t>certain disadvantages.</a:t>
            </a:r>
          </a:p>
          <a:p>
            <a:r>
              <a:rPr lang="en-US" dirty="0"/>
              <a:t>The first and the foremost problem with this method is that it is only a rough approximation </a:t>
            </a:r>
            <a:r>
              <a:rPr lang="en-US" dirty="0" smtClean="0"/>
              <a:t>and is </a:t>
            </a:r>
            <a:r>
              <a:rPr lang="en-US" dirty="0"/>
              <a:t>not very detailed. </a:t>
            </a:r>
            <a:endParaRPr lang="en-US" dirty="0" smtClean="0"/>
          </a:p>
          <a:p>
            <a:r>
              <a:rPr lang="en-US" dirty="0" smtClean="0"/>
              <a:t>The </a:t>
            </a:r>
            <a:r>
              <a:rPr lang="en-US" dirty="0"/>
              <a:t>other problem is that if there is a change in fixed assets during the </a:t>
            </a:r>
            <a:r>
              <a:rPr lang="en-US" dirty="0" smtClean="0"/>
              <a:t>forecasted period </a:t>
            </a:r>
            <a:r>
              <a:rPr lang="en-US" dirty="0"/>
              <a:t>the percentage of sales method would not yield a very accurate answer. </a:t>
            </a:r>
            <a:endParaRPr lang="en-US" dirty="0" smtClean="0"/>
          </a:p>
          <a:p>
            <a:r>
              <a:rPr lang="en-US" dirty="0" smtClean="0"/>
              <a:t>The </a:t>
            </a:r>
            <a:r>
              <a:rPr lang="en-US" dirty="0"/>
              <a:t>third problem is </a:t>
            </a:r>
            <a:r>
              <a:rPr lang="en-US" dirty="0" smtClean="0"/>
              <a:t>that the </a:t>
            </a:r>
            <a:r>
              <a:rPr lang="en-US" dirty="0"/>
              <a:t>lumpy assets are not taken into account while using the percentage of sales method. Here, </a:t>
            </a:r>
            <a:r>
              <a:rPr lang="en-US" dirty="0" smtClean="0"/>
              <a:t>lumpy assets </a:t>
            </a:r>
            <a:r>
              <a:rPr lang="en-US" dirty="0"/>
              <a:t>refer to those assets which can only be acquired in large discrete units.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Drawback of Percent of Sales Method:</a:t>
            </a:r>
          </a:p>
        </p:txBody>
      </p:sp>
      <p:sp>
        <p:nvSpPr>
          <p:cNvPr id="3" name="Content Placeholder 2"/>
          <p:cNvSpPr>
            <a:spLocks noGrp="1"/>
          </p:cNvSpPr>
          <p:nvPr>
            <p:ph idx="1"/>
          </p:nvPr>
        </p:nvSpPr>
        <p:spPr/>
        <p:txBody>
          <a:bodyPr>
            <a:normAutofit fontScale="92500" lnSpcReduction="10000"/>
          </a:bodyPr>
          <a:lstStyle/>
          <a:p>
            <a:pPr>
              <a:buNone/>
            </a:pPr>
            <a:r>
              <a:rPr lang="en-US" dirty="0"/>
              <a:t>	</a:t>
            </a:r>
            <a:r>
              <a:rPr lang="en-US" dirty="0" smtClean="0"/>
              <a:t>	Summarizing </a:t>
            </a:r>
            <a:r>
              <a:rPr lang="en-US" dirty="0"/>
              <a:t>the above discussion, we can say that in percentage of sales method </a:t>
            </a:r>
            <a:r>
              <a:rPr lang="en-US" dirty="0" smtClean="0"/>
              <a:t>of forecasting </a:t>
            </a:r>
            <a:r>
              <a:rPr lang="en-US" dirty="0"/>
              <a:t>pro forma cash flow statement most of the heads in the balance sheet are linked to the </a:t>
            </a:r>
            <a:r>
              <a:rPr lang="en-US" dirty="0" smtClean="0"/>
              <a:t>sales growth </a:t>
            </a:r>
            <a:r>
              <a:rPr lang="en-US" dirty="0"/>
              <a:t>of the business. First of all, we need to know the ratios of assets and liabilities to sales for </a:t>
            </a:r>
            <a:r>
              <a:rPr lang="en-US" dirty="0" smtClean="0"/>
              <a:t>the </a:t>
            </a:r>
            <a:r>
              <a:rPr lang="en-US" dirty="0"/>
              <a:t>current period. These ratios are then applied to the estimated sales for the next period to get a forecast </a:t>
            </a:r>
            <a:r>
              <a:rPr lang="en-US" dirty="0" smtClean="0"/>
              <a:t>of assets </a:t>
            </a:r>
            <a:r>
              <a:rPr lang="en-US" dirty="0"/>
              <a:t>and liabilities for the next period.</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 Forma Statements</a:t>
            </a:r>
            <a:endParaRPr lang="en-US" b="1" dirty="0"/>
          </a:p>
        </p:txBody>
      </p:sp>
      <p:sp>
        <p:nvSpPr>
          <p:cNvPr id="3" name="Content Placeholder 2"/>
          <p:cNvSpPr>
            <a:spLocks noGrp="1"/>
          </p:cNvSpPr>
          <p:nvPr>
            <p:ph idx="1"/>
          </p:nvPr>
        </p:nvSpPr>
        <p:spPr/>
        <p:txBody>
          <a:bodyPr>
            <a:normAutofit/>
          </a:bodyPr>
          <a:lstStyle/>
          <a:p>
            <a:pPr>
              <a:buNone/>
            </a:pPr>
            <a:r>
              <a:rPr lang="en-US" dirty="0" smtClean="0"/>
              <a:t>	After </a:t>
            </a:r>
            <a:r>
              <a:rPr lang="en-US" dirty="0"/>
              <a:t>understanding the dynamics of percentage of sales method, and having prepared the </a:t>
            </a:r>
            <a:r>
              <a:rPr lang="en-US" dirty="0" smtClean="0"/>
              <a:t>pro forma </a:t>
            </a:r>
            <a:r>
              <a:rPr lang="en-US" dirty="0"/>
              <a:t>income statement and pro forma balance sheet, we are in a position to discuss the forecasted </a:t>
            </a:r>
            <a:r>
              <a:rPr lang="en-US" dirty="0" smtClean="0"/>
              <a:t>or pro </a:t>
            </a:r>
            <a:r>
              <a:rPr lang="en-US" dirty="0"/>
              <a:t>forma cash flow statement.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 Forma Statements</a:t>
            </a:r>
            <a:endParaRPr lang="en-US" b="1" dirty="0"/>
          </a:p>
        </p:txBody>
      </p:sp>
      <p:sp>
        <p:nvSpPr>
          <p:cNvPr id="3" name="Content Placeholder 2"/>
          <p:cNvSpPr>
            <a:spLocks noGrp="1"/>
          </p:cNvSpPr>
          <p:nvPr>
            <p:ph idx="1"/>
          </p:nvPr>
        </p:nvSpPr>
        <p:spPr/>
        <p:txBody>
          <a:bodyPr>
            <a:normAutofit/>
          </a:bodyPr>
          <a:lstStyle/>
          <a:p>
            <a:pPr>
              <a:buNone/>
            </a:pPr>
            <a:r>
              <a:rPr lang="en-US" dirty="0" smtClean="0"/>
              <a:t>	A pro forma cash flow statement is just like an ordinary cash flow statement; the only difference is that the figures in a pro forma cash flow statement are estimated figures rather than actual ones. The estimated statement is later compared to the real after-effect cash flow statement to assess the quality of the estimate.</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 Forma Statements</a:t>
            </a:r>
            <a:endParaRPr lang="en-US" b="1" dirty="0"/>
          </a:p>
        </p:txBody>
      </p:sp>
      <p:sp>
        <p:nvSpPr>
          <p:cNvPr id="3" name="Content Placeholder 2"/>
          <p:cNvSpPr>
            <a:spLocks noGrp="1"/>
          </p:cNvSpPr>
          <p:nvPr>
            <p:ph idx="1"/>
          </p:nvPr>
        </p:nvSpPr>
        <p:spPr/>
        <p:txBody>
          <a:bodyPr>
            <a:normAutofit lnSpcReduction="10000"/>
          </a:bodyPr>
          <a:lstStyle/>
          <a:p>
            <a:pPr>
              <a:buNone/>
            </a:pPr>
            <a:r>
              <a:rPr lang="en-US" dirty="0" smtClean="0"/>
              <a:t>	After </a:t>
            </a:r>
            <a:r>
              <a:rPr lang="en-US" dirty="0"/>
              <a:t>calculating the estimated sales revenue, we have already calculated the estimated </a:t>
            </a:r>
            <a:r>
              <a:rPr lang="en-US" dirty="0" smtClean="0"/>
              <a:t>net income </a:t>
            </a:r>
            <a:r>
              <a:rPr lang="en-US" dirty="0"/>
              <a:t>of the business, multiplying the estimated figure of sales for the next year with the profit </a:t>
            </a:r>
            <a:r>
              <a:rPr lang="en-US" dirty="0" smtClean="0"/>
              <a:t>margin ratio</a:t>
            </a:r>
            <a:r>
              <a:rPr lang="en-US" dirty="0"/>
              <a:t>. Forecasted net income gives the starting point for an estimated cash flow statement. If the </a:t>
            </a:r>
            <a:r>
              <a:rPr lang="en-US" dirty="0" smtClean="0"/>
              <a:t>assets are </a:t>
            </a:r>
            <a:r>
              <a:rPr lang="en-US" dirty="0"/>
              <a:t>20% of sales and depreciation is10% of the assets then the depreciation is 10% multiply 20% </a:t>
            </a:r>
            <a:r>
              <a:rPr lang="en-US" dirty="0" smtClean="0"/>
              <a:t>which is </a:t>
            </a:r>
            <a:r>
              <a:rPr lang="en-US" dirty="0"/>
              <a:t>equal to 2% of sales.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 Forma Statements</a:t>
            </a:r>
            <a:endParaRPr lang="en-US" b="1" dirty="0"/>
          </a:p>
        </p:txBody>
      </p:sp>
      <p:sp>
        <p:nvSpPr>
          <p:cNvPr id="3" name="Content Placeholder 2"/>
          <p:cNvSpPr>
            <a:spLocks noGrp="1"/>
          </p:cNvSpPr>
          <p:nvPr>
            <p:ph idx="1"/>
          </p:nvPr>
        </p:nvSpPr>
        <p:spPr/>
        <p:txBody>
          <a:bodyPr>
            <a:normAutofit/>
          </a:bodyPr>
          <a:lstStyle/>
          <a:p>
            <a:pPr>
              <a:buNone/>
            </a:pPr>
            <a:r>
              <a:rPr lang="en-US" dirty="0" smtClean="0"/>
              <a:t>	After </a:t>
            </a:r>
            <a:r>
              <a:rPr lang="en-US" dirty="0"/>
              <a:t>calculating depreciation at 2%, you can calculate the </a:t>
            </a:r>
            <a:r>
              <a:rPr lang="en-US" dirty="0" smtClean="0"/>
              <a:t>forecasted depreciation </a:t>
            </a:r>
            <a:r>
              <a:rPr lang="en-US" dirty="0"/>
              <a:t>this will appear in our forecasted cash flow statement. Afterwards we would see </a:t>
            </a:r>
            <a:r>
              <a:rPr lang="en-US" dirty="0" smtClean="0"/>
              <a:t>the increases </a:t>
            </a:r>
            <a:r>
              <a:rPr lang="en-US" dirty="0"/>
              <a:t>and decreases in current assets and current liabilities. An increases in current assets </a:t>
            </a:r>
            <a:r>
              <a:rPr lang="en-US" dirty="0" smtClean="0"/>
              <a:t>and increase </a:t>
            </a:r>
            <a:r>
              <a:rPr lang="en-US" dirty="0"/>
              <a:t>in current liabilities can be calculated using constant percentage of sales approach.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 Forma Statements</a:t>
            </a:r>
            <a:endParaRPr lang="en-US" b="1" dirty="0"/>
          </a:p>
        </p:txBody>
      </p:sp>
      <p:sp>
        <p:nvSpPr>
          <p:cNvPr id="3" name="Content Placeholder 2"/>
          <p:cNvSpPr>
            <a:spLocks noGrp="1"/>
          </p:cNvSpPr>
          <p:nvPr>
            <p:ph idx="1"/>
          </p:nvPr>
        </p:nvSpPr>
        <p:spPr/>
        <p:txBody>
          <a:bodyPr>
            <a:normAutofit/>
          </a:bodyPr>
          <a:lstStyle/>
          <a:p>
            <a:pPr>
              <a:buNone/>
            </a:pPr>
            <a:r>
              <a:rPr lang="en-US" dirty="0" smtClean="0"/>
              <a:t>	We can compare the forecasted cash flow with the actual cash flow statement to know how much accurate our estimates are. If we use indirect cash flow then the first thing is our net income plus depreciation, minus increase in current assets, plus decrease in current liabilities, would provide us with cash flows from operations.</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 Forma Statements</a:t>
            </a:r>
            <a:endParaRPr lang="en-US"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533400" y="1600200"/>
            <a:ext cx="7026650" cy="49807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 Forma Statements</a:t>
            </a:r>
            <a:endParaRPr lang="en-US" b="1" dirty="0"/>
          </a:p>
        </p:txBody>
      </p:sp>
      <p:sp>
        <p:nvSpPr>
          <p:cNvPr id="4" name="Content Placeholder 3"/>
          <p:cNvSpPr>
            <a:spLocks noGrp="1"/>
          </p:cNvSpPr>
          <p:nvPr>
            <p:ph idx="1"/>
          </p:nvPr>
        </p:nvSpPr>
        <p:spPr/>
        <p:txBody>
          <a:bodyPr>
            <a:normAutofit fontScale="85000" lnSpcReduction="10000"/>
          </a:bodyPr>
          <a:lstStyle/>
          <a:p>
            <a:r>
              <a:rPr lang="en-US" dirty="0"/>
              <a:t>Note 1: Indirect Cash Flow Approach using Income Statement and two consecutive </a:t>
            </a:r>
            <a:r>
              <a:rPr lang="en-US" dirty="0" smtClean="0"/>
              <a:t>Balance Sheets</a:t>
            </a:r>
            <a:endParaRPr lang="en-US" dirty="0"/>
          </a:p>
          <a:p>
            <a:r>
              <a:rPr lang="en-US" dirty="0"/>
              <a:t>Note 2: Final Net Cash Flow from All Activities should match the difference in the difference </a:t>
            </a:r>
            <a:r>
              <a:rPr lang="en-US" dirty="0" smtClean="0"/>
              <a:t>in the </a:t>
            </a:r>
            <a:r>
              <a:rPr lang="en-US" dirty="0"/>
              <a:t>closing balances in the Balance Sheets from June 30th 2001 and June 30th 2002</a:t>
            </a:r>
          </a:p>
          <a:p>
            <a:r>
              <a:rPr lang="en-US" dirty="0"/>
              <a:t>Note 3: Investments include all cash sale and purchases of non-current assets and </a:t>
            </a:r>
            <a:r>
              <a:rPr lang="en-US" dirty="0" smtClean="0"/>
              <a:t>marketable securities</a:t>
            </a:r>
            <a:endParaRPr lang="en-US" dirty="0"/>
          </a:p>
          <a:p>
            <a:r>
              <a:rPr lang="en-US" dirty="0"/>
              <a:t>Note 4: Financing includes all cash changes in loans, leasing, and equity etc.</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Next Lecture</a:t>
            </a:r>
            <a:endParaRPr lang="en-US" b="1" dirty="0"/>
          </a:p>
        </p:txBody>
      </p:sp>
      <p:sp>
        <p:nvSpPr>
          <p:cNvPr id="4" name="Content Placeholder 3"/>
          <p:cNvSpPr>
            <a:spLocks noGrp="1"/>
          </p:cNvSpPr>
          <p:nvPr>
            <p:ph idx="1"/>
          </p:nvPr>
        </p:nvSpPr>
        <p:spPr/>
        <p:txBody>
          <a:bodyPr>
            <a:normAutofit/>
          </a:bodyPr>
          <a:lstStyle/>
          <a:p>
            <a:pPr>
              <a:buNone/>
            </a:pPr>
            <a:r>
              <a:rPr lang="en-US" b="1" dirty="0"/>
              <a:t>PRESENT VALUE AND DISCOUNTING</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874</Words>
  <Application>Microsoft Office PowerPoint</Application>
  <PresentationFormat>On-screen Show (4:3)</PresentationFormat>
  <Paragraphs>227</Paragraphs>
  <Slides>62</Slides>
  <Notes>0</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Summary of Last Lecture:</vt:lpstr>
      <vt:lpstr>Nominal or upward sloping yield curve:</vt:lpstr>
      <vt:lpstr>Expectations Theory:</vt:lpstr>
      <vt:lpstr>Liquidity Preference Theory:</vt:lpstr>
      <vt:lpstr>Market Segmentation:</vt:lpstr>
      <vt:lpstr>Types of Interest Rates</vt:lpstr>
      <vt:lpstr>Simple Interest (or Straight Line):</vt:lpstr>
      <vt:lpstr>Simple Interest (or Straight Line):</vt:lpstr>
      <vt:lpstr>Simple Interest (or Straight Line):</vt:lpstr>
      <vt:lpstr>Simple Interest (or Straight Line):</vt:lpstr>
      <vt:lpstr>Discrete Compound Interest:</vt:lpstr>
      <vt:lpstr>Discrete Compound Interest:</vt:lpstr>
      <vt:lpstr>Discrete Compound Interest:</vt:lpstr>
      <vt:lpstr>Discrete Compound Interest:</vt:lpstr>
      <vt:lpstr>Discrete Compound Interest:</vt:lpstr>
      <vt:lpstr>Continuous (or Exponential) Compound Interest:</vt:lpstr>
      <vt:lpstr>Continuous (or Exponential) Compound Interest:</vt:lpstr>
      <vt:lpstr>Continuous (or Exponential) Compound Interest:</vt:lpstr>
      <vt:lpstr>Continuous (or Exponential) Compound Interest:</vt:lpstr>
      <vt:lpstr>FINANCIAL FORECASTING AND FINANCIAL PLANNING</vt:lpstr>
      <vt:lpstr>Learning Objectives:</vt:lpstr>
      <vt:lpstr>FINANCIAL FORECASTING AND FINANCIAL PLANNING</vt:lpstr>
      <vt:lpstr>FINANCIAL FORECASTING AND FINANCIAL PLANNING</vt:lpstr>
      <vt:lpstr>Objectives of Financial Forecasting</vt:lpstr>
      <vt:lpstr>Objectives of Financial Forecasting</vt:lpstr>
      <vt:lpstr>Planning Documents:</vt:lpstr>
      <vt:lpstr>Methods of forecasting</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Percentage of sales:</vt:lpstr>
      <vt:lpstr>Drawback of Percent of Sales Method:</vt:lpstr>
      <vt:lpstr>Drawback of Percent of Sales Method:</vt:lpstr>
      <vt:lpstr>Pro Forma Statements</vt:lpstr>
      <vt:lpstr>Pro Forma Statements</vt:lpstr>
      <vt:lpstr>Pro Forma Statements</vt:lpstr>
      <vt:lpstr>Pro Forma Statements</vt:lpstr>
      <vt:lpstr>Pro Forma Statements</vt:lpstr>
      <vt:lpstr>Pro Forma Statements</vt:lpstr>
      <vt:lpstr>Pro Forma Statements</vt:lpstr>
      <vt:lpstr>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NTS</cp:lastModifiedBy>
  <cp:revision>24</cp:revision>
  <dcterms:created xsi:type="dcterms:W3CDTF">2014-06-04T17:17:10Z</dcterms:created>
  <dcterms:modified xsi:type="dcterms:W3CDTF">2014-06-06T06:48:51Z</dcterms:modified>
</cp:coreProperties>
</file>