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7BFEB8-A68E-4D39-BA7F-55D7E3268FE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7BFEB8-A68E-4D39-BA7F-55D7E3268FE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7BFEB8-A68E-4D39-BA7F-55D7E3268FE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7BFEB8-A68E-4D39-BA7F-55D7E3268FE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7BFEB8-A68E-4D39-BA7F-55D7E3268FE4}" type="datetimeFigureOut">
              <a:rPr lang="en-US" smtClean="0"/>
              <a:pPr/>
              <a:t>6/6/2014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7BFEB8-A68E-4D39-BA7F-55D7E3268FE4}" type="datetimeFigureOut">
              <a:rPr lang="en-US" smtClean="0"/>
              <a:pPr/>
              <a:t>6/6/2014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BFEB8-A68E-4D39-BA7F-55D7E3268FE4}" type="datetimeFigureOut">
              <a:rPr lang="en-US" smtClean="0"/>
              <a:pPr/>
              <a:t>6/6/2014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7BFEB8-A68E-4D39-BA7F-55D7E3268FE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7BFEB8-A68E-4D39-BA7F-55D7E3268FE4}" type="datetimeFigureOut">
              <a:rPr lang="en-US" smtClean="0"/>
              <a:pPr/>
              <a:t>6/6/2014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7BFEB8-A68E-4D39-BA7F-55D7E3268FE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7BFEB8-A68E-4D39-BA7F-55D7E3268FE4}" type="datetimeFigureOut">
              <a:rPr lang="en-US" smtClean="0"/>
              <a:pPr/>
              <a:t>6/6/2014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87664-F296-4067-8F10-D3A5D1F6B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7BFEB8-A68E-4D39-BA7F-55D7E3268FE4}" type="datetimeFigureOut">
              <a:rPr lang="en-US" smtClean="0"/>
              <a:pPr/>
              <a:t>6/6/2014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87664-F296-4067-8F10-D3A5D1F6B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Lecture Summary</a:t>
            </a:r>
            <a:endParaRPr lang="en-US" dirty="0"/>
          </a:p>
        </p:txBody>
      </p:sp>
      <p:sp>
        <p:nvSpPr>
          <p:cNvPr id="3" name="Content Placeholder 2"/>
          <p:cNvSpPr>
            <a:spLocks noGrp="1"/>
          </p:cNvSpPr>
          <p:nvPr>
            <p:ph idx="1"/>
          </p:nvPr>
        </p:nvSpPr>
        <p:spPr/>
        <p:txBody>
          <a:bodyPr/>
          <a:lstStyle/>
          <a:p>
            <a:endParaRPr lang="en-US" dirty="0" smtClean="0"/>
          </a:p>
          <a:p>
            <a:r>
              <a:rPr lang="en-US" dirty="0" smtClean="0"/>
              <a:t>Analysis of Financial Statements</a:t>
            </a:r>
          </a:p>
          <a:p>
            <a:r>
              <a:rPr lang="en-US" dirty="0" smtClean="0"/>
              <a:t>Key Financial Ratios</a:t>
            </a:r>
          </a:p>
          <a:p>
            <a:r>
              <a:rPr lang="en-US" dirty="0" smtClean="0"/>
              <a:t>Limitation of Financial Statements Analysis</a:t>
            </a:r>
          </a:p>
          <a:p>
            <a:r>
              <a:rPr lang="en-US" dirty="0" smtClean="0"/>
              <a:t>Market value added &amp; Economic value added.</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TIME VALUE OF MONEY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lstStyle/>
          <a:p>
            <a:pPr>
              <a:buNone/>
            </a:pPr>
            <a:r>
              <a:rPr lang="en-US" dirty="0" smtClean="0"/>
              <a:t>	After </a:t>
            </a:r>
            <a:r>
              <a:rPr lang="en-US" dirty="0"/>
              <a:t>going through this lecture, you would be able to have an understanding of the </a:t>
            </a:r>
            <a:r>
              <a:rPr lang="en-US" dirty="0" smtClean="0"/>
              <a:t>following concepts</a:t>
            </a:r>
            <a:r>
              <a:rPr lang="en-US" dirty="0"/>
              <a:t>.</a:t>
            </a:r>
          </a:p>
          <a:p>
            <a:r>
              <a:rPr lang="en-US" b="1" dirty="0" smtClean="0"/>
              <a:t>Main </a:t>
            </a:r>
            <a:r>
              <a:rPr lang="en-US" b="1" dirty="0"/>
              <a:t>Concepts of FM.</a:t>
            </a:r>
          </a:p>
          <a:p>
            <a:r>
              <a:rPr lang="en-US" b="1" dirty="0" smtClean="0"/>
              <a:t>Time </a:t>
            </a:r>
            <a:r>
              <a:rPr lang="en-US" b="1" dirty="0"/>
              <a:t>Value of Money</a:t>
            </a:r>
          </a:p>
          <a:p>
            <a:r>
              <a:rPr lang="en-US" b="1" dirty="0" smtClean="0"/>
              <a:t>Interest </a:t>
            </a:r>
            <a:r>
              <a:rPr lang="en-US" b="1" dirty="0"/>
              <a:t>Theory and its determinants</a:t>
            </a:r>
          </a:p>
          <a:p>
            <a:r>
              <a:rPr lang="en-US" b="1" dirty="0" smtClean="0"/>
              <a:t>Yield </a:t>
            </a:r>
            <a:r>
              <a:rPr lang="en-US" b="1" dirty="0"/>
              <a:t>curve theory and its dynamics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FM Concepts: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There </a:t>
            </a:r>
            <a:r>
              <a:rPr lang="en-US" dirty="0"/>
              <a:t>are certain financial management concepts that should be kept in mind, while making an </a:t>
            </a:r>
            <a:r>
              <a:rPr lang="en-US" dirty="0" smtClean="0"/>
              <a:t>analysis of </a:t>
            </a:r>
            <a:r>
              <a:rPr lang="en-US" dirty="0"/>
              <a:t>a financial decision. The one-liners given here would help you in committing these concepts to </a:t>
            </a:r>
            <a:r>
              <a:rPr lang="en-US" dirty="0" smtClean="0"/>
              <a:t>your memory</a:t>
            </a:r>
            <a:r>
              <a:rPr lang="en-US" dirty="0"/>
              <a:t>.</a:t>
            </a:r>
          </a:p>
          <a:p>
            <a:r>
              <a:rPr lang="en-US" dirty="0" smtClean="0"/>
              <a:t>A </a:t>
            </a:r>
            <a:r>
              <a:rPr lang="en-US" dirty="0"/>
              <a:t>rupee today is worth more than a rupee tomorrow.</a:t>
            </a:r>
          </a:p>
          <a:p>
            <a:pPr>
              <a:buNone/>
            </a:pPr>
            <a:r>
              <a:rPr lang="en-US" dirty="0" smtClean="0"/>
              <a:t>	Time </a:t>
            </a:r>
            <a:r>
              <a:rPr lang="en-US" dirty="0"/>
              <a:t>Value of Money &amp; Interest</a:t>
            </a:r>
          </a:p>
          <a:p>
            <a:r>
              <a:rPr lang="en-US" dirty="0" smtClean="0"/>
              <a:t> </a:t>
            </a:r>
            <a:r>
              <a:rPr lang="en-US" dirty="0"/>
              <a:t>A safe rupee is worth more than a risky rupee.</a:t>
            </a:r>
          </a:p>
          <a:p>
            <a:pPr>
              <a:buNone/>
            </a:pPr>
            <a:r>
              <a:rPr lang="en-US" dirty="0" smtClean="0"/>
              <a:t>	- </a:t>
            </a:r>
            <a:r>
              <a:rPr lang="en-US" dirty="0"/>
              <a:t>Risk and </a:t>
            </a:r>
            <a:r>
              <a:rPr lang="en-US" dirty="0" smtClean="0"/>
              <a:t>Return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FM Concepts:</a:t>
            </a:r>
            <a:endParaRPr lang="en-US" dirty="0"/>
          </a:p>
        </p:txBody>
      </p:sp>
      <p:sp>
        <p:nvSpPr>
          <p:cNvPr id="3" name="Content Placeholder 2"/>
          <p:cNvSpPr>
            <a:spLocks noGrp="1"/>
          </p:cNvSpPr>
          <p:nvPr>
            <p:ph idx="1"/>
          </p:nvPr>
        </p:nvSpPr>
        <p:spPr/>
        <p:txBody>
          <a:bodyPr>
            <a:normAutofit/>
          </a:bodyPr>
          <a:lstStyle/>
          <a:p>
            <a:r>
              <a:rPr lang="en-US" dirty="0" smtClean="0"/>
              <a:t>Don’t compare apples to oranges</a:t>
            </a:r>
          </a:p>
          <a:p>
            <a:pPr>
              <a:buNone/>
            </a:pPr>
            <a:r>
              <a:rPr lang="en-US" dirty="0" smtClean="0"/>
              <a:t>	- Discounting &amp; NPV</a:t>
            </a:r>
          </a:p>
          <a:p>
            <a:r>
              <a:rPr lang="en-US" dirty="0" smtClean="0"/>
              <a:t> Don’t put all your eggs in one basket.</a:t>
            </a:r>
          </a:p>
          <a:p>
            <a:pPr>
              <a:buNone/>
            </a:pPr>
            <a:r>
              <a:rPr lang="en-US" dirty="0" smtClean="0"/>
              <a:t>	- Portfolio Diversification</a:t>
            </a:r>
          </a:p>
          <a:p>
            <a:r>
              <a:rPr lang="en-US" dirty="0" smtClean="0"/>
              <a:t> Get insurance because you will break some eggs.</a:t>
            </a:r>
          </a:p>
          <a:p>
            <a:pPr>
              <a:buNone/>
            </a:pPr>
            <a:r>
              <a:rPr lang="en-US" dirty="0" smtClean="0"/>
              <a:t>	- Hedging &amp; Risk Management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Time Value of Money:</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first concept, time value of money, says that a rupee in your hand today is worth more </a:t>
            </a:r>
            <a:r>
              <a:rPr lang="en-US" dirty="0" smtClean="0"/>
              <a:t>than the </a:t>
            </a:r>
            <a:r>
              <a:rPr lang="en-US" dirty="0"/>
              <a:t>rupee that you are going to get tomorrow or the day after. </a:t>
            </a:r>
            <a:endParaRPr lang="en-US" dirty="0" smtClean="0"/>
          </a:p>
          <a:p>
            <a:r>
              <a:rPr lang="en-US" dirty="0" smtClean="0"/>
              <a:t>This </a:t>
            </a:r>
            <a:r>
              <a:rPr lang="en-US" dirty="0"/>
              <a:t>is because if you have a rupee </a:t>
            </a:r>
            <a:r>
              <a:rPr lang="en-US" dirty="0" smtClean="0"/>
              <a:t>in hand</a:t>
            </a:r>
            <a:r>
              <a:rPr lang="en-US" dirty="0"/>
              <a:t>, you can put it into a bank (invest it) and can earn interest (return) on it, and tomorrow you </a:t>
            </a:r>
            <a:r>
              <a:rPr lang="en-US" dirty="0" smtClean="0"/>
              <a:t>are going </a:t>
            </a:r>
            <a:r>
              <a:rPr lang="en-US" dirty="0"/>
              <a:t>to have more than rupee one, which of course, is more desirable than having just one rupee.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Risk and Return:</a:t>
            </a:r>
            <a:endParaRPr lang="en-US" dirty="0"/>
          </a:p>
        </p:txBody>
      </p:sp>
      <p:sp>
        <p:nvSpPr>
          <p:cNvPr id="3" name="Content Placeholder 2"/>
          <p:cNvSpPr>
            <a:spLocks noGrp="1"/>
          </p:cNvSpPr>
          <p:nvPr>
            <p:ph idx="1"/>
          </p:nvPr>
        </p:nvSpPr>
        <p:spPr/>
        <p:txBody>
          <a:bodyPr>
            <a:normAutofit/>
          </a:bodyPr>
          <a:lstStyle/>
          <a:p>
            <a:r>
              <a:rPr lang="en-US" dirty="0"/>
              <a:t>Investors want to earn maximum return on their </a:t>
            </a:r>
            <a:r>
              <a:rPr lang="en-US" dirty="0" smtClean="0"/>
              <a:t>investment</a:t>
            </a:r>
            <a:r>
              <a:rPr lang="en-US" dirty="0"/>
              <a:t>; however, risk is a constraint to </a:t>
            </a:r>
            <a:r>
              <a:rPr lang="en-US" dirty="0" smtClean="0"/>
              <a:t>this objective</a:t>
            </a:r>
            <a:r>
              <a:rPr lang="en-US" dirty="0"/>
              <a:t>. Investors dislike risk-bearing, unless they are adequately compensated for that. Now the </a:t>
            </a:r>
            <a:r>
              <a:rPr lang="en-US" dirty="0" smtClean="0"/>
              <a:t>risk and </a:t>
            </a:r>
            <a:r>
              <a:rPr lang="en-US" dirty="0"/>
              <a:t>return concept states that a safe rupee in your hand is better than a risky rupee which is not in </a:t>
            </a:r>
            <a:r>
              <a:rPr lang="en-US" dirty="0" smtClean="0"/>
              <a:t>your hand</a:t>
            </a:r>
            <a:r>
              <a:rPr lang="en-US" dirty="0"/>
              <a:t>. </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Risk and Return:</a:t>
            </a:r>
            <a:endParaRPr lang="en-US" dirty="0"/>
          </a:p>
        </p:txBody>
      </p:sp>
      <p:sp>
        <p:nvSpPr>
          <p:cNvPr id="3" name="Content Placeholder 2"/>
          <p:cNvSpPr>
            <a:spLocks noGrp="1"/>
          </p:cNvSpPr>
          <p:nvPr>
            <p:ph idx="1"/>
          </p:nvPr>
        </p:nvSpPr>
        <p:spPr/>
        <p:txBody>
          <a:bodyPr>
            <a:normAutofit/>
          </a:bodyPr>
          <a:lstStyle/>
          <a:p>
            <a:r>
              <a:rPr lang="en-US" dirty="0" smtClean="0"/>
              <a:t>This may imply that the investors would be willing to bear risk if they are offered more than a rupee i.e., a certain premium for risk bearing. However, in the absence of this additional compensation, a safe rupee is better than a risky rupee. The details about the concepts of risk and return would be discussed in the middle of the course.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&amp; Net Present Value (NPV):</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The </a:t>
            </a:r>
            <a:r>
              <a:rPr lang="en-US" dirty="0"/>
              <a:t>third concept is of discounting and net present value of money. This is a </a:t>
            </a:r>
            <a:r>
              <a:rPr lang="en-US" dirty="0" smtClean="0"/>
              <a:t>fundamental mathematical </a:t>
            </a:r>
            <a:r>
              <a:rPr lang="en-US" dirty="0"/>
              <a:t>concept and students need to practice it to perfection. Whether discounting for an asset </a:t>
            </a:r>
            <a:r>
              <a:rPr lang="en-US" dirty="0" smtClean="0"/>
              <a:t>or a </a:t>
            </a:r>
            <a:r>
              <a:rPr lang="en-US" dirty="0"/>
              <a:t>company, we have to see what cash flow would it generate during its future life and then we </a:t>
            </a:r>
            <a:r>
              <a:rPr lang="en-US" dirty="0" smtClean="0"/>
              <a:t>bring back </a:t>
            </a:r>
            <a:r>
              <a:rPr lang="en-US" dirty="0"/>
              <a:t>those future cash flow to the present, i.e., we discount the future cash flows to obtain their </a:t>
            </a:r>
            <a:r>
              <a:rPr lang="en-US" dirty="0" smtClean="0"/>
              <a:t>present value</a:t>
            </a:r>
            <a:r>
              <a:rPr lang="en-US" dirty="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Discounting &amp; Net Present Value (NPV):</a:t>
            </a:r>
            <a:endParaRPr lang="en-US" b="1" dirty="0"/>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This exercise is done to make comparison of cash flows occurring in different time periods, i.e., comparing apples to apples, rather than oranges. This concept is relentlessly used throughout the course in comparing different investment options in different time periods.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Portfolio Diversification:</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smtClean="0"/>
              <a:t>	The </a:t>
            </a:r>
            <a:r>
              <a:rPr lang="en-US" dirty="0"/>
              <a:t>fourth concept is of portfolio diversification i.e. how to select different investment </a:t>
            </a:r>
            <a:r>
              <a:rPr lang="en-US" dirty="0" smtClean="0"/>
              <a:t>options so </a:t>
            </a:r>
            <a:r>
              <a:rPr lang="en-US" dirty="0"/>
              <a:t>as to reduce risk of losing the invested money. For instance if an investor has a million rupees and </a:t>
            </a:r>
            <a:r>
              <a:rPr lang="en-US" dirty="0" smtClean="0"/>
              <a:t>he invests </a:t>
            </a:r>
            <a:r>
              <a:rPr lang="en-US" dirty="0"/>
              <a:t>his total wealth in a single company’s share, he would be exposed to greater risk. If the </a:t>
            </a:r>
            <a:r>
              <a:rPr lang="en-US" dirty="0" smtClean="0"/>
              <a:t>company goes </a:t>
            </a:r>
            <a:r>
              <a:rPr lang="en-US" dirty="0"/>
              <a:t>out of business or faces serious loss, the investor is likely to lose all his investment.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Portfolio Diversification:</a:t>
            </a:r>
            <a:endParaRPr lang="en-US" b="1" dirty="0"/>
          </a:p>
        </p:txBody>
      </p:sp>
      <p:sp>
        <p:nvSpPr>
          <p:cNvPr id="3" name="Content Placeholder 2"/>
          <p:cNvSpPr>
            <a:spLocks noGrp="1"/>
          </p:cNvSpPr>
          <p:nvPr>
            <p:ph idx="1"/>
          </p:nvPr>
        </p:nvSpPr>
        <p:spPr/>
        <p:txBody>
          <a:bodyPr>
            <a:normAutofit/>
          </a:bodyPr>
          <a:lstStyle/>
          <a:p>
            <a:pPr>
              <a:buNone/>
            </a:pPr>
            <a:r>
              <a:rPr lang="en-US" dirty="0" smtClean="0"/>
              <a:t>	However, if that investor puts his total wealth into shares of ten different companies, the chances that all the ten companies would face loss is comparatively lesser and hence the risk for the investor is diversified and reduced. The rule of finance says do not put all your eggs in one basket, because if you drop the basket accidentally, you are likely to lose all the eggs.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Hedging &amp; Risk Management:</a:t>
            </a:r>
            <a:endParaRPr lang="en-US" b="1" dirty="0"/>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Finally</a:t>
            </a:r>
            <a:r>
              <a:rPr lang="en-US" dirty="0"/>
              <a:t>, there is this fifth concept of hedging and risk management. Hedging is a strategy </a:t>
            </a:r>
            <a:r>
              <a:rPr lang="en-US" dirty="0" smtClean="0"/>
              <a:t>of risk </a:t>
            </a:r>
            <a:r>
              <a:rPr lang="en-US" dirty="0"/>
              <a:t>management that is employed by investors to reduce or minimize the chances of loss. Insurance </a:t>
            </a:r>
            <a:r>
              <a:rPr lang="en-US" dirty="0" smtClean="0"/>
              <a:t>is said </a:t>
            </a:r>
            <a:r>
              <a:rPr lang="en-US" dirty="0"/>
              <a:t>to be an effective tools used to manage risk.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Hedging &amp; Risk Management:</a:t>
            </a:r>
            <a:endParaRPr lang="en-US" b="1" dirty="0"/>
          </a:p>
        </p:txBody>
      </p:sp>
      <p:sp>
        <p:nvSpPr>
          <p:cNvPr id="3" name="Content Placeholder 2"/>
          <p:cNvSpPr>
            <a:spLocks noGrp="1"/>
          </p:cNvSpPr>
          <p:nvPr>
            <p:ph idx="1"/>
          </p:nvPr>
        </p:nvSpPr>
        <p:spPr/>
        <p:txBody>
          <a:bodyPr>
            <a:normAutofit/>
          </a:bodyPr>
          <a:lstStyle/>
          <a:p>
            <a:pPr>
              <a:buNone/>
            </a:pPr>
            <a:r>
              <a:rPr lang="en-US" dirty="0" smtClean="0"/>
              <a:t>	The concept of hedging and risk management says that whether you put your eggs in one basket or in different baskets, chances are there that you will break your eggs so it is better to get the eggs insured Insurance is the best way to avoid loss so that even if the loss occurs you may get a claim on your damages.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Now, let’s discuss the concept of interest in detail, first major &amp; technical area in financial management. Remember, that the basic objective in financial management is to maximize shareholders wealth.</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r>
              <a:rPr lang="en-US" b="1" dirty="0"/>
              <a:t>Economic Theory:</a:t>
            </a:r>
          </a:p>
          <a:p>
            <a:pPr>
              <a:buNone/>
            </a:pPr>
            <a:r>
              <a:rPr lang="en-US" dirty="0" smtClean="0"/>
              <a:t> 	Interest </a:t>
            </a:r>
            <a:r>
              <a:rPr lang="en-US" dirty="0"/>
              <a:t>rate is an equilibrium price, expressed in percentage terms, at which demand </a:t>
            </a:r>
            <a:r>
              <a:rPr lang="en-US" dirty="0" smtClean="0"/>
              <a:t>and supply </a:t>
            </a:r>
            <a:r>
              <a:rPr lang="en-US" dirty="0"/>
              <a:t>of funds (or capital) meet, i.e., the rate at which the lenders are ready to lend and buyers </a:t>
            </a:r>
            <a:r>
              <a:rPr lang="en-US" dirty="0" smtClean="0"/>
              <a:t>are ready </a:t>
            </a:r>
            <a:r>
              <a:rPr lang="en-US" dirty="0"/>
              <a:t>to buy. But equilibrium price (Interest rate) varies from one market to another.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For example, the “price” of capital in the property market is different from the “price” of capital in the cotton market. Markets have different interest rates guided by the supply &amp; demand of funds in that market. Although the interest rates in different markets may differ, however, all the markets in the country and the interest rates prevailing there are interlinked.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Now</a:t>
            </a:r>
            <a:r>
              <a:rPr lang="en-US" dirty="0"/>
              <a:t>, we come to the factors that determine the interest rates. It is important to understand </a:t>
            </a:r>
            <a:r>
              <a:rPr lang="en-US" dirty="0" smtClean="0"/>
              <a:t>the factors </a:t>
            </a:r>
            <a:r>
              <a:rPr lang="en-US" dirty="0"/>
              <a:t>that make up an interest rate in the present day business environment. In business when we </a:t>
            </a:r>
            <a:r>
              <a:rPr lang="en-US" dirty="0" smtClean="0"/>
              <a:t>talk about </a:t>
            </a:r>
            <a:r>
              <a:rPr lang="en-US" dirty="0"/>
              <a:t>the interest, we usually refer to nominal rate of interest which is determined with the help </a:t>
            </a:r>
            <a:r>
              <a:rPr lang="en-US" dirty="0" smtClean="0"/>
              <a:t>of following </a:t>
            </a:r>
            <a:r>
              <a:rPr lang="en-US" dirty="0"/>
              <a:t>factors.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fontScale="77500" lnSpcReduction="20000"/>
          </a:bodyPr>
          <a:lstStyle/>
          <a:p>
            <a:pPr>
              <a:buNone/>
            </a:pPr>
            <a:r>
              <a:rPr lang="en-US" b="1" dirty="0" smtClean="0"/>
              <a:t>	Factors</a:t>
            </a:r>
            <a:endParaRPr lang="en-US" b="1" dirty="0"/>
          </a:p>
          <a:p>
            <a:r>
              <a:rPr lang="en-US" b="1" dirty="0" smtClean="0"/>
              <a:t> </a:t>
            </a:r>
            <a:r>
              <a:rPr lang="en-US" b="1" dirty="0" err="1"/>
              <a:t>i</a:t>
            </a:r>
            <a:r>
              <a:rPr lang="en-US" b="1" dirty="0"/>
              <a:t> = </a:t>
            </a:r>
            <a:r>
              <a:rPr lang="en-US" b="1" dirty="0" err="1"/>
              <a:t>iRF</a:t>
            </a:r>
            <a:r>
              <a:rPr lang="en-US" b="1" dirty="0"/>
              <a:t> + g + DR + MR + LP + SR</a:t>
            </a:r>
          </a:p>
          <a:p>
            <a:r>
              <a:rPr lang="en-US" b="1" dirty="0" smtClean="0"/>
              <a:t> </a:t>
            </a:r>
            <a:r>
              <a:rPr lang="en-US" b="1" dirty="0" err="1"/>
              <a:t>i</a:t>
            </a:r>
            <a:r>
              <a:rPr lang="en-US" b="1" dirty="0"/>
              <a:t> is the nominal interest rate generally quoted in papers. The “real” interest rate = </a:t>
            </a:r>
            <a:r>
              <a:rPr lang="en-US" b="1" dirty="0" err="1"/>
              <a:t>i</a:t>
            </a:r>
            <a:r>
              <a:rPr lang="en-US" b="1" dirty="0"/>
              <a:t> – g</a:t>
            </a:r>
          </a:p>
          <a:p>
            <a:r>
              <a:rPr lang="en-US" b="1" dirty="0"/>
              <a:t>Here </a:t>
            </a:r>
            <a:r>
              <a:rPr lang="en-US" b="1" dirty="0" err="1"/>
              <a:t>i</a:t>
            </a:r>
            <a:r>
              <a:rPr lang="en-US" b="1" dirty="0"/>
              <a:t> = market interest rate</a:t>
            </a:r>
          </a:p>
          <a:p>
            <a:r>
              <a:rPr lang="en-US" b="1" dirty="0"/>
              <a:t>g = rate of inflation</a:t>
            </a:r>
          </a:p>
          <a:p>
            <a:r>
              <a:rPr lang="en-US" b="1" dirty="0"/>
              <a:t>DR = Default risk premium</a:t>
            </a:r>
          </a:p>
          <a:p>
            <a:r>
              <a:rPr lang="en-US" b="1" dirty="0"/>
              <a:t>MR = Maturity risk premium</a:t>
            </a:r>
          </a:p>
          <a:p>
            <a:r>
              <a:rPr lang="en-US" b="1" dirty="0"/>
              <a:t>LP = Liquidity preference</a:t>
            </a:r>
          </a:p>
          <a:p>
            <a:r>
              <a:rPr lang="en-US" b="1" dirty="0"/>
              <a:t>SR = Sovereign Risk</a:t>
            </a:r>
          </a:p>
          <a:p>
            <a:pPr>
              <a:buNone/>
            </a:pPr>
            <a:r>
              <a:rPr lang="en-US" b="1" dirty="0" smtClean="0"/>
              <a:t>	</a:t>
            </a:r>
            <a:r>
              <a:rPr lang="en-US" dirty="0" smtClean="0"/>
              <a:t>The </a:t>
            </a:r>
            <a:r>
              <a:rPr lang="en-US" dirty="0"/>
              <a:t>explanation of these determinants of interest rates is </a:t>
            </a:r>
            <a:r>
              <a:rPr lang="en-US" b="1" dirty="0" smtClean="0"/>
              <a:t>:</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fontScale="92500" lnSpcReduction="10000"/>
          </a:bodyPr>
          <a:lstStyle/>
          <a:p>
            <a:pPr>
              <a:buNone/>
            </a:pPr>
            <a:r>
              <a:rPr lang="en-US" b="1" dirty="0" smtClean="0"/>
              <a:t>	Risk </a:t>
            </a:r>
            <a:r>
              <a:rPr lang="en-US" b="1" dirty="0"/>
              <a:t>Free Interest Rate (RF</a:t>
            </a:r>
            <a:r>
              <a:rPr lang="en-US" b="1" dirty="0" smtClean="0"/>
              <a:t>): </a:t>
            </a:r>
            <a:r>
              <a:rPr lang="en-US" dirty="0" smtClean="0"/>
              <a:t>Factually </a:t>
            </a:r>
            <a:r>
              <a:rPr lang="en-US" dirty="0"/>
              <a:t>speaking, there is no such thing as a risk-free rate of return because no investment </a:t>
            </a:r>
            <a:r>
              <a:rPr lang="en-US" dirty="0" smtClean="0"/>
              <a:t>can be </a:t>
            </a:r>
            <a:r>
              <a:rPr lang="en-US" dirty="0"/>
              <a:t>entirely risk-free. All the investments and securities include a certain amount of risk. A </a:t>
            </a:r>
            <a:r>
              <a:rPr lang="en-US" dirty="0" smtClean="0"/>
              <a:t>company may </a:t>
            </a:r>
            <a:r>
              <a:rPr lang="en-US" dirty="0"/>
              <a:t>go bankrupt or close down. However, if we talk about the relevant risk involved in </a:t>
            </a:r>
            <a:r>
              <a:rPr lang="en-US" dirty="0" smtClean="0"/>
              <a:t>different securities</a:t>
            </a:r>
            <a:r>
              <a:rPr lang="en-US" dirty="0"/>
              <a:t>, the government-issued securities are considered as risk-free, since the chances of default of </a:t>
            </a:r>
            <a:r>
              <a:rPr lang="en-US" dirty="0" smtClean="0"/>
              <a:t>a government </a:t>
            </a:r>
            <a:r>
              <a:rPr lang="en-US" dirty="0"/>
              <a:t>are minimal. </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These government issued securities provide a benchmark for the determination of interest rates. Internationally the US T-Bills are considered as risk free rate of return. In Pakistan, Government of Pakistan T-Bills can be used as a proxy for risk free rate of return, however, since Pakistan faces some sovereign risk, the T-bills would not be considered entirely risk-free in the true sense.</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b="1" dirty="0" smtClean="0"/>
              <a:t>	Inflation </a:t>
            </a:r>
            <a:r>
              <a:rPr lang="en-US" b="1" dirty="0"/>
              <a:t>(g):</a:t>
            </a:r>
          </a:p>
          <a:p>
            <a:pPr>
              <a:buNone/>
            </a:pPr>
            <a:r>
              <a:rPr lang="en-US" dirty="0" smtClean="0"/>
              <a:t>	The </a:t>
            </a:r>
            <a:r>
              <a:rPr lang="en-US" dirty="0"/>
              <a:t>expected average inflation over the life of the investment or security is usually inculcated </a:t>
            </a:r>
            <a:r>
              <a:rPr lang="en-US" dirty="0" smtClean="0"/>
              <a:t>in the </a:t>
            </a:r>
            <a:r>
              <a:rPr lang="en-US" dirty="0"/>
              <a:t>nominal interest rate by the issuer of security to cover the inflation risk. For instance, consider </a:t>
            </a:r>
            <a:r>
              <a:rPr lang="en-US" dirty="0" smtClean="0"/>
              <a:t>a bond </a:t>
            </a:r>
            <a:r>
              <a:rPr lang="en-US" dirty="0"/>
              <a:t>with a maturity of 5 years. </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lnSpcReduction="10000"/>
          </a:bodyPr>
          <a:lstStyle/>
          <a:p>
            <a:pPr>
              <a:buNone/>
            </a:pPr>
            <a:r>
              <a:rPr lang="en-US" dirty="0" smtClean="0"/>
              <a:t>	If the inflation rate in Pakistan is 8 % and the bond is also offering 8% percent interest rate, the investors would not be willing to invest in the bond since the gains from the interest rate would be exactly offset by the inflation rate which is actually eroding the wealth of the investor. To secure the investor against inflation the issuers, while quoting nominal interest rates, add the rate of inflation to the real interest rate.</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fontScale="92500"/>
          </a:bodyPr>
          <a:lstStyle/>
          <a:p>
            <a:pPr>
              <a:buNone/>
            </a:pPr>
            <a:r>
              <a:rPr lang="en-US" b="1" dirty="0" smtClean="0"/>
              <a:t>	Default </a:t>
            </a:r>
            <a:r>
              <a:rPr lang="en-US" b="1" dirty="0"/>
              <a:t>Risk Premium (DR):</a:t>
            </a:r>
          </a:p>
          <a:p>
            <a:pPr>
              <a:buNone/>
            </a:pPr>
            <a:r>
              <a:rPr lang="en-US" dirty="0" smtClean="0"/>
              <a:t>	Default </a:t>
            </a:r>
            <a:r>
              <a:rPr lang="en-US" dirty="0"/>
              <a:t>risk refers to the risk that the company might go bankrupt or close down &amp; bonds, or</a:t>
            </a:r>
          </a:p>
          <a:p>
            <a:pPr>
              <a:buNone/>
            </a:pPr>
            <a:r>
              <a:rPr lang="en-US" dirty="0" smtClean="0"/>
              <a:t>	shares </a:t>
            </a:r>
            <a:r>
              <a:rPr lang="en-US" dirty="0"/>
              <a:t>issued by the company may collapse. Default Risk Premium is charged by the investor, </a:t>
            </a:r>
            <a:r>
              <a:rPr lang="en-US" dirty="0" smtClean="0"/>
              <a:t>as compensation</a:t>
            </a:r>
            <a:r>
              <a:rPr lang="en-US" dirty="0"/>
              <a:t>, against the risk that the company might goes bankrupt. Companies may also default </a:t>
            </a:r>
            <a:r>
              <a:rPr lang="en-US" dirty="0" smtClean="0"/>
              <a:t>on interest payments, something not very unusual in the corporate world. </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In </a:t>
            </a:r>
            <a:r>
              <a:rPr lang="en-US" dirty="0"/>
              <a:t>USA, rating agencies </a:t>
            </a:r>
            <a:r>
              <a:rPr lang="en-US" dirty="0" smtClean="0"/>
              <a:t>like Moody’s </a:t>
            </a:r>
            <a:r>
              <a:rPr lang="en-US" dirty="0"/>
              <a:t>and S&amp;P grade securities (debt and equity instruments) according to their financial health </a:t>
            </a:r>
            <a:r>
              <a:rPr lang="en-US" dirty="0" smtClean="0"/>
              <a:t>and thus </a:t>
            </a:r>
            <a:r>
              <a:rPr lang="en-US" dirty="0"/>
              <a:t>identify those companies which have a good ability to pay off their principal lending and </a:t>
            </a:r>
            <a:r>
              <a:rPr lang="en-US" dirty="0" smtClean="0"/>
              <a:t>interest charges </a:t>
            </a:r>
            <a:r>
              <a:rPr lang="en-US" dirty="0"/>
              <a:t>and those which might default on the </a:t>
            </a:r>
            <a:r>
              <a:rPr lang="en-US" dirty="0" smtClean="0"/>
              <a:t>payments.</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The rating from best to worst is: AAA, AA, A, BBB, BB, B, CCC, CC, C. In Pakistan, Pakistan Credit Rating Agency (PACRA) and Vital Information Services (VIS) are actively conducting analysis of corporate securities and grading them.</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b="1" dirty="0" smtClean="0"/>
              <a:t>	Maturity </a:t>
            </a:r>
            <a:r>
              <a:rPr lang="en-US" b="1" dirty="0"/>
              <a:t>Risk Premium (MR):</a:t>
            </a:r>
          </a:p>
          <a:p>
            <a:pPr>
              <a:buNone/>
            </a:pPr>
            <a:r>
              <a:rPr lang="en-US" dirty="0" smtClean="0"/>
              <a:t>	The </a:t>
            </a:r>
            <a:r>
              <a:rPr lang="en-US" dirty="0"/>
              <a:t>maturity risk premium is linked to the life of that security. For example, if you purchase </a:t>
            </a:r>
            <a:r>
              <a:rPr lang="en-US" dirty="0" smtClean="0"/>
              <a:t>the long </a:t>
            </a:r>
            <a:r>
              <a:rPr lang="en-US" dirty="0"/>
              <a:t>term Federal Investment Bonds issued by the government of Pakistan, you are assuming </a:t>
            </a:r>
            <a:r>
              <a:rPr lang="en-US" dirty="0" smtClean="0"/>
              <a:t>certain risk</a:t>
            </a:r>
            <a:r>
              <a:rPr lang="en-US" dirty="0"/>
              <a:t>, because changes in the rates of inflation or interest rates would depreciate the value of </a:t>
            </a:r>
            <a:r>
              <a:rPr lang="en-US" dirty="0" smtClean="0"/>
              <a:t>your investment</a:t>
            </a:r>
            <a:r>
              <a:rPr lang="en-US" dirty="0"/>
              <a:t>. </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These changes are more likely in the long term and less likely in the short term. Maturity Risk Premium is linked to life of the investment. The longer the maturity period, the higher the maturity risk premium.</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b="1" dirty="0" smtClean="0"/>
              <a:t>	Sovereign </a:t>
            </a:r>
            <a:r>
              <a:rPr lang="en-US" b="1" dirty="0"/>
              <a:t>Risk Premium (SR</a:t>
            </a:r>
            <a:r>
              <a:rPr lang="en-US" b="1" dirty="0" smtClean="0"/>
              <a:t>): </a:t>
            </a:r>
          </a:p>
          <a:p>
            <a:pPr>
              <a:buNone/>
            </a:pPr>
            <a:r>
              <a:rPr lang="en-US" dirty="0" smtClean="0"/>
              <a:t>	Sovereign </a:t>
            </a:r>
            <a:r>
              <a:rPr lang="en-US" dirty="0"/>
              <a:t>Risk refers to the risk of government default on debt because of political or </a:t>
            </a:r>
            <a:r>
              <a:rPr lang="en-US" dirty="0" smtClean="0"/>
              <a:t>economic turmoil</a:t>
            </a:r>
            <a:r>
              <a:rPr lang="en-US" dirty="0"/>
              <a:t>, war, prolonged budget and trade deficits. This risk is also linked to foreign exchange (F/x</a:t>
            </a:r>
            <a:r>
              <a:rPr lang="en-US" dirty="0" smtClean="0"/>
              <a:t>), depreciation</a:t>
            </a:r>
            <a:r>
              <a:rPr lang="en-US" dirty="0"/>
              <a:t>, and devaluation. </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Now-a-days the individuals as well as institutions are investing billions of rupees globally. If a bank wants to invest in Pakistan, it will have to take view of Pakistan’s political, economic, and financial environment..</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dirty="0" smtClean="0"/>
              <a:t>	</a:t>
            </a:r>
          </a:p>
          <a:p>
            <a:pPr>
              <a:buNone/>
            </a:pPr>
            <a:r>
              <a:rPr lang="en-US" dirty="0"/>
              <a:t>	</a:t>
            </a:r>
            <a:r>
              <a:rPr lang="en-US" dirty="0" smtClean="0"/>
              <a:t>If the bank sees some risk involved it would be willing to lend at a higher interest rate. The interest rate would be high since the bank would add sovereign risk premium to the interest rate. Here it may be clarified that Pakistan is not considered as risky as many other countries of Africa and South America</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Interest Theory:</a:t>
            </a:r>
          </a:p>
        </p:txBody>
      </p:sp>
      <p:sp>
        <p:nvSpPr>
          <p:cNvPr id="3" name="Content Placeholder 2"/>
          <p:cNvSpPr>
            <a:spLocks noGrp="1"/>
          </p:cNvSpPr>
          <p:nvPr>
            <p:ph idx="1"/>
          </p:nvPr>
        </p:nvSpPr>
        <p:spPr/>
        <p:txBody>
          <a:bodyPr>
            <a:normAutofit/>
          </a:bodyPr>
          <a:lstStyle/>
          <a:p>
            <a:pPr>
              <a:buNone/>
            </a:pPr>
            <a:r>
              <a:rPr lang="en-US" b="1" dirty="0" smtClean="0"/>
              <a:t>	Liquidity </a:t>
            </a:r>
            <a:r>
              <a:rPr lang="en-US" b="1" dirty="0"/>
              <a:t>Preference (LP</a:t>
            </a:r>
            <a:r>
              <a:rPr lang="en-US" b="1" dirty="0" smtClean="0"/>
              <a:t>):</a:t>
            </a:r>
          </a:p>
          <a:p>
            <a:pPr>
              <a:buNone/>
            </a:pPr>
            <a:r>
              <a:rPr lang="en-US" b="1" dirty="0"/>
              <a:t>	</a:t>
            </a:r>
            <a:r>
              <a:rPr lang="en-US" dirty="0" smtClean="0"/>
              <a:t>Investor </a:t>
            </a:r>
            <a:r>
              <a:rPr lang="en-US" dirty="0"/>
              <a:t>psychology is such that they prefer easily </a:t>
            </a:r>
            <a:r>
              <a:rPr lang="en-US" dirty="0" err="1"/>
              <a:t>encashable</a:t>
            </a:r>
            <a:r>
              <a:rPr lang="en-US" dirty="0"/>
              <a:t> securities. Moreover, they </a:t>
            </a:r>
            <a:r>
              <a:rPr lang="en-US" dirty="0" smtClean="0"/>
              <a:t>charge the </a:t>
            </a:r>
            <a:r>
              <a:rPr lang="en-US" dirty="0"/>
              <a:t>borrower for forgoing their liquidity. A higher liquidity preference would always push the </a:t>
            </a:r>
            <a:r>
              <a:rPr lang="en-US" dirty="0" smtClean="0"/>
              <a:t>interest rates </a:t>
            </a:r>
            <a:r>
              <a:rPr lang="en-US" dirty="0"/>
              <a:t>upwards.</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Yield Curve Theory:</a:t>
            </a:r>
          </a:p>
        </p:txBody>
      </p:sp>
      <p:sp>
        <p:nvSpPr>
          <p:cNvPr id="3" name="Content Placeholder 2"/>
          <p:cNvSpPr>
            <a:spLocks noGrp="1"/>
          </p:cNvSpPr>
          <p:nvPr>
            <p:ph idx="1"/>
          </p:nvPr>
        </p:nvSpPr>
        <p:spPr/>
        <p:txBody>
          <a:bodyPr>
            <a:normAutofit fontScale="92500" lnSpcReduction="10000"/>
          </a:bodyPr>
          <a:lstStyle/>
          <a:p>
            <a:pPr>
              <a:buNone/>
            </a:pPr>
            <a:r>
              <a:rPr lang="en-US" b="1" dirty="0" smtClean="0"/>
              <a:t>	Term </a:t>
            </a:r>
            <a:r>
              <a:rPr lang="en-US" b="1" dirty="0"/>
              <a:t>Structure and Yield Curve:</a:t>
            </a:r>
          </a:p>
          <a:p>
            <a:pPr>
              <a:buNone/>
            </a:pPr>
            <a:r>
              <a:rPr lang="en-US" dirty="0" smtClean="0"/>
              <a:t>	Interest </a:t>
            </a:r>
            <a:r>
              <a:rPr lang="en-US" dirty="0"/>
              <a:t>rates for any security vary across time horizon. The supply &amp; demand for funds </a:t>
            </a:r>
            <a:r>
              <a:rPr lang="en-US" dirty="0" smtClean="0"/>
              <a:t>vary depending </a:t>
            </a:r>
            <a:r>
              <a:rPr lang="en-US" dirty="0"/>
              <a:t>on how long the funds are required. Normally, short term interest rates are lower than </a:t>
            </a:r>
            <a:r>
              <a:rPr lang="en-US" dirty="0" smtClean="0"/>
              <a:t>long term rates, or we can say that the interest rates depend on their term structure. Based on the maturity, the securities </a:t>
            </a:r>
            <a:r>
              <a:rPr lang="en-US" dirty="0"/>
              <a:t>can be classified into three categories, although, these classes have been loosely defined.</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Yield Curve Theory:</a:t>
            </a:r>
          </a:p>
        </p:txBody>
      </p:sp>
      <p:sp>
        <p:nvSpPr>
          <p:cNvPr id="3" name="Content Placeholder 2"/>
          <p:cNvSpPr>
            <a:spLocks noGrp="1"/>
          </p:cNvSpPr>
          <p:nvPr>
            <p:ph idx="1"/>
          </p:nvPr>
        </p:nvSpPr>
        <p:spPr/>
        <p:txBody>
          <a:bodyPr>
            <a:normAutofit/>
          </a:bodyPr>
          <a:lstStyle/>
          <a:p>
            <a:r>
              <a:rPr lang="en-US" b="1" dirty="0"/>
              <a:t>Short Term: </a:t>
            </a:r>
            <a:r>
              <a:rPr lang="en-US" dirty="0"/>
              <a:t>Short term means for the period of one year or less.</a:t>
            </a:r>
          </a:p>
          <a:p>
            <a:r>
              <a:rPr lang="en-US" b="1" dirty="0"/>
              <a:t>Medium Term: </a:t>
            </a:r>
            <a:r>
              <a:rPr lang="en-US" dirty="0"/>
              <a:t>For the period of any where between one year to five years.</a:t>
            </a:r>
          </a:p>
          <a:p>
            <a:r>
              <a:rPr lang="en-US" b="1" dirty="0"/>
              <a:t>Long Term: </a:t>
            </a:r>
            <a:r>
              <a:rPr lang="en-US" dirty="0"/>
              <a:t>Any where between 15 years to 20 years some people say that medium term </a:t>
            </a:r>
            <a:r>
              <a:rPr lang="en-US" dirty="0" smtClean="0"/>
              <a:t>is from </a:t>
            </a:r>
            <a:r>
              <a:rPr lang="en-US" dirty="0"/>
              <a:t>5 year to ten years and long term from 10 years to 20 years and plus.</a:t>
            </a:r>
            <a:endParaRPr lang="en-US"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Nominal or upward sloping yield curve:</a:t>
            </a:r>
            <a:endParaRPr lang="en-US" b="1" dirty="0"/>
          </a:p>
        </p:txBody>
      </p:sp>
      <p:sp>
        <p:nvSpPr>
          <p:cNvPr id="3" name="Content Placeholder 2"/>
          <p:cNvSpPr>
            <a:spLocks noGrp="1"/>
          </p:cNvSpPr>
          <p:nvPr>
            <p:ph idx="1"/>
          </p:nvPr>
        </p:nvSpPr>
        <p:spPr/>
        <p:txBody>
          <a:bodyPr>
            <a:normAutofit/>
          </a:bodyPr>
          <a:lstStyle/>
          <a:p>
            <a:pPr>
              <a:buNone/>
            </a:pPr>
            <a:r>
              <a:rPr lang="en-US" dirty="0" smtClean="0"/>
              <a:t>	The </a:t>
            </a:r>
            <a:r>
              <a:rPr lang="en-US" dirty="0"/>
              <a:t>supply &amp; demand of funds or capital varies depending upon how long funds are required. </a:t>
            </a:r>
            <a:r>
              <a:rPr lang="en-US" dirty="0" smtClean="0"/>
              <a:t>For example</a:t>
            </a:r>
            <a:r>
              <a:rPr lang="en-US" dirty="0"/>
              <a:t>, today the supply and demand for short term money might be different from supply </a:t>
            </a:r>
            <a:r>
              <a:rPr lang="en-US" dirty="0" smtClean="0"/>
              <a:t>and demand </a:t>
            </a:r>
            <a:r>
              <a:rPr lang="en-US" dirty="0"/>
              <a:t>of the long term money. In another words, the number of borrowers to take loan for one </a:t>
            </a:r>
            <a:r>
              <a:rPr lang="en-US" dirty="0" smtClean="0"/>
              <a:t>week may </a:t>
            </a:r>
            <a:r>
              <a:rPr lang="en-US" dirty="0"/>
              <a:t>be different from the borrowers of loan for one year. </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Nominal or upward sloping yield curve:</a:t>
            </a:r>
            <a:endParaRPr lang="en-US" b="1" dirty="0"/>
          </a:p>
        </p:txBody>
      </p:sp>
      <p:sp>
        <p:nvSpPr>
          <p:cNvPr id="3" name="Content Placeholder 2"/>
          <p:cNvSpPr>
            <a:spLocks noGrp="1"/>
          </p:cNvSpPr>
          <p:nvPr>
            <p:ph idx="1"/>
          </p:nvPr>
        </p:nvSpPr>
        <p:spPr/>
        <p:txBody>
          <a:bodyPr>
            <a:normAutofit/>
          </a:bodyPr>
          <a:lstStyle/>
          <a:p>
            <a:pPr>
              <a:buNone/>
            </a:pPr>
            <a:r>
              <a:rPr lang="en-US" dirty="0" smtClean="0"/>
              <a:t>	Short term interest may be different than the long term interest; normally, short term interest rates are lower than long term than interest rates because investors think that inflation is going to increase. This phenomenon results in </a:t>
            </a:r>
            <a:r>
              <a:rPr lang="en-US" b="1" dirty="0" smtClean="0"/>
              <a:t>nominal or upward sloping yield curve.</a:t>
            </a:r>
            <a:endParaRPr lang="en-US"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Nominal or upward sloping yield curve:</a:t>
            </a:r>
            <a:endParaRPr lang="en-US" b="1" dirty="0"/>
          </a:p>
        </p:txBody>
      </p:sp>
      <p:sp>
        <p:nvSpPr>
          <p:cNvPr id="3" name="Content Placeholder 2"/>
          <p:cNvSpPr>
            <a:spLocks noGrp="1"/>
          </p:cNvSpPr>
          <p:nvPr>
            <p:ph idx="1"/>
          </p:nvPr>
        </p:nvSpPr>
        <p:spPr/>
        <p:txBody>
          <a:bodyPr>
            <a:normAutofit/>
          </a:bodyPr>
          <a:lstStyle/>
          <a:p>
            <a:pPr>
              <a:buNone/>
            </a:pPr>
            <a:r>
              <a:rPr lang="en-US" b="1" dirty="0" smtClean="0"/>
              <a:t>	Abnormal </a:t>
            </a:r>
            <a:r>
              <a:rPr lang="en-US" b="1" dirty="0"/>
              <a:t>or downward sloping yield curve:</a:t>
            </a:r>
          </a:p>
          <a:p>
            <a:pPr>
              <a:buNone/>
            </a:pPr>
            <a:r>
              <a:rPr lang="en-US" dirty="0" smtClean="0"/>
              <a:t>	Sometimes</a:t>
            </a:r>
            <a:r>
              <a:rPr lang="en-US" dirty="0"/>
              <a:t>, the reverse is true. This is known as the Abnormal (or Downward Sloping) </a:t>
            </a:r>
            <a:r>
              <a:rPr lang="en-US" dirty="0" smtClean="0"/>
              <a:t>Yield Curve</a:t>
            </a:r>
            <a:r>
              <a:rPr lang="en-US" dirty="0"/>
              <a:t>. It is the case where the short term raters are higher than long term interest tares. You can </a:t>
            </a:r>
            <a:r>
              <a:rPr lang="en-US" dirty="0" smtClean="0"/>
              <a:t>also have </a:t>
            </a:r>
            <a:r>
              <a:rPr lang="en-US" dirty="0"/>
              <a:t>a mixed or Humped Back Curve.</a:t>
            </a:r>
            <a:endParaRPr lang="en-US"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Nominal or upward sloping yield curve:</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5800" y="1524000"/>
            <a:ext cx="7318732" cy="39302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468</Words>
  <Application>Microsoft Office PowerPoint</Application>
  <PresentationFormat>On-screen Show (4:3)</PresentationFormat>
  <Paragraphs>118</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Last Lecture Summary</vt:lpstr>
      <vt:lpstr>TIME VALUE OF MONEY</vt:lpstr>
      <vt:lpstr>Learning Objectives:</vt:lpstr>
      <vt:lpstr>FM Concepts:</vt:lpstr>
      <vt:lpstr>FM Concepts:</vt:lpstr>
      <vt:lpstr>Time Value of Money:</vt:lpstr>
      <vt:lpstr>Risk and Return:</vt:lpstr>
      <vt:lpstr>Risk and Return:</vt:lpstr>
      <vt:lpstr>Discounting &amp; Net Present Value (NPV):</vt:lpstr>
      <vt:lpstr>Discounting &amp; Net Present Value (NPV):</vt:lpstr>
      <vt:lpstr>Portfolio Diversification:</vt:lpstr>
      <vt:lpstr>Portfolio Diversification:</vt:lpstr>
      <vt:lpstr>Hedging &amp; Risk Management:</vt:lpstr>
      <vt:lpstr>Hedging &amp; Risk Management:</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Interest Theory:</vt:lpstr>
      <vt:lpstr>Yield Curve Theory:</vt:lpstr>
      <vt:lpstr>Yield Curve Theory:</vt:lpstr>
      <vt:lpstr>Nominal or upward sloping yield curve:</vt:lpstr>
      <vt:lpstr>Nominal or upward sloping yield curve:</vt:lpstr>
      <vt:lpstr>Nominal or upward sloping yield curve:</vt:lpstr>
      <vt:lpstr>Nominal or upward sloping yield curve: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 Lecture Summary</dc:title>
  <dc:creator>Ammar</dc:creator>
  <cp:lastModifiedBy>NTS</cp:lastModifiedBy>
  <cp:revision>29</cp:revision>
  <dcterms:created xsi:type="dcterms:W3CDTF">2014-06-04T16:10:40Z</dcterms:created>
  <dcterms:modified xsi:type="dcterms:W3CDTF">2014-06-06T05:18:16Z</dcterms:modified>
</cp:coreProperties>
</file>