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68" d="100"/>
          <a:sy n="68" d="100"/>
        </p:scale>
        <p:origin x="-121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94A796-89C9-4785-B2C6-DF0D7D15E27A}" type="datetimeFigureOut">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4A796-89C9-4785-B2C6-DF0D7D15E27A}" type="datetimeFigureOut">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94A796-89C9-4785-B2C6-DF0D7D15E27A}" type="datetimeFigureOut">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94A796-89C9-4785-B2C6-DF0D7D15E27A}" type="datetimeFigureOut">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94A796-89C9-4785-B2C6-DF0D7D15E27A}" type="datetimeFigureOut">
              <a:rPr lang="en-US" smtClean="0"/>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94A796-89C9-4785-B2C6-DF0D7D15E27A}" type="datetimeFigureOut">
              <a:rPr lang="en-US" smtClean="0"/>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94A796-89C9-4785-B2C6-DF0D7D15E27A}" type="datetimeFigureOut">
              <a:rPr lang="en-US" smtClean="0"/>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4A796-89C9-4785-B2C6-DF0D7D15E27A}" type="datetimeFigureOut">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4A796-89C9-4785-B2C6-DF0D7D15E27A}" type="datetimeFigureOut">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4A796-89C9-4785-B2C6-DF0D7D15E27A}" type="datetimeFigureOut">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94A796-89C9-4785-B2C6-DF0D7D15E27A}" type="datetimeFigureOut">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EBCED-7304-4499-83CB-941211562DE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94A796-89C9-4785-B2C6-DF0D7D15E27A}" type="datetimeFigureOut">
              <a:rPr lang="en-US" smtClean="0"/>
              <a:t>6/21/2014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DEBCED-7304-4499-83CB-941211562D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Revision 2 </a:t>
            </a:r>
            <a:br>
              <a:rPr lang="en-US" dirty="0" smtClean="0"/>
            </a:br>
            <a:r>
              <a:rPr lang="en-US" dirty="0" smtClean="0"/>
              <a:t>Last lecture</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3" name="Content Placeholder 2"/>
          <p:cNvSpPr>
            <a:spLocks noGrp="1"/>
          </p:cNvSpPr>
          <p:nvPr>
            <p:ph idx="1"/>
          </p:nvPr>
        </p:nvSpPr>
        <p:spPr/>
        <p:txBody>
          <a:bodyPr/>
          <a:lstStyle/>
          <a:p>
            <a:r>
              <a:rPr lang="en-US" b="1" dirty="0"/>
              <a:t>BONDS </a:t>
            </a:r>
            <a:r>
              <a:rPr lang="en-US" b="1" dirty="0" smtClean="0"/>
              <a:t>VALUATION </a:t>
            </a:r>
            <a:r>
              <a:rPr lang="en-US" b="1" dirty="0"/>
              <a:t>AND YIELD ON </a:t>
            </a:r>
            <a:r>
              <a:rPr lang="en-US" b="1" dirty="0" smtClean="0"/>
              <a:t>BONDS</a:t>
            </a:r>
          </a:p>
          <a:p>
            <a:r>
              <a:rPr lang="en-US" b="1" dirty="0"/>
              <a:t>PV= </a:t>
            </a:r>
            <a:r>
              <a:rPr lang="el-GR" b="1" dirty="0"/>
              <a:t>Σ </a:t>
            </a:r>
            <a:r>
              <a:rPr lang="en-US" b="1" dirty="0" err="1"/>
              <a:t>CFt</a:t>
            </a:r>
            <a:r>
              <a:rPr lang="en-US" b="1" dirty="0"/>
              <a:t> / (1+rD)t =CF1/(1+rD)+</a:t>
            </a:r>
            <a:r>
              <a:rPr lang="en-US" b="1" dirty="0" err="1"/>
              <a:t>CFn</a:t>
            </a:r>
            <a:r>
              <a:rPr lang="en-US" b="1" dirty="0"/>
              <a:t>/(1+rD)2 +..+</a:t>
            </a:r>
            <a:r>
              <a:rPr lang="en-US" b="1" dirty="0" err="1"/>
              <a:t>CFn</a:t>
            </a:r>
            <a:r>
              <a:rPr lang="en-US" b="1" dirty="0"/>
              <a:t>/ (1+rD) n +PAR/ (1+rD) 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83689" y="1447800"/>
            <a:ext cx="7169674" cy="4453731"/>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YTM =Total or Overall Yield = Interest Yield + Capital Gains Yield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smtClean="0"/>
              <a:t>Interest </a:t>
            </a:r>
            <a:r>
              <a:rPr lang="en-US" b="1" dirty="0"/>
              <a:t>Yield or Current Yield = Coupon / Market Price</a:t>
            </a:r>
          </a:p>
          <a:p>
            <a:r>
              <a:rPr lang="en-US" b="1" dirty="0" smtClean="0"/>
              <a:t>Capital </a:t>
            </a:r>
            <a:r>
              <a:rPr lang="en-US" b="1" dirty="0"/>
              <a:t>Gains Yield = YTM - Interest Yield</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INTRODUCTION TO STOCKS AND STOCK VALUATION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dirty="0"/>
              <a:t>Share certificate is </a:t>
            </a:r>
            <a:r>
              <a:rPr lang="en-US" dirty="0" smtClean="0"/>
              <a:t>a piece </a:t>
            </a:r>
            <a:r>
              <a:rPr lang="en-US" dirty="0"/>
              <a:t>of paper that represents some other real assets and it generates future cash flows.</a:t>
            </a:r>
          </a:p>
          <a:p>
            <a:r>
              <a:rPr lang="en-US" dirty="0"/>
              <a:t>1. Dividend you are received as shareholder.</a:t>
            </a:r>
          </a:p>
          <a:p>
            <a:r>
              <a:rPr lang="en-US" dirty="0"/>
              <a:t>2. Capital 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Types of Equity:</a:t>
            </a:r>
          </a:p>
          <a:p>
            <a:r>
              <a:rPr lang="en-US" dirty="0"/>
              <a:t>There are two types of equity</a:t>
            </a:r>
          </a:p>
          <a:p>
            <a:r>
              <a:rPr lang="en-US" b="1" dirty="0"/>
              <a:t>1. Common Stock</a:t>
            </a:r>
          </a:p>
          <a:p>
            <a:r>
              <a:rPr lang="en-US" b="1" dirty="0"/>
              <a:t>2. Preferred Stock</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Share Price Valuation - Preferred Stock:</a:t>
            </a:r>
          </a:p>
          <a:p>
            <a:r>
              <a:rPr lang="en-US" b="1" dirty="0"/>
              <a:t>Perpetual Investment with Fixed Regular Dividends:</a:t>
            </a:r>
          </a:p>
          <a:p>
            <a:r>
              <a:rPr lang="en-US" dirty="0"/>
              <a:t>Perpetual Investment means you are considering buying this Stock and keeping it forever!</a:t>
            </a:r>
          </a:p>
          <a:p>
            <a:r>
              <a:rPr lang="pt-BR" b="1" dirty="0"/>
              <a:t>PV = Po* = DIV 1 / r PE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fontScale="92500" lnSpcReduction="10000"/>
          </a:bodyPr>
          <a:lstStyle/>
          <a:p>
            <a:r>
              <a:rPr lang="en-US" b="1" dirty="0"/>
              <a:t>Finite Investment:</a:t>
            </a:r>
          </a:p>
          <a:p>
            <a:r>
              <a:rPr lang="en-US" dirty="0"/>
              <a:t>Finite Investment means you plan to buy this Stock and then sell it in a few days or years (n). </a:t>
            </a:r>
            <a:r>
              <a:rPr lang="en-US" dirty="0" smtClean="0"/>
              <a:t>Formula similar </a:t>
            </a:r>
            <a:r>
              <a:rPr lang="en-US" dirty="0"/>
              <a:t>to Bond.</a:t>
            </a:r>
          </a:p>
          <a:p>
            <a:r>
              <a:rPr lang="it-IT" b="1" dirty="0"/>
              <a:t>PV = Po* = DIVt / (1+ rPE) t + Pn / (1+ rPE) n .</a:t>
            </a:r>
          </a:p>
          <a:p>
            <a:r>
              <a:rPr lang="en-US" dirty="0"/>
              <a:t>t=year. Sum from t = 1 to n. </a:t>
            </a:r>
            <a:r>
              <a:rPr lang="en-US" dirty="0" err="1"/>
              <a:t>Pn</a:t>
            </a:r>
            <a:r>
              <a:rPr lang="en-US" dirty="0"/>
              <a:t> = Final Expected Selling Price</a:t>
            </a:r>
          </a:p>
          <a:p>
            <a:r>
              <a:rPr lang="en-US" b="1" dirty="0"/>
              <a:t>PV (Share Price) = Dividend Value + Capital Gain /Loss.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smtClean="0"/>
              <a:t>PV (Share Price) = Dividend Value + Capital Gain /Loss.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a:t>Share Price Valuation - Common Stock</a:t>
            </a:r>
          </a:p>
          <a:p>
            <a:r>
              <a:rPr lang="en-US" b="1" dirty="0"/>
              <a:t>Finite (Limited Life) Investment in Common Stock</a:t>
            </a:r>
          </a:p>
          <a:p>
            <a:r>
              <a:rPr lang="en-US" b="1" dirty="0" smtClean="0"/>
              <a:t>Perpetual </a:t>
            </a:r>
            <a:r>
              <a:rPr lang="en-US" b="1" dirty="0"/>
              <a:t>Investment in Common Stock:</a:t>
            </a:r>
          </a:p>
          <a:p>
            <a:r>
              <a:rPr lang="en-US" dirty="0"/>
              <a:t>PV = DIV1/(1+r</a:t>
            </a:r>
            <a:r>
              <a:rPr lang="en-US" b="1" dirty="0"/>
              <a:t>CE) +DIV2/(1+rCE)2 +..+ </a:t>
            </a:r>
            <a:r>
              <a:rPr lang="en-US" b="1" dirty="0" err="1"/>
              <a:t>DIVn</a:t>
            </a:r>
            <a:r>
              <a:rPr lang="en-US" b="1" dirty="0"/>
              <a:t>/(1+rCE)n + </a:t>
            </a:r>
            <a:r>
              <a:rPr lang="en-US" b="1" dirty="0" err="1"/>
              <a:t>Pn</a:t>
            </a:r>
            <a:r>
              <a:rPr lang="en-US" b="1" dirty="0"/>
              <a:t>/(</a:t>
            </a:r>
            <a:r>
              <a:rPr lang="en-US" b="1" dirty="0" smtClean="0"/>
              <a:t>1+rCE)n</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fontScale="92500"/>
          </a:bodyPr>
          <a:lstStyle/>
          <a:p>
            <a:r>
              <a:rPr lang="en-US" dirty="0" smtClean="0"/>
              <a:t>PV = Po* = Expected or Fair Price = Present Value of Share, DIV1= Forecasted Future Dividend at end of Year 1, DIV 2 = Expected Future Dividend at end of Year 2, …, </a:t>
            </a:r>
            <a:r>
              <a:rPr lang="en-US" dirty="0" err="1" smtClean="0"/>
              <a:t>Pn</a:t>
            </a:r>
            <a:r>
              <a:rPr lang="en-US" dirty="0" smtClean="0"/>
              <a:t> = Expected Future Selling Price, </a:t>
            </a:r>
            <a:r>
              <a:rPr lang="en-US" dirty="0" err="1" smtClean="0"/>
              <a:t>rCE</a:t>
            </a:r>
            <a:r>
              <a:rPr lang="en-US" dirty="0" smtClean="0"/>
              <a:t> = Minimum Required Rate of Return for Investment in the Common Stock for you (the investor). Note that Dividends are uncertain and n = infinity</a:t>
            </a:r>
          </a:p>
          <a:p>
            <a:r>
              <a:rPr lang="en-US" b="1" dirty="0" smtClean="0"/>
              <a:t>PV (Share Price) = Dividend Value + Capital Gain.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a:t>Simplified Formula (</a:t>
            </a:r>
            <a:r>
              <a:rPr lang="en-US" b="1" dirty="0" err="1"/>
              <a:t>Pn</a:t>
            </a:r>
            <a:r>
              <a:rPr lang="en-US" b="1" dirty="0"/>
              <a:t> term removed from the equation for large investment durations i.e. n </a:t>
            </a:r>
            <a:r>
              <a:rPr lang="en-US" b="1" dirty="0" smtClean="0"/>
              <a:t>= </a:t>
            </a:r>
            <a:r>
              <a:rPr lang="en-US" dirty="0" smtClean="0"/>
              <a:t>infinity</a:t>
            </a:r>
            <a:r>
              <a:rPr lang="en-US" dirty="0"/>
              <a:t>):</a:t>
            </a:r>
          </a:p>
          <a:p>
            <a:r>
              <a:rPr lang="en-US" dirty="0"/>
              <a:t>PV = DIV1/ (1+r</a:t>
            </a:r>
            <a:r>
              <a:rPr lang="en-US" b="1" dirty="0"/>
              <a:t>E) + DIV2/ (1+rE) 2 + … </a:t>
            </a:r>
            <a:r>
              <a:rPr lang="en-US" b="1" dirty="0" err="1"/>
              <a:t>DIVn</a:t>
            </a:r>
            <a:r>
              <a:rPr lang="en-US" b="1" dirty="0"/>
              <a:t>/(</a:t>
            </a:r>
            <a:r>
              <a:rPr lang="en-US" b="1" dirty="0" smtClean="0"/>
              <a:t>1+rE)n </a:t>
            </a:r>
            <a:r>
              <a:rPr lang="en-US" dirty="0" smtClean="0"/>
              <a:t>= </a:t>
            </a:r>
            <a:r>
              <a:rPr lang="en-US" b="1" dirty="0" err="1"/>
              <a:t>DIVt</a:t>
            </a:r>
            <a:r>
              <a:rPr lang="en-US" b="1" dirty="0"/>
              <a:t> / (1+ </a:t>
            </a:r>
            <a:r>
              <a:rPr lang="en-US" b="1" dirty="0" err="1"/>
              <a:t>rE</a:t>
            </a:r>
            <a:r>
              <a:rPr lang="en-US" b="1" dirty="0"/>
              <a:t>) t. t = year. Sum from t =1 to 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a:t>COMMON STOCK PRICING AND DIVIDEND GROWTH </a:t>
            </a:r>
            <a:r>
              <a:rPr lang="en-US" b="1" dirty="0" smtClean="0"/>
              <a:t>MODELS</a:t>
            </a:r>
          </a:p>
          <a:p>
            <a:endParaRPr lang="en-US" b="1" dirty="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smtClean="0"/>
              <a:t>Zero Growth Dividends Model:</a:t>
            </a:r>
          </a:p>
          <a:p>
            <a:r>
              <a:rPr lang="pl-PL" b="1" dirty="0" smtClean="0"/>
              <a:t>PV = Po*= DIV1 / (1+ rCE) + DIV1 / (1+ rCE) 2 + DIV1 / (1+ rCE) 3 + ... +...</a:t>
            </a:r>
            <a:endParaRPr lang="en-US" b="1" dirty="0" smtClean="0"/>
          </a:p>
          <a:p>
            <a:endParaRPr lang="en-US" b="1" dirty="0"/>
          </a:p>
          <a:p>
            <a:r>
              <a:rPr lang="en-US" dirty="0"/>
              <a:t>= </a:t>
            </a:r>
            <a:r>
              <a:rPr lang="en-US" b="1" dirty="0"/>
              <a:t>DIV 1 / </a:t>
            </a:r>
            <a:r>
              <a:rPr lang="en-US" b="1" dirty="0" err="1"/>
              <a:t>rCE</a:t>
            </a:r>
            <a:r>
              <a:rPr lang="en-US" b="1" dirty="0"/>
              <a:t>.</a:t>
            </a:r>
            <a:endParaRPr lang="en-US" b="1"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a:t>Constant Growth Dividends Model:</a:t>
            </a:r>
          </a:p>
          <a:p>
            <a:r>
              <a:rPr lang="en-US" dirty="0"/>
              <a:t>In this, we need only to forecast the next year dividend and assume constant dividends </a:t>
            </a:r>
            <a:r>
              <a:rPr lang="en-US" dirty="0" smtClean="0"/>
              <a:t>Growth at </a:t>
            </a:r>
            <a:r>
              <a:rPr lang="en-US" dirty="0"/>
              <a:t>Inflationary Growth Rate “g” which equals 5 - 10% pa (depending on country).</a:t>
            </a:r>
          </a:p>
          <a:p>
            <a:r>
              <a:rPr lang="fr-FR" dirty="0" err="1"/>
              <a:t>DIV</a:t>
            </a:r>
            <a:r>
              <a:rPr lang="fr-FR" b="1" dirty="0" err="1"/>
              <a:t>t</a:t>
            </a:r>
            <a:r>
              <a:rPr lang="fr-FR" b="1" dirty="0"/>
              <a:t>+1 = </a:t>
            </a:r>
            <a:r>
              <a:rPr lang="fr-FR" b="1" dirty="0" err="1"/>
              <a:t>DIVt</a:t>
            </a:r>
            <a:r>
              <a:rPr lang="fr-FR" b="1" dirty="0"/>
              <a:t> x (1 + g) t</a:t>
            </a:r>
            <a:endParaRPr lang="en-US"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a:t>PV = Po* =DIV1 (1+g) /(1+ </a:t>
            </a:r>
            <a:r>
              <a:rPr lang="en-US" b="1" dirty="0" err="1"/>
              <a:t>rCE</a:t>
            </a:r>
            <a:r>
              <a:rPr lang="en-US" b="1" dirty="0"/>
              <a:t> ) +DIV1 (1+g)2 / (1+ </a:t>
            </a:r>
            <a:r>
              <a:rPr lang="en-US" b="1" dirty="0" err="1"/>
              <a:t>rCE</a:t>
            </a:r>
            <a:r>
              <a:rPr lang="en-US" b="1" dirty="0"/>
              <a:t> )2 + DIV 1 (1+g)3 / (1+ </a:t>
            </a:r>
            <a:r>
              <a:rPr lang="en-US" b="1" dirty="0" err="1"/>
              <a:t>rCE</a:t>
            </a:r>
            <a:r>
              <a:rPr lang="en-US" b="1" dirty="0"/>
              <a:t> )3 + ...</a:t>
            </a:r>
          </a:p>
          <a:p>
            <a:r>
              <a:rPr lang="en-US" dirty="0"/>
              <a:t>= </a:t>
            </a:r>
            <a:r>
              <a:rPr lang="en-US" b="1" dirty="0"/>
              <a:t>DIV 1 / (</a:t>
            </a:r>
            <a:r>
              <a:rPr lang="en-US" b="1" dirty="0" err="1"/>
              <a:t>rCE</a:t>
            </a:r>
            <a:r>
              <a:rPr lang="en-US" b="1" dirty="0"/>
              <a:t> - g)</a:t>
            </a:r>
            <a:endParaRPr lang="en-US" b="1"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a:t>INTRODUCTION TO RISK, RISK AND RETURN FOR A SINGLE </a:t>
            </a:r>
            <a:r>
              <a:rPr lang="en-US" b="1" dirty="0" smtClean="0"/>
              <a:t>STOCK INVESTMENT</a:t>
            </a:r>
          </a:p>
          <a:p>
            <a:r>
              <a:rPr lang="en-US" b="1" dirty="0"/>
              <a:t>Risk:</a:t>
            </a:r>
          </a:p>
          <a:p>
            <a:r>
              <a:rPr lang="en-US" dirty="0"/>
              <a:t>Chinese Definition of Risk:</a:t>
            </a:r>
          </a:p>
          <a:p>
            <a:r>
              <a:rPr lang="en-US" dirty="0"/>
              <a:t>It is defined as the combination of danger and opportunity</a:t>
            </a:r>
            <a:r>
              <a:rPr lang="en-US" dirty="0" smtClean="0"/>
              <a:t>.</a:t>
            </a:r>
            <a:endParaRPr lang="en-US" b="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dirty="0"/>
              <a:t>In case of portfolio risk we can further made distinction between Diversifiable Risk and </a:t>
            </a:r>
            <a:r>
              <a:rPr lang="en-US" dirty="0" smtClean="0"/>
              <a:t>Market risk </a:t>
            </a:r>
          </a:p>
          <a:p>
            <a:r>
              <a:rPr lang="en-US" b="1" dirty="0" smtClean="0"/>
              <a:t>Diversifiable </a:t>
            </a:r>
            <a:r>
              <a:rPr lang="en-US" b="1" dirty="0"/>
              <a:t>Risk: random risk specific to one company, can be virtually eliminated.</a:t>
            </a:r>
          </a:p>
          <a:p>
            <a:r>
              <a:rPr lang="en-US" b="1" dirty="0"/>
              <a:t>Market Risk: It is defined as uncertainty caused by broad movement in market or economy. </a:t>
            </a:r>
            <a:r>
              <a:rPr lang="en-US" b="1" dirty="0" smtClean="0"/>
              <a:t>More significant</a:t>
            </a:r>
            <a:r>
              <a:rPr lang="en-US" b="1" dirty="0"/>
              <a:t>.</a:t>
            </a:r>
            <a:endParaRPr lang="en-US" b="1"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fontScale="92500" lnSpcReduction="10000"/>
          </a:bodyPr>
          <a:lstStyle/>
          <a:p>
            <a:r>
              <a:rPr lang="en-US" b="1" dirty="0"/>
              <a:t>Measurement of Risk:</a:t>
            </a:r>
          </a:p>
          <a:p>
            <a:r>
              <a:rPr lang="en-US" dirty="0" smtClean="0"/>
              <a:t>Stand </a:t>
            </a:r>
            <a:r>
              <a:rPr lang="en-US" dirty="0"/>
              <a:t>Alone Risk or Portfolio Risk?</a:t>
            </a:r>
          </a:p>
          <a:p>
            <a:r>
              <a:rPr lang="en-US" dirty="0"/>
              <a:t>Market Risk or Diversifiable Risk?</a:t>
            </a:r>
          </a:p>
          <a:p>
            <a:r>
              <a:rPr lang="en-US" dirty="0"/>
              <a:t>Stock Price Risk or Earnings Risk?</a:t>
            </a:r>
          </a:p>
          <a:p>
            <a:r>
              <a:rPr lang="en-US" dirty="0"/>
              <a:t>Another important thing is Time Horizon for which you are measuring the risk. Are </a:t>
            </a:r>
            <a:r>
              <a:rPr lang="en-US" dirty="0" smtClean="0"/>
              <a:t>you investing </a:t>
            </a:r>
            <a:r>
              <a:rPr lang="en-US" dirty="0"/>
              <a:t>in Stocks over 1 Year or over 30 Years?</a:t>
            </a:r>
          </a:p>
          <a:p>
            <a:r>
              <a:rPr lang="en-US" dirty="0"/>
              <a:t>The level of risk might change as time period of the investment change</a:t>
            </a:r>
            <a:r>
              <a:rPr lang="en-US"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smtClean="0"/>
              <a:t>Fundamental Rule of Risk &amp; Return:</a:t>
            </a:r>
          </a:p>
          <a:p>
            <a:r>
              <a:rPr lang="en-US" dirty="0" smtClean="0"/>
              <a:t>This rule can be summed up in saying that No Pain - No Gain. Investors will not take on additional Market Risk unless they expect to receive additional Return which is common sense and quite logical. Most investors are Risk Averse. Another important principle that one should to keep in mind is Diversification.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smtClean="0"/>
              <a:t>Diversification:</a:t>
            </a:r>
          </a:p>
          <a:p>
            <a:endParaRPr lang="en-US" b="1" dirty="0"/>
          </a:p>
          <a:p>
            <a:r>
              <a:rPr lang="en-US" b="1" dirty="0"/>
              <a:t>Range of Possible Outcomes, Expected Return:</a:t>
            </a:r>
          </a:p>
          <a:p>
            <a:r>
              <a:rPr lang="en-US" b="1" dirty="0" smtClean="0"/>
              <a:t>Expected </a:t>
            </a:r>
            <a:r>
              <a:rPr lang="en-US" b="1" dirty="0"/>
              <a:t>ROR = &lt; r &gt; = pi </a:t>
            </a:r>
            <a:r>
              <a:rPr lang="en-US" b="1" dirty="0" err="1"/>
              <a:t>ri</a:t>
            </a:r>
            <a:endParaRPr lang="en-US" b="1" dirty="0" smtClean="0"/>
          </a:p>
          <a:p>
            <a:endParaRPr lang="en-US" b="1"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047750" y="1653381"/>
            <a:ext cx="7048500" cy="44196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Coefficient of Variation:</a:t>
            </a:r>
          </a:p>
          <a:p>
            <a:r>
              <a:rPr lang="en-US" dirty="0"/>
              <a:t>Coefficient of Variation (Risk per unit Return</a:t>
            </a:r>
            <a:r>
              <a:rPr lang="en-US" dirty="0" smtClean="0"/>
              <a:t>)</a:t>
            </a:r>
          </a:p>
          <a:p>
            <a:r>
              <a:rPr lang="en-US" b="1" dirty="0"/>
              <a:t>It is defined as the CV = Standard Deviation / Expected Return.</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Total Stock Risk = Diversifiable Risk + Market Risk</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pic>
        <p:nvPicPr>
          <p:cNvPr id="3075" name="Picture 3"/>
          <p:cNvPicPr>
            <a:picLocks noGrp="1" noChangeAspect="1" noChangeArrowheads="1"/>
          </p:cNvPicPr>
          <p:nvPr>
            <p:ph idx="1"/>
          </p:nvPr>
        </p:nvPicPr>
        <p:blipFill>
          <a:blip r:embed="rId2" cstate="print"/>
          <a:srcRect/>
          <a:stretch>
            <a:fillRect/>
          </a:stretch>
        </p:blipFill>
        <p:spPr bwMode="auto">
          <a:xfrm>
            <a:off x="729720" y="1371600"/>
            <a:ext cx="6633105" cy="4301331"/>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b="1" dirty="0"/>
              <a:t>Portfolio’s Expected Rate of Return: ( </a:t>
            </a:r>
            <a:r>
              <a:rPr lang="en-US" b="1" dirty="0" err="1"/>
              <a:t>rP</a:t>
            </a:r>
            <a:r>
              <a:rPr lang="en-US" b="1" dirty="0"/>
              <a:t> ).</a:t>
            </a:r>
          </a:p>
          <a:p>
            <a:r>
              <a:rPr lang="en-US" dirty="0"/>
              <a:t>It is the weighted average of the expected returns of each individual investment in the portfolio</a:t>
            </a:r>
            <a:r>
              <a:rPr lang="en-US" dirty="0" smtClean="0"/>
              <a: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r>
              <a:rPr lang="en-US" dirty="0" smtClean="0"/>
              <a:t>Formula is similar to Expected Return for Individual Investment but interpretation is different:</a:t>
            </a:r>
          </a:p>
          <a:p>
            <a:r>
              <a:rPr lang="en-US" b="1" dirty="0" smtClean="0"/>
              <a:t>Portfolio Expected ROR Formula:</a:t>
            </a:r>
          </a:p>
          <a:p>
            <a:r>
              <a:rPr lang="pt-BR" dirty="0" smtClean="0"/>
              <a:t>r</a:t>
            </a:r>
            <a:r>
              <a:rPr lang="pt-BR" b="1" dirty="0" smtClean="0"/>
              <a:t>P * = r1 x1 + r2 x2 + r3 x3 + … + rn xn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685800" y="2743200"/>
            <a:ext cx="7872412" cy="112641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282833" y="1295401"/>
            <a:ext cx="7861042" cy="4706144"/>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cstate="print"/>
          <a:srcRect/>
          <a:stretch>
            <a:fillRect/>
          </a:stretch>
        </p:blipFill>
        <p:spPr bwMode="auto">
          <a:xfrm>
            <a:off x="341110" y="1524000"/>
            <a:ext cx="8457450" cy="48006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cstate="print"/>
          <a:srcRect/>
          <a:stretch>
            <a:fillRect/>
          </a:stretch>
        </p:blipFill>
        <p:spPr bwMode="auto">
          <a:xfrm>
            <a:off x="457200" y="1219200"/>
            <a:ext cx="8305800" cy="507682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STOCK BETA, PORTFOLIO BETA AND INTRODUCTION TO SECURITY MARKET LINE</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Beta:</a:t>
            </a:r>
          </a:p>
          <a:p>
            <a:r>
              <a:rPr lang="en-US" dirty="0"/>
              <a:t>It is a tendency of a Stock to move with the Market (or Portfolio of all Stocks in the </a:t>
            </a:r>
            <a:r>
              <a:rPr lang="en-US" dirty="0" smtClean="0"/>
              <a:t>Stock Market</a:t>
            </a:r>
            <a:r>
              <a:rPr lang="en-US" dirty="0"/>
              <a:t>).it is the building block of CAPM.</a:t>
            </a:r>
          </a:p>
          <a:p>
            <a:r>
              <a:rPr lang="en-US" dirty="0"/>
              <a:t>Total Risk = Diversifiable Risk + Market Risk</a:t>
            </a:r>
          </a:p>
          <a:p>
            <a:r>
              <a:rPr lang="en-US" dirty="0"/>
              <a:t>Total Stock Return = Dividend Yield + Capital Gain Yield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685800" y="1600200"/>
            <a:ext cx="7071137" cy="4525963"/>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Slope = Beta = </a:t>
            </a:r>
            <a:r>
              <a:rPr lang="el-GR" b="1" dirty="0"/>
              <a:t>Δ </a:t>
            </a:r>
            <a:r>
              <a:rPr lang="en-US" b="1" dirty="0"/>
              <a:t>Y / </a:t>
            </a:r>
            <a:r>
              <a:rPr lang="el-GR" b="1" dirty="0"/>
              <a:t>Δ </a:t>
            </a:r>
            <a:r>
              <a:rPr lang="en-US" b="1" dirty="0"/>
              <a:t>X = % </a:t>
            </a:r>
            <a:r>
              <a:rPr lang="el-GR" b="1" dirty="0"/>
              <a:t>Δ </a:t>
            </a:r>
            <a:r>
              <a:rPr lang="en-US" b="1" dirty="0" err="1"/>
              <a:t>rA</a:t>
            </a:r>
            <a:r>
              <a:rPr lang="en-US" b="1" dirty="0"/>
              <a:t>* / % </a:t>
            </a:r>
            <a:r>
              <a:rPr lang="el-GR" b="1" dirty="0"/>
              <a:t>Δ </a:t>
            </a:r>
            <a:r>
              <a:rPr lang="en-US" b="1" dirty="0" err="1"/>
              <a:t>rM</a:t>
            </a:r>
            <a:r>
              <a:rPr lang="en-US" b="1" dirty="0"/>
              <a:t>*</a:t>
            </a:r>
          </a:p>
          <a:p>
            <a:r>
              <a:rPr lang="en-US" dirty="0"/>
              <a:t>= </a:t>
            </a:r>
            <a:r>
              <a:rPr lang="en-US" b="1" dirty="0"/>
              <a:t>A =Risk Relative to Market = (</a:t>
            </a:r>
            <a:r>
              <a:rPr lang="en-US" b="1" dirty="0" err="1"/>
              <a:t>rA</a:t>
            </a:r>
            <a:r>
              <a:rPr lang="en-US" b="1" dirty="0"/>
              <a:t>* - </a:t>
            </a:r>
            <a:r>
              <a:rPr lang="en-US" b="1" dirty="0" err="1"/>
              <a:t>rRF</a:t>
            </a:r>
            <a:r>
              <a:rPr lang="en-US" b="1" dirty="0"/>
              <a:t>) / (</a:t>
            </a:r>
            <a:r>
              <a:rPr lang="en-US" b="1" dirty="0" err="1"/>
              <a:t>rM</a:t>
            </a:r>
            <a:r>
              <a:rPr lang="en-US" b="1" dirty="0"/>
              <a:t>* - </a:t>
            </a:r>
            <a:r>
              <a:rPr lang="en-US" b="1" dirty="0" err="1"/>
              <a:t>rRF</a:t>
            </a:r>
            <a:r>
              <a:rPr lang="en-US" b="1" dirty="0"/>
              <a:t>)</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pic>
        <p:nvPicPr>
          <p:cNvPr id="9219" name="Picture 3"/>
          <p:cNvPicPr>
            <a:picLocks noGrp="1" noChangeAspect="1" noChangeArrowheads="1"/>
          </p:cNvPicPr>
          <p:nvPr>
            <p:ph idx="1"/>
          </p:nvPr>
        </p:nvPicPr>
        <p:blipFill>
          <a:blip r:embed="rId2" cstate="print"/>
          <a:srcRect/>
          <a:stretch>
            <a:fillRect/>
          </a:stretch>
        </p:blipFill>
        <p:spPr bwMode="auto">
          <a:xfrm>
            <a:off x="685800" y="1139160"/>
            <a:ext cx="7114662" cy="4987003"/>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WEIGHTED AVERAGE COST OF CAPITAL (WACC</a:t>
            </a:r>
            <a:r>
              <a:rPr lang="en-US" b="1" dirty="0" smtClean="0"/>
              <a:t>)</a:t>
            </a:r>
          </a:p>
          <a:p>
            <a:endParaRPr lang="en-US" b="1" dirty="0"/>
          </a:p>
          <a:p>
            <a:r>
              <a:rPr lang="en-US" b="1" dirty="0"/>
              <a:t>WACC= </a:t>
            </a:r>
            <a:r>
              <a:rPr lang="en-US" b="1" dirty="0" err="1"/>
              <a:t>rDxD+rExE+rPEp</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lstStyle/>
          <a:p>
            <a:r>
              <a:rPr lang="en-US" b="1" dirty="0"/>
              <a:t>MANAGEMENT OF CAPITAL STRUCTURE</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2</a:t>
            </a:r>
            <a:endParaRPr lang="en-US" dirty="0"/>
          </a:p>
        </p:txBody>
      </p:sp>
      <p:sp>
        <p:nvSpPr>
          <p:cNvPr id="4" name="Content Placeholder 3"/>
          <p:cNvSpPr>
            <a:spLocks noGrp="1"/>
          </p:cNvSpPr>
          <p:nvPr>
            <p:ph idx="1"/>
          </p:nvPr>
        </p:nvSpPr>
        <p:spPr/>
        <p:txBody>
          <a:bodyPr>
            <a:normAutofit/>
          </a:bodyPr>
          <a:lstStyle/>
          <a:p>
            <a:endParaRPr lang="en-US" b="1" dirty="0"/>
          </a:p>
          <a:p>
            <a:r>
              <a:rPr lang="en-US" b="1" dirty="0" smtClean="0"/>
              <a:t>End of Course</a:t>
            </a:r>
          </a:p>
          <a:p>
            <a:endParaRPr lang="en-US" b="1" dirty="0" smtClean="0"/>
          </a:p>
          <a:p>
            <a:r>
              <a:rPr lang="en-US" b="1" dirty="0" smtClean="0"/>
              <a:t>Welcome to the Financial World.</a:t>
            </a:r>
            <a:endParaRPr lang="en-US" dirty="0" smtClean="0"/>
          </a:p>
          <a:p>
            <a:endParaRPr lang="en-US" b="1" smtClean="0"/>
          </a:p>
          <a:p>
            <a:r>
              <a:rPr lang="en-US" b="1" smtClean="0"/>
              <a:t>All </a:t>
            </a:r>
            <a:r>
              <a:rPr lang="en-US" b="1" dirty="0" smtClean="0"/>
              <a:t>the very best to all of you.</a:t>
            </a:r>
            <a:br>
              <a:rPr lang="en-US" b="1" dirty="0" smtClean="0"/>
            </a:br>
            <a:endParaRPr lang="en-US" b="1"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1134</Words>
  <Application>Microsoft Office PowerPoint</Application>
  <PresentationFormat>On-screen Show (4:3)</PresentationFormat>
  <Paragraphs>127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Revision 2  Last lecture</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lpstr>Revision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Ammar</cp:lastModifiedBy>
  <cp:revision>27</cp:revision>
  <dcterms:created xsi:type="dcterms:W3CDTF">2014-06-21T15:55:44Z</dcterms:created>
  <dcterms:modified xsi:type="dcterms:W3CDTF">2014-06-21T16:34:20Z</dcterms:modified>
</cp:coreProperties>
</file>