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4C77-73B5-4419-9B39-3AAFA9F164FB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4D96A-AB49-484F-A8E0-B33B2EACC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4C77-73B5-4419-9B39-3AAFA9F164FB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4D96A-AB49-484F-A8E0-B33B2EACC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4C77-73B5-4419-9B39-3AAFA9F164FB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4D96A-AB49-484F-A8E0-B33B2EACC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4C77-73B5-4419-9B39-3AAFA9F164FB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4D96A-AB49-484F-A8E0-B33B2EACC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4C77-73B5-4419-9B39-3AAFA9F164FB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4D96A-AB49-484F-A8E0-B33B2EACC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4C77-73B5-4419-9B39-3AAFA9F164FB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4D96A-AB49-484F-A8E0-B33B2EACC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4C77-73B5-4419-9B39-3AAFA9F164FB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4D96A-AB49-484F-A8E0-B33B2EACC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4C77-73B5-4419-9B39-3AAFA9F164FB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4D96A-AB49-484F-A8E0-B33B2EACC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4C77-73B5-4419-9B39-3AAFA9F164FB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4D96A-AB49-484F-A8E0-B33B2EACC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4C77-73B5-4419-9B39-3AAFA9F164FB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4D96A-AB49-484F-A8E0-B33B2EACC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4C77-73B5-4419-9B39-3AAFA9F164FB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4D96A-AB49-484F-A8E0-B33B2EACCB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D4C77-73B5-4419-9B39-3AAFA9F164FB}" type="datetimeFigureOut">
              <a:rPr lang="en-US" smtClean="0"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4D96A-AB49-484F-A8E0-B33B2EACCBA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Revision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What is FM?</a:t>
            </a:r>
            <a:endParaRPr lang="en-US" dirty="0" smtClean="0"/>
          </a:p>
          <a:p>
            <a:r>
              <a:rPr lang="en-US" dirty="0" smtClean="0"/>
              <a:t>FM </a:t>
            </a:r>
            <a:r>
              <a:rPr lang="en-US" dirty="0"/>
              <a:t>is the management of financial resources – how to best find and use investments </a:t>
            </a:r>
            <a:r>
              <a:rPr lang="en-US" dirty="0" smtClean="0"/>
              <a:t>and financing </a:t>
            </a:r>
            <a:r>
              <a:rPr lang="en-US" dirty="0"/>
              <a:t>opportunities in an ever-changing and increasingly complex environment.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Analysis of Financial Statements</a:t>
            </a:r>
            <a:r>
              <a:rPr lang="en-US" b="1" dirty="0" smtClean="0"/>
              <a:t>:</a:t>
            </a:r>
          </a:p>
          <a:p>
            <a:endParaRPr lang="en-US" b="1" dirty="0"/>
          </a:p>
          <a:p>
            <a:r>
              <a:rPr lang="en-US" b="1" dirty="0"/>
              <a:t>Investment Decisions &amp; Capital Budgeting: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Investment </a:t>
            </a:r>
            <a:r>
              <a:rPr lang="en-US" b="1" dirty="0"/>
              <a:t>Decisions &amp; Capital Budgeting</a:t>
            </a:r>
            <a:r>
              <a:rPr lang="en-US" b="1" dirty="0" smtClean="0"/>
              <a:t>:</a:t>
            </a:r>
          </a:p>
          <a:p>
            <a:endParaRPr lang="en-US" b="1" dirty="0"/>
          </a:p>
          <a:p>
            <a:r>
              <a:rPr lang="en-US" dirty="0"/>
              <a:t>Interest rate formulas</a:t>
            </a:r>
          </a:p>
          <a:p>
            <a:r>
              <a:rPr lang="en-US" dirty="0" smtClean="0"/>
              <a:t>Time </a:t>
            </a:r>
            <a:r>
              <a:rPr lang="en-US" dirty="0"/>
              <a:t>Value of Money</a:t>
            </a:r>
          </a:p>
          <a:p>
            <a:r>
              <a:rPr lang="en-US" dirty="0" smtClean="0"/>
              <a:t>Discounted </a:t>
            </a:r>
            <a:r>
              <a:rPr lang="en-US" dirty="0"/>
              <a:t>Cash Flows</a:t>
            </a:r>
          </a:p>
          <a:p>
            <a:r>
              <a:rPr lang="en-US" dirty="0" smtClean="0"/>
              <a:t>Net </a:t>
            </a:r>
            <a:r>
              <a:rPr lang="en-US" dirty="0"/>
              <a:t>Present Value</a:t>
            </a:r>
          </a:p>
          <a:p>
            <a:r>
              <a:rPr lang="en-US" dirty="0" smtClean="0"/>
              <a:t>Internal </a:t>
            </a:r>
            <a:r>
              <a:rPr lang="en-US" dirty="0"/>
              <a:t>Rate of Return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Risk &amp; Return</a:t>
            </a:r>
            <a:r>
              <a:rPr lang="en-US" b="1" dirty="0" smtClean="0"/>
              <a:t>:</a:t>
            </a:r>
          </a:p>
          <a:p>
            <a:endParaRPr lang="en-US" b="1" dirty="0"/>
          </a:p>
          <a:p>
            <a:r>
              <a:rPr lang="en-US" dirty="0"/>
              <a:t>Uncertainty</a:t>
            </a:r>
          </a:p>
          <a:p>
            <a:r>
              <a:rPr lang="en-US" dirty="0" smtClean="0"/>
              <a:t> </a:t>
            </a:r>
            <a:r>
              <a:rPr lang="en-US" dirty="0"/>
              <a:t>Risk</a:t>
            </a:r>
          </a:p>
          <a:p>
            <a:r>
              <a:rPr lang="en-US" dirty="0" smtClean="0"/>
              <a:t> </a:t>
            </a:r>
            <a:r>
              <a:rPr lang="en-US" dirty="0"/>
              <a:t>Portfolio Theory</a:t>
            </a:r>
          </a:p>
          <a:p>
            <a:r>
              <a:rPr lang="en-US" dirty="0" smtClean="0"/>
              <a:t> </a:t>
            </a:r>
            <a:r>
              <a:rPr lang="en-US" dirty="0"/>
              <a:t>Capital Asset Pricing Model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Corporate </a:t>
            </a:r>
            <a:r>
              <a:rPr lang="en-US" b="1" dirty="0" smtClean="0"/>
              <a:t>Financing </a:t>
            </a:r>
            <a:r>
              <a:rPr lang="en-US" b="1" dirty="0"/>
              <a:t>&amp; Capital Structure</a:t>
            </a:r>
            <a:r>
              <a:rPr lang="en-US" b="1" dirty="0" smtClean="0"/>
              <a:t>:</a:t>
            </a:r>
          </a:p>
          <a:p>
            <a:endParaRPr lang="en-US" b="1" dirty="0"/>
          </a:p>
          <a:p>
            <a:r>
              <a:rPr lang="en-US" dirty="0"/>
              <a:t>Cost of Capital</a:t>
            </a:r>
          </a:p>
          <a:p>
            <a:r>
              <a:rPr lang="en-US" dirty="0" smtClean="0"/>
              <a:t>Leverage</a:t>
            </a:r>
            <a:endParaRPr lang="en-US" dirty="0"/>
          </a:p>
          <a:p>
            <a:r>
              <a:rPr lang="en-US" dirty="0" smtClean="0"/>
              <a:t>Debt </a:t>
            </a:r>
            <a:r>
              <a:rPr lang="en-US" dirty="0"/>
              <a:t>Instruments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Valuation</a:t>
            </a:r>
            <a:r>
              <a:rPr lang="en-US" b="1" dirty="0" smtClean="0"/>
              <a:t>:</a:t>
            </a:r>
          </a:p>
          <a:p>
            <a:endParaRPr lang="en-US" b="1" dirty="0"/>
          </a:p>
          <a:p>
            <a:r>
              <a:rPr lang="en-US" dirty="0"/>
              <a:t>Share</a:t>
            </a:r>
          </a:p>
          <a:p>
            <a:r>
              <a:rPr lang="en-US" dirty="0" smtClean="0"/>
              <a:t>Bond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Objective of Financial Management (FM)</a:t>
            </a:r>
          </a:p>
          <a:p>
            <a:r>
              <a:rPr lang="en-US" dirty="0"/>
              <a:t>In comparison, financial management is more focused. The objective of </a:t>
            </a:r>
            <a:r>
              <a:rPr lang="en-US" dirty="0" smtClean="0"/>
              <a:t>financial management</a:t>
            </a:r>
            <a:r>
              <a:rPr lang="en-US" dirty="0"/>
              <a:t>, specifically, is to maximize the shareholders wealth in the present terms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Financial practitioners usually use the discounting and the net present value techniques while calculating the increase in the wealth of shareholders.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FINANCIAL RATIOS</a:t>
            </a:r>
            <a:r>
              <a:rPr lang="en-US" b="1" dirty="0" smtClean="0"/>
              <a:t>:</a:t>
            </a:r>
          </a:p>
          <a:p>
            <a:r>
              <a:rPr lang="en-US" b="1" dirty="0"/>
              <a:t>LIQUIDITY &amp; SOLVENCY RATIOS:</a:t>
            </a:r>
          </a:p>
          <a:p>
            <a:r>
              <a:rPr lang="en-US" b="1" dirty="0"/>
              <a:t>Current Ratio: </a:t>
            </a:r>
            <a:r>
              <a:rPr lang="en-US" dirty="0" smtClean="0"/>
              <a:t>= </a:t>
            </a:r>
            <a:r>
              <a:rPr lang="en-US" dirty="0"/>
              <a:t>Current Assets / Current </a:t>
            </a:r>
            <a:r>
              <a:rPr lang="en-US" dirty="0" smtClean="0"/>
              <a:t>Liabilities</a:t>
            </a:r>
          </a:p>
          <a:p>
            <a:r>
              <a:rPr lang="en-US" b="1" dirty="0" smtClean="0"/>
              <a:t>Quick Ratio</a:t>
            </a:r>
          </a:p>
          <a:p>
            <a:r>
              <a:rPr lang="en-US" b="1" dirty="0"/>
              <a:t>Average Collection Period: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FINANCIAL RATIOS</a:t>
            </a:r>
            <a:r>
              <a:rPr lang="en-US" b="1" dirty="0" smtClean="0"/>
              <a:t>:</a:t>
            </a:r>
          </a:p>
          <a:p>
            <a:r>
              <a:rPr lang="en-US" b="1" dirty="0"/>
              <a:t>LIQUIDITY &amp; SOLVENCY RATIOS:</a:t>
            </a:r>
          </a:p>
          <a:p>
            <a:r>
              <a:rPr lang="en-US" b="1" dirty="0"/>
              <a:t>Current Ratio: </a:t>
            </a:r>
            <a:r>
              <a:rPr lang="en-US" dirty="0" smtClean="0"/>
              <a:t>= </a:t>
            </a:r>
            <a:r>
              <a:rPr lang="en-US" dirty="0"/>
              <a:t>Current Assets / Current </a:t>
            </a:r>
            <a:r>
              <a:rPr lang="en-US" dirty="0" smtClean="0"/>
              <a:t>Liabilities</a:t>
            </a:r>
          </a:p>
          <a:p>
            <a:r>
              <a:rPr lang="en-US" b="1" dirty="0" smtClean="0"/>
              <a:t>Quick Ratio</a:t>
            </a:r>
          </a:p>
          <a:p>
            <a:r>
              <a:rPr lang="en-US" b="1" dirty="0"/>
              <a:t>Average Collection Period: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PROFITABILITY RATIOS</a:t>
            </a:r>
            <a:r>
              <a:rPr lang="en-US" b="1" dirty="0" smtClean="0"/>
              <a:t>:</a:t>
            </a:r>
          </a:p>
          <a:p>
            <a:r>
              <a:rPr lang="en-US" b="1" dirty="0" smtClean="0"/>
              <a:t>Return on Assets</a:t>
            </a:r>
          </a:p>
          <a:p>
            <a:r>
              <a:rPr lang="en-US" b="1" dirty="0" smtClean="0"/>
              <a:t>Return on Equity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ASSET MANAGEMENT RATIOS</a:t>
            </a:r>
          </a:p>
          <a:p>
            <a:r>
              <a:rPr lang="en-US" b="1" dirty="0" smtClean="0"/>
              <a:t>Inventory </a:t>
            </a:r>
            <a:r>
              <a:rPr lang="en-US" b="1" dirty="0"/>
              <a:t>Turnover:</a:t>
            </a:r>
          </a:p>
          <a:p>
            <a:r>
              <a:rPr lang="en-US" dirty="0" smtClean="0"/>
              <a:t>= </a:t>
            </a:r>
            <a:r>
              <a:rPr lang="en-US" dirty="0"/>
              <a:t>Sales / inventories</a:t>
            </a:r>
          </a:p>
          <a:p>
            <a:r>
              <a:rPr lang="en-US" b="1" dirty="0"/>
              <a:t>Total Assets Turnover</a:t>
            </a:r>
            <a:r>
              <a:rPr lang="en-US" b="1" dirty="0" smtClean="0"/>
              <a:t>:</a:t>
            </a:r>
          </a:p>
          <a:p>
            <a:r>
              <a:rPr lang="en-US" dirty="0"/>
              <a:t>= Sales / Total Assets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DEBT (OR CAPITAL STRUCTURE) RATIOS:</a:t>
            </a:r>
          </a:p>
          <a:p>
            <a:r>
              <a:rPr lang="en-US" b="1" dirty="0"/>
              <a:t>Debt-Assets: </a:t>
            </a:r>
            <a:r>
              <a:rPr lang="en-US" dirty="0" smtClean="0"/>
              <a:t>= </a:t>
            </a:r>
            <a:r>
              <a:rPr lang="en-US" dirty="0"/>
              <a:t>Total Debt / Total Assets</a:t>
            </a:r>
          </a:p>
          <a:p>
            <a:r>
              <a:rPr lang="en-US" b="1" dirty="0"/>
              <a:t>Debt-Equity</a:t>
            </a:r>
            <a:r>
              <a:rPr lang="en-US" b="1" dirty="0" smtClean="0"/>
              <a:t>: </a:t>
            </a:r>
            <a:r>
              <a:rPr lang="en-US" dirty="0"/>
              <a:t>Total Debt / Total Equity</a:t>
            </a:r>
          </a:p>
          <a:p>
            <a:r>
              <a:rPr lang="en-US" b="1" dirty="0"/>
              <a:t>Times-Interest-Earned</a:t>
            </a:r>
            <a:r>
              <a:rPr lang="en-US" b="1" dirty="0" smtClean="0"/>
              <a:t>: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= EBIT / Interest Charges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b="1" dirty="0" smtClean="0"/>
          </a:p>
          <a:p>
            <a:endParaRPr lang="en-US" b="1" dirty="0"/>
          </a:p>
          <a:p>
            <a:r>
              <a:rPr lang="en-US" b="1" dirty="0" smtClean="0"/>
              <a:t>TIME </a:t>
            </a:r>
            <a:r>
              <a:rPr lang="en-US" b="1" dirty="0"/>
              <a:t>VALUE OF </a:t>
            </a:r>
            <a:r>
              <a:rPr lang="en-US" b="1" dirty="0" smtClean="0"/>
              <a:t>MONEY</a:t>
            </a:r>
          </a:p>
          <a:p>
            <a:endParaRPr lang="en-US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Interest Theory:</a:t>
            </a:r>
          </a:p>
          <a:p>
            <a:r>
              <a:rPr lang="en-US" dirty="0" smtClean="0"/>
              <a:t>– </a:t>
            </a:r>
            <a:r>
              <a:rPr lang="en-US" b="1" dirty="0" err="1" smtClean="0"/>
              <a:t>i</a:t>
            </a:r>
            <a:r>
              <a:rPr lang="en-US" b="1" dirty="0" smtClean="0"/>
              <a:t> = </a:t>
            </a:r>
            <a:r>
              <a:rPr lang="en-US" b="1" dirty="0" err="1" smtClean="0"/>
              <a:t>iRF</a:t>
            </a:r>
            <a:r>
              <a:rPr lang="en-US" b="1" dirty="0" smtClean="0"/>
              <a:t> + g + DR + MR + LP + SR</a:t>
            </a:r>
          </a:p>
          <a:p>
            <a:r>
              <a:rPr lang="en-US" dirty="0" smtClean="0"/>
              <a:t>– </a:t>
            </a:r>
            <a:r>
              <a:rPr lang="en-US" dirty="0" err="1" smtClean="0"/>
              <a:t>i</a:t>
            </a:r>
            <a:r>
              <a:rPr lang="en-US" dirty="0" smtClean="0"/>
              <a:t> is the nominal interest rate generally quoted in papers. The “real” interest rate = </a:t>
            </a:r>
            <a:r>
              <a:rPr lang="en-US" dirty="0" err="1" smtClean="0"/>
              <a:t>i</a:t>
            </a:r>
            <a:r>
              <a:rPr lang="en-US" dirty="0" smtClean="0"/>
              <a:t> – g</a:t>
            </a:r>
          </a:p>
          <a:p>
            <a:r>
              <a:rPr lang="en-US" dirty="0" smtClean="0"/>
              <a:t>Here </a:t>
            </a:r>
            <a:r>
              <a:rPr lang="en-US" dirty="0" err="1" smtClean="0"/>
              <a:t>i</a:t>
            </a:r>
            <a:r>
              <a:rPr lang="en-US" dirty="0" smtClean="0"/>
              <a:t> = market interest rate</a:t>
            </a:r>
          </a:p>
          <a:p>
            <a:r>
              <a:rPr lang="en-US" dirty="0" smtClean="0"/>
              <a:t>g = rate of inflation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 = Default risk premium</a:t>
            </a:r>
          </a:p>
          <a:p>
            <a:r>
              <a:rPr lang="en-US" dirty="0" smtClean="0"/>
              <a:t>MR = Maturity risk premium</a:t>
            </a:r>
          </a:p>
          <a:p>
            <a:r>
              <a:rPr lang="en-US" dirty="0" smtClean="0"/>
              <a:t>LP = Liquidity preference</a:t>
            </a:r>
          </a:p>
          <a:p>
            <a:r>
              <a:rPr lang="en-US" dirty="0" smtClean="0"/>
              <a:t>SR = Sovereign Risk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425" y="1371600"/>
            <a:ext cx="7386437" cy="4701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FINANCIAL FORECASTING AND FINANCIAL PLANNING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PRESENT VALUE AND </a:t>
            </a:r>
            <a:r>
              <a:rPr lang="en-US" b="1" dirty="0" smtClean="0"/>
              <a:t>DISCOUNTING</a:t>
            </a:r>
          </a:p>
          <a:p>
            <a:endParaRPr lang="en-US" b="1" dirty="0"/>
          </a:p>
          <a:p>
            <a:r>
              <a:rPr lang="en-US" b="1" dirty="0"/>
              <a:t>Discounting:</a:t>
            </a:r>
          </a:p>
          <a:p>
            <a:r>
              <a:rPr lang="en-US" dirty="0"/>
              <a:t>“Discounting is defined as bringing the future cash flow to the present time”.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PV=FV/(1+i)n</a:t>
            </a:r>
          </a:p>
          <a:p>
            <a:r>
              <a:rPr lang="en-US" dirty="0"/>
              <a:t>Where, </a:t>
            </a:r>
            <a:r>
              <a:rPr lang="en-US" dirty="0" err="1"/>
              <a:t>i</a:t>
            </a:r>
            <a:r>
              <a:rPr lang="en-US" dirty="0"/>
              <a:t>=interest rate</a:t>
            </a:r>
          </a:p>
          <a:p>
            <a:r>
              <a:rPr lang="en-US" dirty="0"/>
              <a:t>N=no. of years if we plug in the values</a:t>
            </a:r>
          </a:p>
          <a:p>
            <a:r>
              <a:rPr lang="en-US" dirty="0"/>
              <a:t>PV=105/(1+0.10)1=Rs.95.45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Annuities</a:t>
            </a:r>
          </a:p>
          <a:p>
            <a:r>
              <a:rPr lang="en-US" b="1" dirty="0" smtClean="0"/>
              <a:t>Perpetuity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559293"/>
            <a:ext cx="6705600" cy="431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CAPITAL BUDGETING AND CAPITAL BUDGETING TECHNIQUES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Pay back period</a:t>
            </a:r>
          </a:p>
          <a:p>
            <a:r>
              <a:rPr lang="en-US" dirty="0"/>
              <a:t>2. Return on investment (ROI)</a:t>
            </a:r>
          </a:p>
          <a:p>
            <a:r>
              <a:rPr lang="en-US" dirty="0"/>
              <a:t>3. Net Present Value (NPV)</a:t>
            </a:r>
          </a:p>
          <a:p>
            <a:r>
              <a:rPr lang="en-US" dirty="0"/>
              <a:t>4. Profitability Index (PI)</a:t>
            </a:r>
          </a:p>
          <a:p>
            <a:r>
              <a:rPr lang="en-US" dirty="0"/>
              <a:t>5. Internal Rate of Return (IRR)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686719"/>
            <a:ext cx="6705600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Capital Rationing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BONDS AND CLASSIFICATION OF </a:t>
            </a:r>
            <a:r>
              <a:rPr lang="en-US" b="1" dirty="0" smtClean="0"/>
              <a:t>BONDS</a:t>
            </a:r>
          </a:p>
          <a:p>
            <a:r>
              <a:rPr lang="en-US" b="1" dirty="0"/>
              <a:t>Maturity or Tenure or Life: </a:t>
            </a:r>
            <a:endParaRPr lang="en-US" b="1" dirty="0" smtClean="0"/>
          </a:p>
          <a:p>
            <a:r>
              <a:rPr lang="en-US" dirty="0" smtClean="0"/>
              <a:t>• </a:t>
            </a:r>
            <a:r>
              <a:rPr lang="en-US" b="1" dirty="0"/>
              <a:t>Par Value or Face Value: </a:t>
            </a:r>
            <a:endParaRPr lang="en-US" b="1" dirty="0" smtClean="0"/>
          </a:p>
          <a:p>
            <a:r>
              <a:rPr lang="en-US" dirty="0" smtClean="0"/>
              <a:t>• </a:t>
            </a:r>
            <a:r>
              <a:rPr lang="en-US" b="1" dirty="0"/>
              <a:t>Coupon Interest Rate: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BONDS AND CLASSIFICATION OF </a:t>
            </a:r>
            <a:r>
              <a:rPr lang="en-US" b="1" dirty="0" smtClean="0"/>
              <a:t>BONDS</a:t>
            </a:r>
          </a:p>
          <a:p>
            <a:r>
              <a:rPr lang="en-US" b="1" dirty="0"/>
              <a:t>Maturity or Tenure or Life: </a:t>
            </a:r>
            <a:endParaRPr lang="en-US" b="1" dirty="0" smtClean="0"/>
          </a:p>
          <a:p>
            <a:r>
              <a:rPr lang="en-US" dirty="0" smtClean="0"/>
              <a:t>• </a:t>
            </a:r>
            <a:r>
              <a:rPr lang="en-US" b="1" dirty="0"/>
              <a:t>Par Value or Face Value: </a:t>
            </a:r>
            <a:endParaRPr lang="en-US" b="1" dirty="0" smtClean="0"/>
          </a:p>
          <a:p>
            <a:r>
              <a:rPr lang="en-US" dirty="0" smtClean="0"/>
              <a:t>• </a:t>
            </a:r>
            <a:r>
              <a:rPr lang="en-US" b="1" dirty="0"/>
              <a:t>Coupon Interest Rate</a:t>
            </a:r>
            <a:r>
              <a:rPr lang="en-US" b="1" dirty="0" smtClean="0"/>
              <a:t>:</a:t>
            </a:r>
          </a:p>
          <a:p>
            <a:r>
              <a:rPr lang="en-US" b="1" dirty="0" smtClean="0"/>
              <a:t>Convertible Bonds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BONDS’ VALUATION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BONDS’ </a:t>
            </a:r>
            <a:r>
              <a:rPr lang="en-US" b="1" dirty="0" smtClean="0"/>
              <a:t>VALUATION</a:t>
            </a:r>
          </a:p>
          <a:p>
            <a:endParaRPr lang="en-US" b="1" dirty="0"/>
          </a:p>
          <a:p>
            <a:r>
              <a:rPr lang="en-US" b="1" dirty="0"/>
              <a:t>Present Value formula for the bond:</a:t>
            </a:r>
          </a:p>
          <a:p>
            <a:endParaRPr lang="en-US" dirty="0"/>
          </a:p>
          <a:p>
            <a:r>
              <a:rPr lang="en-US" b="1" dirty="0"/>
              <a:t>PV= </a:t>
            </a:r>
            <a:r>
              <a:rPr lang="el-GR" b="1" dirty="0"/>
              <a:t>Σ </a:t>
            </a:r>
            <a:r>
              <a:rPr lang="en-US" b="1" dirty="0" err="1"/>
              <a:t>CFt</a:t>
            </a:r>
            <a:r>
              <a:rPr lang="en-US" b="1" dirty="0"/>
              <a:t> / (1+rD)t =CF1/(1+rD)+</a:t>
            </a:r>
            <a:r>
              <a:rPr lang="en-US" b="1" dirty="0" err="1"/>
              <a:t>CFn</a:t>
            </a:r>
            <a:r>
              <a:rPr lang="en-US" b="1" dirty="0"/>
              <a:t>/(1+rD)2 +..+</a:t>
            </a:r>
            <a:r>
              <a:rPr lang="en-US" b="1" dirty="0" err="1"/>
              <a:t>CFn</a:t>
            </a:r>
            <a:r>
              <a:rPr lang="en-US" b="1" dirty="0"/>
              <a:t>/ (1+rD) n +PAR/ (1+rD) 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End of First </a:t>
            </a:r>
            <a:r>
              <a:rPr lang="en-US" b="1" smtClean="0"/>
              <a:t>Revision Lecture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549</Words>
  <Application>Microsoft Office PowerPoint</Application>
  <PresentationFormat>On-screen Show (4:3)</PresentationFormat>
  <Paragraphs>131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Revision 1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  <vt:lpstr>Revision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Ammar</dc:creator>
  <cp:lastModifiedBy>Ammar</cp:lastModifiedBy>
  <cp:revision>16</cp:revision>
  <dcterms:created xsi:type="dcterms:W3CDTF">2014-06-21T15:27:50Z</dcterms:created>
  <dcterms:modified xsi:type="dcterms:W3CDTF">2014-06-21T15:55:34Z</dcterms:modified>
</cp:coreProperties>
</file>