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5284-0CD7-4B51-9911-5AE661BB3447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04E04-391F-4700-A794-59C2120DF78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· </a:t>
            </a:r>
            <a:r>
              <a:rPr lang="en-US" b="1" dirty="0" smtClean="0"/>
              <a:t>Business Risk faced by FIRM</a:t>
            </a:r>
          </a:p>
          <a:p>
            <a:r>
              <a:rPr lang="en-US" dirty="0" smtClean="0"/>
              <a:t>· </a:t>
            </a:r>
            <a:r>
              <a:rPr lang="en-US" b="1" dirty="0" smtClean="0"/>
              <a:t>Operating Leverage (OL)</a:t>
            </a:r>
          </a:p>
          <a:p>
            <a:r>
              <a:rPr lang="en-US" dirty="0" smtClean="0"/>
              <a:t>· </a:t>
            </a:r>
            <a:r>
              <a:rPr lang="en-US" b="1" dirty="0" smtClean="0"/>
              <a:t>Breakeven Point &amp; ROE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MANAGEMENT OF CAPITAL STRUCTURE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Learning objectives: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</a:t>
            </a:r>
            <a:r>
              <a:rPr lang="en-US" dirty="0"/>
              <a:t>going through optimal capital structure theories, modifications made in them, </a:t>
            </a:r>
            <a:r>
              <a:rPr lang="en-US" dirty="0" smtClean="0"/>
              <a:t>applicability of </a:t>
            </a:r>
            <a:r>
              <a:rPr lang="en-US" dirty="0"/>
              <a:t>theses theories, impact of debt on value of firm and WACC,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Learning objectives: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principles to decide about capital structure and different approaches to WACC calculation now we study the management of capital structure: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Firm Value &amp; Share Price: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As 100% Equity Firm Takes On More and More Debt (or Leverage):</a:t>
            </a:r>
          </a:p>
          <a:p>
            <a:r>
              <a:rPr lang="en-US" dirty="0"/>
              <a:t>– Cost of Capital decreases (cost of debt is cheaper than equity), reaches a </a:t>
            </a:r>
            <a:r>
              <a:rPr lang="en-US" dirty="0" smtClean="0"/>
              <a:t>minimum point</a:t>
            </a:r>
            <a:r>
              <a:rPr lang="en-US" dirty="0"/>
              <a:t>, and then rises (excessive debt increases financial risk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Firm Value &amp; Share Price: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– Total Market Value of Firm (V = D + E = Market Value of Debt + Market Value of Equity) first rises (because of Interest Tax Shield savings), then reaches a maximum point (optimal capital structure), and finally falls (because of excessive fall in Net Income and Equity value because of interest payments).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Firm Value &amp; Share Price: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– Share Price (Po= Total Value / Original Number of Shares OR Equity value / Number of Shares Outstanding) first rises, then reaches maximum (same point as maximum Value), and finally falls. Follows same shape as Total Market Value of Firm. Share Price is a measure of Firm Value.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Earnings and Risk: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As 100% Equity Firm Replaces More and More Equity with Debt (or Leverage):</a:t>
            </a:r>
          </a:p>
          <a:p>
            <a:r>
              <a:rPr lang="en-US" dirty="0"/>
              <a:t>– Mean (or Expected) EBIT assumed to be unchanged although excessive debt can </a:t>
            </a:r>
            <a:r>
              <a:rPr lang="en-US" dirty="0" smtClean="0"/>
              <a:t>cause it </a:t>
            </a:r>
            <a:r>
              <a:rPr lang="en-US" dirty="0"/>
              <a:t>to rise because of higher operational costs because of financial </a:t>
            </a:r>
            <a:r>
              <a:rPr lang="en-US" dirty="0" smtClean="0"/>
              <a:t>distress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Earnings and Risk: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– Mean EBT will fall because interest payments rise</a:t>
            </a:r>
          </a:p>
          <a:p>
            <a:r>
              <a:rPr lang="en-US" dirty="0" smtClean="0"/>
              <a:t>– Mean Net Income (or Earnings) generally falls continuously because interest payments rise faster than any interest tax savings.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Earnings and Risk: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Mean Earnings Per Share (EPS = Net Income / Number of Shares </a:t>
            </a:r>
            <a:r>
              <a:rPr lang="en-US" dirty="0" smtClean="0"/>
              <a:t>outstanding) generally </a:t>
            </a:r>
            <a:r>
              <a:rPr lang="en-US" dirty="0"/>
              <a:t>first rises if number of shares falls if Equity is Replaced with Debt, </a:t>
            </a:r>
            <a:r>
              <a:rPr lang="en-US" dirty="0" smtClean="0"/>
              <a:t>then reaches </a:t>
            </a:r>
            <a:r>
              <a:rPr lang="en-US" dirty="0"/>
              <a:t>maximum (different capital structure mix from that which maximizes Value </a:t>
            </a:r>
            <a:r>
              <a:rPr lang="en-US" dirty="0" smtClean="0"/>
              <a:t>&amp; Share </a:t>
            </a:r>
            <a:r>
              <a:rPr lang="en-US" dirty="0"/>
              <a:t>Price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Earnings and Risk: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, and finally falls (because interest payments grow faster). Similar shape to Share Price Curve but reaches Maximum at a different Debt Ratio and Capital Structure. For Optimizing Capital Structure, we should focus on Share Price and not EPS.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Earnings and Risk: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– Earnings Risk (Variation or Standard Deviation) Increases because of Leveraging or Magnifying effect of Debt. Debt increases Financial Distress and Risk of Bankruptcy.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Traditionalist Theory - Effect of Capital Structure on Earnings and Risk: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if Firm is financially unhealthy i.e. EBIT / Total Assets &lt; Cost of Debt then small fall in EBIT can lead to large fall in ROE.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Weaknesses of Capital Structure Mathematical Models: 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</a:t>
            </a:r>
            <a:r>
              <a:rPr lang="en-US" dirty="0"/>
              <a:t>are some of the rules of thumb or general principles financial managers keep in view </a:t>
            </a:r>
            <a:r>
              <a:rPr lang="en-US" dirty="0" smtClean="0"/>
              <a:t>while deciding </a:t>
            </a:r>
            <a:r>
              <a:rPr lang="en-US" dirty="0"/>
              <a:t>for capital structure of the company</a:t>
            </a:r>
            <a:r>
              <a:rPr lang="en-US" dirty="0" smtClean="0"/>
              <a:t>: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Weaknesses of Capital Structure Mathematical Models: 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Forecasting Errors</a:t>
            </a:r>
          </a:p>
          <a:p>
            <a:r>
              <a:rPr lang="en-US" dirty="0" smtClean="0"/>
              <a:t>– Changes in Cost of Debt and Equity (or Capitalization Rates) are unpredictable when Debt Ratio is changing</a:t>
            </a:r>
          </a:p>
          <a:p>
            <a:r>
              <a:rPr lang="en-US" dirty="0" smtClean="0"/>
              <a:t>– Changes in EBIT are also difficult to correlate to changes in Debt or Capital Structure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Weaknesses of Capital Structure Mathematical Models: 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• Share Price and EPS calculation is very sensitive to minor errors in the estimates.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Weaknesses of Capital Structure Mathematical Models: 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• Focus on Corporate Finance is on Market Value (of Equity, Debt, and Stocks) BUT Market Value may not be so important for Proprietorships and Private Ltd Companies where only a few shareholders to whom the market value assessed by investors in the market is irrelevant.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Weaknesses of Capital Structure Mathematical Models: 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• Fundamentally, Stock Prices should be fundamentally driven by Operating Decisions and Focus on Improving Earnings and Cash Flows – and NOT by manipulating Capital Structure. Capital Structure and Corporate Financing can be used to fine tune the value.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• </a:t>
            </a:r>
            <a:r>
              <a:rPr lang="en-US" dirty="0"/>
              <a:t>Financial Stability and Conservatism vs. Real-time Capital Structure Optimization! Aim </a:t>
            </a:r>
            <a:r>
              <a:rPr lang="en-US" dirty="0" smtClean="0"/>
              <a:t>for Target </a:t>
            </a:r>
            <a:r>
              <a:rPr lang="en-US" dirty="0"/>
              <a:t>Capital Structure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Long Run Viability vs. Short-term Stock Price </a:t>
            </a:r>
            <a:r>
              <a:rPr lang="en-US" dirty="0" smtClean="0"/>
              <a:t>Maximization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• Financial Ratio Targets</a:t>
            </a:r>
          </a:p>
          <a:p>
            <a:r>
              <a:rPr lang="en-US" dirty="0" smtClean="0"/>
              <a:t>– Coverage Ratio i.e. TIE (Times Interest Earned) = EBIT / Interest. Higher (over 2.0) is better.</a:t>
            </a:r>
          </a:p>
          <a:p>
            <a:r>
              <a:rPr lang="en-US" dirty="0" smtClean="0"/>
              <a:t>– Long Term Debt / Total Capitalization Ratio - about 30%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– FCC (Fixed Charge Coverage) = (EBIT - Lease Rental) / (Interest + Lease Rental + Adjusted Sinking Fund Payment). Takes into account Fixed Financial Charges other than Interest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Maintain Reserve Borrowing Capacity </a:t>
            </a:r>
            <a:r>
              <a:rPr lang="en-US" dirty="0" smtClean="0"/>
              <a:t>in </a:t>
            </a:r>
            <a:r>
              <a:rPr lang="en-US" dirty="0"/>
              <a:t>case attractive Positive </a:t>
            </a:r>
            <a:r>
              <a:rPr lang="en-US" dirty="0" smtClean="0"/>
              <a:t>NPV projects </a:t>
            </a:r>
            <a:r>
              <a:rPr lang="en-US" dirty="0"/>
              <a:t>are found &amp; also to give the right Signal to Market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Management Control</a:t>
            </a:r>
          </a:p>
          <a:p>
            <a:r>
              <a:rPr lang="en-US" dirty="0"/>
              <a:t>– use Debt to avoid giving away voting rights and control BUT Creditors can take </a:t>
            </a:r>
            <a:r>
              <a:rPr lang="en-US" dirty="0" smtClean="0"/>
              <a:t>control if </a:t>
            </a:r>
            <a:r>
              <a:rPr lang="en-US" dirty="0"/>
              <a:t>firm becomes insolvent or </a:t>
            </a:r>
            <a:r>
              <a:rPr lang="en-US" dirty="0" smtClean="0"/>
              <a:t>defaults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– Corporate Raiders can take over a firm with large assets if debt is too low - using LBO (Leveraged Buy Out).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They convince shareholders to give them control in exchange for higher share prices and EPS as a result of future leveraging.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They convince shareholders to give them control in exchange for higher share prices and EPS as a result of future leveraging.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Firms with (1) solid assets that can be mortgaged as security against a loan and (2) stable </a:t>
            </a:r>
            <a:r>
              <a:rPr lang="en-US" dirty="0" smtClean="0"/>
              <a:t>sales and </a:t>
            </a:r>
            <a:r>
              <a:rPr lang="en-US" dirty="0"/>
              <a:t>Operating Leverage can generally use debt more safely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Capital Structure Management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• High Tax Bracket Firms: such firms have greater advantage in using debt because of large Interest Tax Shield Savings.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optimal capital structure theories, modifications made in them, applicability of theses theories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Impact of debt on value of firm and WACC,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ifferent principles to decide about capital structure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</a:t>
            </a:r>
            <a:endParaRPr lang="en-US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ifferent approaches to WACC calculation now we study the management of capital structure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1151</Words>
  <Application>Microsoft Office PowerPoint</Application>
  <PresentationFormat>On-screen Show (4:3)</PresentationFormat>
  <Paragraphs>75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Summary of Last lecture</vt:lpstr>
      <vt:lpstr>MANAGEMENT OF CAPITAL STRUCTURE</vt:lpstr>
      <vt:lpstr>Learning objectives: </vt:lpstr>
      <vt:lpstr>Learning objectives: </vt:lpstr>
      <vt:lpstr>Traditionalist Theory - Effect of Capital Structure on Firm Value &amp; Share Price:</vt:lpstr>
      <vt:lpstr>Traditionalist Theory - Effect of Capital Structure on Firm Value &amp; Share Price:</vt:lpstr>
      <vt:lpstr>Traditionalist Theory - Effect of Capital Structure on Firm Value &amp; Share Price:</vt:lpstr>
      <vt:lpstr>Traditionalist Theory - Effect of Capital Structure on Earnings and Risk:</vt:lpstr>
      <vt:lpstr>Traditionalist Theory - Effect of Capital Structure on Earnings and Risk:</vt:lpstr>
      <vt:lpstr>Traditionalist Theory - Effect of Capital Structure on Earnings and Risk:</vt:lpstr>
      <vt:lpstr>Traditionalist Theory - Effect of Capital Structure on Earnings and Risk:</vt:lpstr>
      <vt:lpstr>Traditionalist Theory - Effect of Capital Structure on Earnings and Risk:</vt:lpstr>
      <vt:lpstr>Traditionalist Theory - Effect of Capital Structure on Earnings and Risk:</vt:lpstr>
      <vt:lpstr>Weaknesses of Capital Structure Mathematical Models: </vt:lpstr>
      <vt:lpstr>Weaknesses of Capital Structure Mathematical Models: </vt:lpstr>
      <vt:lpstr>Weaknesses of Capital Structure Mathematical Models: </vt:lpstr>
      <vt:lpstr>Weaknesses of Capital Structure Mathematical Models: </vt:lpstr>
      <vt:lpstr>Weaknesses of Capital Structure Mathematical Models: </vt:lpstr>
      <vt:lpstr>Practical Capital Structure Management</vt:lpstr>
      <vt:lpstr>Practical Capital Structure Management</vt:lpstr>
      <vt:lpstr>Practical Capital Structure Management</vt:lpstr>
      <vt:lpstr>Practical Capital Structure Management</vt:lpstr>
      <vt:lpstr>Practical Capital Structure Management</vt:lpstr>
      <vt:lpstr>Practical Capital Structure Management</vt:lpstr>
      <vt:lpstr>Practical Capital Structure Management</vt:lpstr>
      <vt:lpstr>Practical Capital Structure Management</vt:lpstr>
      <vt:lpstr>Practical Capital Structure Management</vt:lpstr>
      <vt:lpstr>Practical Capital Structure Management</vt:lpstr>
      <vt:lpstr>Practical Capital Structure Management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Last lecture</dc:title>
  <dc:creator>Ammar</dc:creator>
  <cp:lastModifiedBy>Ammar</cp:lastModifiedBy>
  <cp:revision>12</cp:revision>
  <dcterms:created xsi:type="dcterms:W3CDTF">2014-06-21T15:05:36Z</dcterms:created>
  <dcterms:modified xsi:type="dcterms:W3CDTF">2014-06-21T15:29:39Z</dcterms:modified>
</cp:coreProperties>
</file>