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1" r:id="rId4"/>
    <p:sldId id="282" r:id="rId5"/>
    <p:sldId id="283"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82A7AD2-C892-4EA4-B402-E7C225C5537B}"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2A7AD2-C892-4EA4-B402-E7C225C5537B}"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2A7AD2-C892-4EA4-B402-E7C225C5537B}"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82A7AD2-C892-4EA4-B402-E7C225C5537B}"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82A7AD2-C892-4EA4-B402-E7C225C5537B}" type="datetimeFigureOut">
              <a:rPr lang="en-US" smtClean="0"/>
              <a:pPr/>
              <a:t>6/4/2014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2A7AD2-C892-4EA4-B402-E7C225C5537B}" type="datetimeFigureOut">
              <a:rPr lang="en-US" smtClean="0"/>
              <a:pPr/>
              <a:t>6/4/2014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A7AD2-C892-4EA4-B402-E7C225C5537B}" type="datetimeFigureOut">
              <a:rPr lang="en-US" smtClean="0"/>
              <a:pPr/>
              <a:t>6/4/2014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A7AD2-C892-4EA4-B402-E7C225C5537B}"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A7AD2-C892-4EA4-B402-E7C225C5537B}" type="datetimeFigureOut">
              <a:rPr lang="en-US" smtClean="0"/>
              <a:pPr/>
              <a:t>6/4/2014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2A7AD2-C892-4EA4-B402-E7C225C5537B}"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2A7AD2-C892-4EA4-B402-E7C225C5537B}" type="datetimeFigureOut">
              <a:rPr lang="en-US" smtClean="0"/>
              <a:pPr/>
              <a:t>6/4/2014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D61055-00EF-45EB-9155-60773BD8FC1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A7AD2-C892-4EA4-B402-E7C225C5537B}" type="datetimeFigureOut">
              <a:rPr lang="en-US" smtClean="0"/>
              <a:pPr/>
              <a:t>6/4/2014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D61055-00EF-45EB-9155-60773BD8FC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ANALYSIS OF FINANCIAL STATEMENTS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 Analysis</a:t>
            </a:r>
            <a:endParaRPr lang="en-US" dirty="0"/>
          </a:p>
        </p:txBody>
      </p:sp>
      <p:sp>
        <p:nvSpPr>
          <p:cNvPr id="3" name="Content Placeholder 2"/>
          <p:cNvSpPr>
            <a:spLocks noGrp="1"/>
          </p:cNvSpPr>
          <p:nvPr>
            <p:ph idx="1"/>
          </p:nvPr>
        </p:nvSpPr>
        <p:spPr/>
        <p:txBody>
          <a:bodyPr>
            <a:normAutofit/>
          </a:bodyPr>
          <a:lstStyle/>
          <a:p>
            <a:r>
              <a:rPr lang="en-US" dirty="0" smtClean="0"/>
              <a:t>Learning Objectives:</a:t>
            </a:r>
          </a:p>
          <a:p>
            <a:pPr>
              <a:buNone/>
            </a:pPr>
            <a:r>
              <a:rPr lang="en-US" dirty="0" smtClean="0"/>
              <a:t>	After going through this lecture, you would be able to have a better understanding of the following concepts.</a:t>
            </a:r>
          </a:p>
          <a:p>
            <a:r>
              <a:rPr lang="en-US" dirty="0" smtClean="0"/>
              <a:t>Analysis of Financial Statements</a:t>
            </a:r>
          </a:p>
          <a:p>
            <a:r>
              <a:rPr lang="en-US" dirty="0" smtClean="0"/>
              <a:t>Key Financial Ratios</a:t>
            </a:r>
          </a:p>
          <a:p>
            <a:r>
              <a:rPr lang="en-US" dirty="0" smtClean="0"/>
              <a:t>Limitation of Financial Statements Analysis</a:t>
            </a:r>
          </a:p>
          <a:p>
            <a:r>
              <a:rPr lang="en-US" dirty="0" smtClean="0"/>
              <a:t>Market value added &amp; Economic value added.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Financial Markets</a:t>
            </a:r>
            <a:endParaRPr lang="en-US" dirty="0"/>
          </a:p>
        </p:txBody>
      </p:sp>
      <p:sp>
        <p:nvSpPr>
          <p:cNvPr id="4" name="Content Placeholder 3"/>
          <p:cNvSpPr>
            <a:spLocks noGrp="1"/>
          </p:cNvSpPr>
          <p:nvPr>
            <p:ph idx="1"/>
          </p:nvPr>
        </p:nvSpPr>
        <p:spPr/>
        <p:txBody>
          <a:bodyPr>
            <a:normAutofit fontScale="77500" lnSpcReduction="20000"/>
          </a:bodyPr>
          <a:lstStyle/>
          <a:p>
            <a:pPr>
              <a:buNone/>
            </a:pPr>
            <a:r>
              <a:rPr lang="en-US" b="1" dirty="0"/>
              <a:t>Capital Markets:</a:t>
            </a:r>
          </a:p>
          <a:p>
            <a:pPr>
              <a:buNone/>
            </a:pPr>
            <a:r>
              <a:rPr lang="en-US" dirty="0" smtClean="0"/>
              <a:t>	These </a:t>
            </a:r>
            <a:r>
              <a:rPr lang="en-US" dirty="0"/>
              <a:t>are the markets for the long term debt &amp; corporate stocks. The maturity of </a:t>
            </a:r>
            <a:r>
              <a:rPr lang="en-US" dirty="0" smtClean="0"/>
              <a:t>debt	should </a:t>
            </a:r>
            <a:r>
              <a:rPr lang="en-US" dirty="0"/>
              <a:t>be more than one year to qualify it as a capital market instrument.</a:t>
            </a:r>
          </a:p>
          <a:p>
            <a:r>
              <a:rPr lang="en-US" b="1" dirty="0"/>
              <a:t>Stock Exchange:</a:t>
            </a:r>
          </a:p>
          <a:p>
            <a:pPr>
              <a:buNone/>
            </a:pPr>
            <a:r>
              <a:rPr lang="en-US" dirty="0" smtClean="0"/>
              <a:t>	A </a:t>
            </a:r>
            <a:r>
              <a:rPr lang="en-US" dirty="0"/>
              <a:t>stock exchange is a place where the listed shares, Term finance certificates (</a:t>
            </a:r>
            <a:r>
              <a:rPr lang="en-US" dirty="0" smtClean="0"/>
              <a:t>TFC)	and </a:t>
            </a:r>
            <a:r>
              <a:rPr lang="en-US" dirty="0"/>
              <a:t>national investment trust units (NIT) are exchanged and traded between buyers </a:t>
            </a:r>
            <a:r>
              <a:rPr lang="en-US" dirty="0" smtClean="0"/>
              <a:t>and sellers</a:t>
            </a:r>
            <a:r>
              <a:rPr lang="en-US" dirty="0"/>
              <a:t>.</a:t>
            </a:r>
          </a:p>
          <a:p>
            <a:r>
              <a:rPr lang="en-US" b="1" dirty="0"/>
              <a:t>Long term bonds:</a:t>
            </a:r>
          </a:p>
          <a:p>
            <a:pPr>
              <a:buNone/>
            </a:pPr>
            <a:r>
              <a:rPr lang="en-US" dirty="0" smtClean="0"/>
              <a:t>	Long </a:t>
            </a:r>
            <a:r>
              <a:rPr lang="en-US" dirty="0"/>
              <a:t>term government &amp; corporate bonds are also traded in capital markets.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Financial Markets</a:t>
            </a:r>
            <a:endParaRPr lang="en-US" dirty="0"/>
          </a:p>
        </p:txBody>
      </p:sp>
      <p:sp>
        <p:nvSpPr>
          <p:cNvPr id="4" name="Content Placeholder 3"/>
          <p:cNvSpPr>
            <a:spLocks noGrp="1"/>
          </p:cNvSpPr>
          <p:nvPr>
            <p:ph idx="1"/>
          </p:nvPr>
        </p:nvSpPr>
        <p:spPr/>
        <p:txBody>
          <a:bodyPr>
            <a:normAutofit fontScale="70000" lnSpcReduction="20000"/>
          </a:bodyPr>
          <a:lstStyle/>
          <a:p>
            <a:pPr>
              <a:buNone/>
            </a:pPr>
            <a:r>
              <a:rPr lang="en-US" b="1" dirty="0"/>
              <a:t>Money Markets</a:t>
            </a:r>
          </a:p>
          <a:p>
            <a:pPr>
              <a:buNone/>
            </a:pPr>
            <a:r>
              <a:rPr lang="en-US" dirty="0" smtClean="0"/>
              <a:t>	Money </a:t>
            </a:r>
            <a:r>
              <a:rPr lang="en-US" dirty="0"/>
              <a:t>market generally is a market where there is buying and selling of </a:t>
            </a:r>
            <a:r>
              <a:rPr lang="en-US" dirty="0" smtClean="0"/>
              <a:t>short </a:t>
            </a:r>
            <a:r>
              <a:rPr lang="en-US" dirty="0"/>
              <a:t>term </a:t>
            </a:r>
            <a:r>
              <a:rPr lang="en-US" dirty="0" smtClean="0"/>
              <a:t>liquid debt </a:t>
            </a:r>
            <a:r>
              <a:rPr lang="en-US" dirty="0"/>
              <a:t>instruments. (Short term means one year or less).Liquid means something which </a:t>
            </a:r>
            <a:r>
              <a:rPr lang="en-US" dirty="0" smtClean="0"/>
              <a:t>is easily </a:t>
            </a:r>
            <a:r>
              <a:rPr lang="en-US" dirty="0"/>
              <a:t>en-cashable; an instrument that can be easily exchanged for cash.</a:t>
            </a:r>
          </a:p>
          <a:p>
            <a:pPr>
              <a:buNone/>
            </a:pPr>
            <a:r>
              <a:rPr lang="en-US" b="1" dirty="0"/>
              <a:t>Short term Bonds</a:t>
            </a:r>
          </a:p>
          <a:p>
            <a:r>
              <a:rPr lang="en-US" dirty="0" smtClean="0"/>
              <a:t>Government </a:t>
            </a:r>
            <a:r>
              <a:rPr lang="en-US" dirty="0"/>
              <a:t>of Pakistan: Federal Investment Bonds (FIB), Treasury-Bills (</a:t>
            </a:r>
            <a:r>
              <a:rPr lang="en-US" dirty="0" err="1"/>
              <a:t>TBills</a:t>
            </a:r>
            <a:r>
              <a:rPr lang="en-US" dirty="0"/>
              <a:t>)</a:t>
            </a:r>
          </a:p>
          <a:p>
            <a:r>
              <a:rPr lang="en-US" dirty="0" smtClean="0"/>
              <a:t>Private </a:t>
            </a:r>
            <a:r>
              <a:rPr lang="en-US" dirty="0"/>
              <a:t>Sector: Corporate Bonds, </a:t>
            </a:r>
            <a:r>
              <a:rPr lang="en-US" dirty="0" smtClean="0"/>
              <a:t>Debentures</a:t>
            </a:r>
          </a:p>
          <a:p>
            <a:r>
              <a:rPr lang="en-US" dirty="0" smtClean="0"/>
              <a:t>Call </a:t>
            </a:r>
            <a:r>
              <a:rPr lang="en-US" dirty="0"/>
              <a:t>Money, Inter-bank short-term and overnight lending &amp; borrowing</a:t>
            </a:r>
          </a:p>
          <a:p>
            <a:r>
              <a:rPr lang="en-US" dirty="0"/>
              <a:t>Loans, Leases, Insurance policies, Certificate of Deposits (CD’s)</a:t>
            </a:r>
          </a:p>
          <a:p>
            <a:r>
              <a:rPr lang="en-US" dirty="0" err="1"/>
              <a:t>Badlah</a:t>
            </a:r>
            <a:r>
              <a:rPr lang="en-US" dirty="0"/>
              <a:t> (money lending against shares), Road-side money lenders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Financial Markets</a:t>
            </a:r>
            <a:endParaRPr lang="en-US" dirty="0"/>
          </a:p>
        </p:txBody>
      </p:sp>
      <p:sp>
        <p:nvSpPr>
          <p:cNvPr id="4" name="Content Placeholder 3"/>
          <p:cNvSpPr>
            <a:spLocks noGrp="1"/>
          </p:cNvSpPr>
          <p:nvPr>
            <p:ph idx="1"/>
          </p:nvPr>
        </p:nvSpPr>
        <p:spPr/>
        <p:txBody>
          <a:bodyPr>
            <a:normAutofit lnSpcReduction="10000"/>
          </a:bodyPr>
          <a:lstStyle/>
          <a:p>
            <a:r>
              <a:rPr lang="en-US" b="1" dirty="0"/>
              <a:t>Real Assets or Physical Asset Markets</a:t>
            </a:r>
          </a:p>
          <a:p>
            <a:r>
              <a:rPr lang="en-US" dirty="0" smtClean="0"/>
              <a:t>Cotton </a:t>
            </a:r>
            <a:r>
              <a:rPr lang="en-US" dirty="0"/>
              <a:t>Exchange, Gold Market, </a:t>
            </a:r>
            <a:r>
              <a:rPr lang="en-US" dirty="0" err="1"/>
              <a:t>Kapra</a:t>
            </a:r>
            <a:r>
              <a:rPr lang="en-US" dirty="0"/>
              <a:t> (Cloth) Market</a:t>
            </a:r>
          </a:p>
          <a:p>
            <a:r>
              <a:rPr lang="en-US" dirty="0" smtClean="0"/>
              <a:t> </a:t>
            </a:r>
            <a:r>
              <a:rPr lang="en-US" dirty="0"/>
              <a:t>Property (land, house, apartment, warehouse)</a:t>
            </a:r>
          </a:p>
          <a:p>
            <a:r>
              <a:rPr lang="en-US" dirty="0" smtClean="0"/>
              <a:t> </a:t>
            </a:r>
            <a:r>
              <a:rPr lang="en-US" dirty="0"/>
              <a:t>Property (land, house, apartment, warehouse)</a:t>
            </a:r>
          </a:p>
          <a:p>
            <a:r>
              <a:rPr lang="en-US" dirty="0" smtClean="0"/>
              <a:t> </a:t>
            </a:r>
            <a:r>
              <a:rPr lang="en-US" dirty="0"/>
              <a:t>Computer hardware, Used Cars, Wheat, Sugar, Vegetables, </a:t>
            </a:r>
            <a:r>
              <a:rPr lang="en-US"/>
              <a:t>etc</a:t>
            </a:r>
            <a:r>
              <a:rPr lang="en-US" smtClean="0"/>
              <a:t>.</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Statement Analysis</a:t>
            </a:r>
            <a:endParaRPr lang="en-US" dirty="0"/>
          </a:p>
        </p:txBody>
      </p:sp>
      <p:sp>
        <p:nvSpPr>
          <p:cNvPr id="3" name="Content Placeholder 2"/>
          <p:cNvSpPr>
            <a:spLocks noGrp="1"/>
          </p:cNvSpPr>
          <p:nvPr>
            <p:ph idx="1"/>
          </p:nvPr>
        </p:nvSpPr>
        <p:spPr/>
        <p:txBody>
          <a:bodyPr>
            <a:normAutofit lnSpcReduction="10000"/>
          </a:bodyPr>
          <a:lstStyle/>
          <a:p>
            <a:r>
              <a:rPr lang="en-US" dirty="0" smtClean="0"/>
              <a:t>A company’s financial statements need to be studied for signs of financial strengths and weaknesses and then compared to (or benchmarked against) the industry. </a:t>
            </a:r>
          </a:p>
          <a:p>
            <a:r>
              <a:rPr lang="en-US" dirty="0" smtClean="0"/>
              <a:t>Before getting into the details of the financial management techniques, we would briefly revise some of the accounting concepts, which are going to help us in comprehending those analysis techniques.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Basic Financial Statements: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There are four basic financial statements that are prepared by the financial accountants for the use of the managers, creditors and investors of the company. These statements are</a:t>
            </a:r>
          </a:p>
          <a:p>
            <a:pPr>
              <a:buNone/>
            </a:pPr>
            <a:r>
              <a:rPr lang="en-US" dirty="0" smtClean="0"/>
              <a:t>a. Balance Sheet</a:t>
            </a:r>
          </a:p>
          <a:p>
            <a:pPr>
              <a:buNone/>
            </a:pPr>
            <a:r>
              <a:rPr lang="en-US" dirty="0" smtClean="0"/>
              <a:t>b. P/L or Income Statement</a:t>
            </a:r>
          </a:p>
          <a:p>
            <a:pPr>
              <a:buNone/>
            </a:pPr>
            <a:r>
              <a:rPr lang="en-US" dirty="0" smtClean="0"/>
              <a:t>c. Cash Flow Statement</a:t>
            </a:r>
          </a:p>
          <a:p>
            <a:pPr>
              <a:buNone/>
            </a:pPr>
            <a:r>
              <a:rPr lang="en-US" dirty="0" smtClean="0"/>
              <a:t>d. Statement of Retained Earnings (or Shareholders’ Equity Statement)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Basic Financial Statements: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concepts that we are going to discuss here in reviewing financial accounting concepts are Fundamental Accounting Equation and Double Entry Principle.</a:t>
            </a:r>
          </a:p>
          <a:p>
            <a:r>
              <a:rPr lang="en-US" dirty="0" smtClean="0"/>
              <a:t> Assets + Expense = Liabilities + Shareholders’ Equity + Revenue (Note: Expense &amp; Revenue are Temporary P/L accounts – the others are Permanent Balance Sheet Accounts)</a:t>
            </a:r>
          </a:p>
          <a:p>
            <a:pPr>
              <a:buNone/>
            </a:pPr>
            <a:r>
              <a:rPr lang="en-US" dirty="0" smtClean="0"/>
              <a:t>• Left Hand Items increase when debited. Right Hand items increase when credited.</a:t>
            </a:r>
          </a:p>
          <a:p>
            <a:pPr>
              <a:buNone/>
            </a:pPr>
            <a:r>
              <a:rPr lang="en-US" dirty="0" smtClean="0"/>
              <a:t>• For every journal entry, the Sum of Debits = the Sum of Credits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dirty="0" smtClean="0"/>
              <a:t>The following facts about balance sheet are also going to help us in understanding the financial statements analysis process.</a:t>
            </a:r>
          </a:p>
          <a:p>
            <a:r>
              <a:rPr lang="en-US" dirty="0" smtClean="0"/>
              <a:t>– A balance sheet is a ‘static snapshot’ at one point in time (therefore the consolidated data available is vulnerable to inventory and cash swings,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lnSpcReduction="10000"/>
          </a:bodyPr>
          <a:lstStyle/>
          <a:p>
            <a:r>
              <a:rPr lang="en-US" dirty="0" smtClean="0"/>
              <a:t>i.e., if the balance sheet of a firm is showing low inventory and high cash position at the year ending when the balance sheet is prepared, the company may buy excessive inventory against cash the very next day. The balance sheet  prepared a day earlier would not report the new transaction and the latest financial position of the company would not be known to the analyst, unless the company updates him on that.)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Balance </a:t>
            </a:r>
            <a:r>
              <a:rPr lang="en-US" dirty="0"/>
              <a:t>sheet items or accounts are ‘permanent accounts’ that continue to </a:t>
            </a:r>
            <a:r>
              <a:rPr lang="en-US" dirty="0" smtClean="0"/>
              <a:t>accumulate from </a:t>
            </a:r>
            <a:r>
              <a:rPr lang="en-US" dirty="0"/>
              <a:t>one accounting cycle to the next.</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Balance sheet items are recorded on historical cost basis, i.e., the balance sheet neglects any increase in value of assets resulting from inflation and reports assets and liabilities at their book value. It is a big limitation for financial analysts, since a useful analysis could only be made by considering the assets and liabilities at their market value rather than book value. Nevertheless, there are some approaches by which we can solve this problem. Constant rupee approach is one such remedy</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dirty="0" smtClean="0"/>
              <a:t>Constant Rupee Approach: In constant rupee approach, two balance sheets of the same company for different times are compared at a specific time and inflationary adjustments are made.</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b="1" dirty="0"/>
              <a:t>Assets (Left Hand Side</a:t>
            </a:r>
            <a:r>
              <a:rPr lang="en-US" b="1" dirty="0" smtClean="0"/>
              <a:t>):</a:t>
            </a:r>
          </a:p>
          <a:p>
            <a:r>
              <a:rPr lang="en-US" dirty="0"/>
              <a:t>Having revised certain concepts and </a:t>
            </a:r>
            <a:r>
              <a:rPr lang="en-US" dirty="0" smtClean="0"/>
              <a:t> imitations </a:t>
            </a:r>
            <a:r>
              <a:rPr lang="en-US" dirty="0"/>
              <a:t>of financial accounting process </a:t>
            </a:r>
            <a:r>
              <a:rPr lang="en-US" dirty="0" smtClean="0"/>
              <a:t>and financial </a:t>
            </a:r>
            <a:r>
              <a:rPr lang="en-US" dirty="0"/>
              <a:t>statements, we would now have a brief overview of the items that appear on the </a:t>
            </a:r>
            <a:r>
              <a:rPr lang="en-US" dirty="0" smtClean="0"/>
              <a:t>left-hand side </a:t>
            </a:r>
            <a:r>
              <a:rPr lang="en-US" dirty="0"/>
              <a:t>of the balance sheet, known as assets.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fontScale="92500" lnSpcReduction="10000"/>
          </a:bodyPr>
          <a:lstStyle/>
          <a:p>
            <a:r>
              <a:rPr lang="en-US" dirty="0"/>
              <a:t>– Assets are economic and business resources that are used in generating revenue for </a:t>
            </a:r>
            <a:r>
              <a:rPr lang="en-US" dirty="0" smtClean="0"/>
              <a:t>the organization</a:t>
            </a:r>
            <a:r>
              <a:rPr lang="en-US" dirty="0"/>
              <a:t>: They can be tangible (inventory) or intangible (patent, brand </a:t>
            </a:r>
            <a:r>
              <a:rPr lang="en-US" dirty="0" smtClean="0"/>
              <a:t>value, license</a:t>
            </a:r>
            <a:r>
              <a:rPr lang="en-US" dirty="0"/>
              <a:t>). Some assets are classified as current (cash, accounts receivable) and others </a:t>
            </a:r>
            <a:r>
              <a:rPr lang="en-US" dirty="0" smtClean="0"/>
              <a:t>are fixed </a:t>
            </a:r>
            <a:r>
              <a:rPr lang="en-US" dirty="0"/>
              <a:t>(machinery, land, and building). There are also long-term assets (property, </a:t>
            </a:r>
            <a:r>
              <a:rPr lang="en-US" dirty="0" smtClean="0"/>
              <a:t>loans given</a:t>
            </a:r>
            <a:r>
              <a:rPr lang="en-US" dirty="0"/>
              <a:t>) and contingent assets, the value of which can only be assessed in future (</a:t>
            </a:r>
            <a:r>
              <a:rPr lang="en-US" dirty="0" smtClean="0"/>
              <a:t>legal claim </a:t>
            </a:r>
            <a:r>
              <a:rPr lang="en-US" dirty="0"/>
              <a:t>pending, option).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dirty="0"/>
              <a:t>Current Assets = Cash + Marketable Securities + Accounts Receivable + </a:t>
            </a:r>
            <a:r>
              <a:rPr lang="en-US" dirty="0" smtClean="0"/>
              <a:t>Pre-Paid Expenses </a:t>
            </a:r>
            <a:r>
              <a:rPr lang="en-US" dirty="0"/>
              <a:t>+ Inventory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dirty="0"/>
              <a:t>The accounts receivable aging schedule is a listing of the customers making up </a:t>
            </a:r>
            <a:r>
              <a:rPr lang="en-US" dirty="0" smtClean="0"/>
              <a:t>total accounts </a:t>
            </a:r>
            <a:r>
              <a:rPr lang="en-US" dirty="0"/>
              <a:t>receivable balance. Most businesses prepare an accounts receivable </a:t>
            </a:r>
            <a:r>
              <a:rPr lang="en-US" dirty="0" smtClean="0"/>
              <a:t>aging schedule </a:t>
            </a:r>
            <a:r>
              <a:rPr lang="en-US" dirty="0"/>
              <a:t>at the end of each month. Analyzing your accounts receivable aging </a:t>
            </a:r>
            <a:r>
              <a:rPr lang="en-US" dirty="0" smtClean="0"/>
              <a:t>schedule may </a:t>
            </a:r>
            <a:r>
              <a:rPr lang="en-US" dirty="0"/>
              <a:t>help you identify potential cash flow problems.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dirty="0"/>
              <a:t>Inventory value (at any instant in time) is a very controversial figure which depends </a:t>
            </a:r>
            <a:r>
              <a:rPr lang="en-US" dirty="0" smtClean="0"/>
              <a:t>on inventory </a:t>
            </a:r>
            <a:r>
              <a:rPr lang="en-US" dirty="0"/>
              <a:t>valuation methodology (i.e. FIFO, LIFO, Average Cost) and </a:t>
            </a:r>
            <a:r>
              <a:rPr lang="en-US" dirty="0" smtClean="0"/>
              <a:t>Depreciation Method </a:t>
            </a:r>
            <a:r>
              <a:rPr lang="en-US" dirty="0"/>
              <a:t>(i.e. Straight Line, Double Declining, </a:t>
            </a:r>
            <a:r>
              <a:rPr lang="en-US" dirty="0" smtClean="0"/>
              <a:t>Accelerated</a:t>
            </a:r>
            <a:r>
              <a:rPr lang="en-US" dirty="0"/>
              <a:t>). Companies have </a:t>
            </a:r>
            <a:r>
              <a:rPr lang="en-US" dirty="0" smtClean="0"/>
              <a:t>the flexibility </a:t>
            </a:r>
            <a:r>
              <a:rPr lang="en-US" dirty="0"/>
              <a:t>that they can use one methodology for </a:t>
            </a:r>
            <a:r>
              <a:rPr lang="en-US" dirty="0" smtClean="0"/>
              <a:t>preparing </a:t>
            </a:r>
            <a:r>
              <a:rPr lang="en-US" dirty="0"/>
              <a:t>the financial statements </a:t>
            </a:r>
            <a:r>
              <a:rPr lang="en-US" dirty="0" smtClean="0"/>
              <a:t>&amp; the </a:t>
            </a:r>
            <a:r>
              <a:rPr lang="en-US" dirty="0"/>
              <a:t>different methodology for tax purposes.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a:bodyPr>
          <a:lstStyle/>
          <a:p>
            <a:r>
              <a:rPr lang="en-US" b="1" dirty="0"/>
              <a:t>Liabilities (Right Hand Side):</a:t>
            </a:r>
          </a:p>
          <a:p>
            <a:r>
              <a:rPr lang="en-US" dirty="0"/>
              <a:t>The right hand side of the balance sheet represents liabilities.</a:t>
            </a:r>
          </a:p>
          <a:p>
            <a:r>
              <a:rPr lang="en-US" dirty="0"/>
              <a:t>– Liabilities are sources which are use to acquire the resources or liabilities </a:t>
            </a:r>
            <a:r>
              <a:rPr lang="en-US" dirty="0" smtClean="0"/>
              <a:t>are obligations </a:t>
            </a:r>
            <a:r>
              <a:rPr lang="en-US" dirty="0"/>
              <a:t>of two types:</a:t>
            </a:r>
          </a:p>
          <a:p>
            <a:pPr>
              <a:buNone/>
            </a:pPr>
            <a:r>
              <a:rPr lang="en-US" dirty="0"/>
              <a:t>1) Obligations to outside creditors and</a:t>
            </a:r>
          </a:p>
          <a:p>
            <a:pPr>
              <a:buNone/>
            </a:pPr>
            <a:r>
              <a:rPr lang="en-US" dirty="0"/>
              <a:t>2) Obligations to shareholders known as Equity.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a:t>Liabilities (Right Hand Side):</a:t>
            </a:r>
          </a:p>
          <a:p>
            <a:r>
              <a:rPr lang="en-US" dirty="0"/>
              <a:t>Liabilities can be short term debts, long term debt, equity, retained earnings, </a:t>
            </a:r>
            <a:r>
              <a:rPr lang="en-US" dirty="0" smtClean="0"/>
              <a:t>contingent, unrealized </a:t>
            </a:r>
            <a:r>
              <a:rPr lang="en-US" dirty="0"/>
              <a:t>gain on holding of marketable securities</a:t>
            </a:r>
          </a:p>
          <a:p>
            <a:r>
              <a:rPr lang="en-US" dirty="0"/>
              <a:t>– Current Liabilities = Account Payables + Short Term Loans + Accrued Expenses</a:t>
            </a:r>
          </a:p>
          <a:p>
            <a:r>
              <a:rPr lang="en-US" dirty="0"/>
              <a:t>– Net Working Capital = Current Assets – Current Liabilities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Balance Sheet:</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a:t>Liabilities (Right Hand Side):</a:t>
            </a:r>
          </a:p>
          <a:p>
            <a:r>
              <a:rPr lang="en-US" dirty="0"/>
              <a:t>– Total Equity = Common Equity + Paid In Capital + Retained Earnings (</a:t>
            </a:r>
            <a:r>
              <a:rPr lang="en-US" dirty="0" smtClean="0"/>
              <a:t>Retained Earnings </a:t>
            </a:r>
            <a:r>
              <a:rPr lang="en-US" dirty="0"/>
              <a:t>is NOT cash always)</a:t>
            </a:r>
          </a:p>
          <a:p>
            <a:r>
              <a:rPr lang="en-US" dirty="0"/>
              <a:t>– Total Equity represents the residual excess value of Assets over Liabilities: Assets </a:t>
            </a:r>
            <a:r>
              <a:rPr lang="en-US" dirty="0" smtClean="0"/>
              <a:t>–Liabilities </a:t>
            </a:r>
            <a:r>
              <a:rPr lang="en-US" dirty="0"/>
              <a:t>= Equity = Net Worth</a:t>
            </a:r>
          </a:p>
          <a:p>
            <a:r>
              <a:rPr lang="en-US" dirty="0"/>
              <a:t>– Only cash account represents real cash which can be used to pay your bills!!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Profit &amp; Loss account or Income Statement: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 An income statement is a “flow statement” over a period of time matching the </a:t>
            </a:r>
            <a:r>
              <a:rPr lang="en-US" dirty="0" smtClean="0"/>
              <a:t>operating cycle </a:t>
            </a:r>
            <a:r>
              <a:rPr lang="en-US" dirty="0"/>
              <a:t>of the business, which reports the income of the firm.</a:t>
            </a:r>
          </a:p>
          <a:p>
            <a:r>
              <a:rPr lang="en-US" dirty="0"/>
              <a:t>– Generally, Revenue – Expense = </a:t>
            </a:r>
            <a:r>
              <a:rPr lang="en-US" dirty="0" smtClean="0"/>
              <a:t>Income</a:t>
            </a:r>
          </a:p>
          <a:p>
            <a:r>
              <a:rPr lang="en-US" dirty="0"/>
              <a:t>– Right hand side receipts (revenues) are added. Left hand side payments (expenses) </a:t>
            </a:r>
            <a:r>
              <a:rPr lang="en-US" dirty="0" smtClean="0"/>
              <a:t>are subtracted</a:t>
            </a:r>
            <a:r>
              <a:rPr lang="en-US" dirty="0"/>
              <a:t>.</a:t>
            </a:r>
          </a:p>
          <a:p>
            <a:r>
              <a:rPr lang="en-US" dirty="0"/>
              <a:t>– P/L Items or Accounts are ‘temporary’ accounts that need to be closed at the end of </a:t>
            </a:r>
            <a:r>
              <a:rPr lang="en-US" dirty="0" smtClean="0"/>
              <a:t>the accounting </a:t>
            </a:r>
            <a:r>
              <a:rPr lang="en-US" dirty="0"/>
              <a:t>cycle.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Profit &amp; Loss account or Income Statement:</a:t>
            </a:r>
            <a:endParaRPr lang="en-US" dirty="0"/>
          </a:p>
        </p:txBody>
      </p:sp>
      <p:sp>
        <p:nvSpPr>
          <p:cNvPr id="3" name="Content Placeholder 2"/>
          <p:cNvSpPr>
            <a:spLocks noGrp="1"/>
          </p:cNvSpPr>
          <p:nvPr>
            <p:ph idx="1"/>
          </p:nvPr>
        </p:nvSpPr>
        <p:spPr/>
        <p:txBody>
          <a:bodyPr>
            <a:normAutofit/>
          </a:bodyPr>
          <a:lstStyle/>
          <a:p>
            <a:r>
              <a:rPr lang="en-US" dirty="0"/>
              <a:t>– Operating Revenue – Other Expenses + Other Revenue = EBIT</a:t>
            </a:r>
          </a:p>
          <a:p>
            <a:r>
              <a:rPr lang="en-US" dirty="0"/>
              <a:t>– EBIT – Financial Charges &amp; Interest = EBT Note: Leasing Treatment</a:t>
            </a:r>
          </a:p>
          <a:p>
            <a:r>
              <a:rPr lang="en-US" dirty="0"/>
              <a:t>– EBT – Tax = Net Income</a:t>
            </a:r>
          </a:p>
          <a:p>
            <a:r>
              <a:rPr lang="en-US" dirty="0"/>
              <a:t>– Net Income – Dividends = Retained Earnings</a:t>
            </a:r>
          </a:p>
          <a:p>
            <a:r>
              <a:rPr lang="en-US" dirty="0"/>
              <a:t>– Net Income is NOT cash (it can’t pay for bills)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Profit &amp; Loss account or Income Statement:</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714375" y="1686719"/>
            <a:ext cx="7715250" cy="4352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Cash Flow Statement:</a:t>
            </a:r>
            <a:endParaRPr lang="en-US" dirty="0"/>
          </a:p>
        </p:txBody>
      </p:sp>
      <p:sp>
        <p:nvSpPr>
          <p:cNvPr id="4" name="Content Placeholder 3"/>
          <p:cNvSpPr>
            <a:spLocks noGrp="1"/>
          </p:cNvSpPr>
          <p:nvPr>
            <p:ph idx="1"/>
          </p:nvPr>
        </p:nvSpPr>
        <p:spPr/>
        <p:txBody>
          <a:bodyPr>
            <a:normAutofit fontScale="92500" lnSpcReduction="20000"/>
          </a:bodyPr>
          <a:lstStyle/>
          <a:p>
            <a:r>
              <a:rPr lang="en-US" dirty="0"/>
              <a:t>A cash flow statement shows the cash position of the firm and the way cash has </a:t>
            </a:r>
            <a:r>
              <a:rPr lang="en-US" dirty="0" smtClean="0"/>
              <a:t>been acquired </a:t>
            </a:r>
            <a:r>
              <a:rPr lang="en-US" dirty="0"/>
              <a:t>or utilized in an accounting period.</a:t>
            </a:r>
          </a:p>
          <a:p>
            <a:r>
              <a:rPr lang="en-US" dirty="0"/>
              <a:t>A cash flow statement separates the activities of the firm into three categories, which </a:t>
            </a:r>
            <a:r>
              <a:rPr lang="en-US" dirty="0" smtClean="0"/>
              <a:t>are operating </a:t>
            </a:r>
            <a:r>
              <a:rPr lang="en-US" dirty="0"/>
              <a:t>activities, investing activities and financing activities.</a:t>
            </a:r>
          </a:p>
          <a:p>
            <a:r>
              <a:rPr lang="en-US" dirty="0" smtClean="0"/>
              <a:t> </a:t>
            </a:r>
            <a:r>
              <a:rPr lang="en-US" dirty="0"/>
              <a:t>Operating Cash Flow Statement can be obtained by using two approaches:</a:t>
            </a:r>
          </a:p>
          <a:p>
            <a:r>
              <a:rPr lang="en-US" dirty="0"/>
              <a:t>1) Direct</a:t>
            </a:r>
          </a:p>
          <a:p>
            <a:r>
              <a:rPr lang="en-US" dirty="0"/>
              <a:t>2) Indirect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Cash Flow Statement:</a:t>
            </a:r>
            <a:endParaRPr lang="en-US" dirty="0"/>
          </a:p>
        </p:txBody>
      </p:sp>
      <p:sp>
        <p:nvSpPr>
          <p:cNvPr id="4" name="Content Placeholder 3"/>
          <p:cNvSpPr>
            <a:spLocks noGrp="1"/>
          </p:cNvSpPr>
          <p:nvPr>
            <p:ph idx="1"/>
          </p:nvPr>
        </p:nvSpPr>
        <p:spPr/>
        <p:txBody>
          <a:bodyPr>
            <a:normAutofit fontScale="92500" lnSpcReduction="10000"/>
          </a:bodyPr>
          <a:lstStyle/>
          <a:p>
            <a:r>
              <a:rPr lang="en-US" dirty="0"/>
              <a:t>A cash flow statement can be derived from P/L or Income Statement and two consecutive year </a:t>
            </a:r>
            <a:r>
              <a:rPr lang="en-US" dirty="0" smtClean="0"/>
              <a:t>Balance Sheets</a:t>
            </a:r>
            <a:r>
              <a:rPr lang="en-US" dirty="0"/>
              <a:t>.</a:t>
            </a:r>
          </a:p>
          <a:p>
            <a:r>
              <a:rPr lang="en-US" dirty="0" smtClean="0"/>
              <a:t> </a:t>
            </a:r>
            <a:r>
              <a:rPr lang="en-US" dirty="0"/>
              <a:t>A cash flow statement is not prepared on accrual basis but rather on cash basis: </a:t>
            </a:r>
            <a:r>
              <a:rPr lang="en-US" dirty="0" smtClean="0"/>
              <a:t>Actual cash </a:t>
            </a:r>
            <a:r>
              <a:rPr lang="en-US" dirty="0"/>
              <a:t>receipts and cash payments.</a:t>
            </a:r>
          </a:p>
          <a:p>
            <a:r>
              <a:rPr lang="en-US" dirty="0" smtClean="0"/>
              <a:t>The </a:t>
            </a:r>
            <a:r>
              <a:rPr lang="en-US" dirty="0"/>
              <a:t>net income is obtained from the Income Statement of a period of time </a:t>
            </a:r>
            <a:r>
              <a:rPr lang="en-US" dirty="0" smtClean="0"/>
              <a:t>matching the </a:t>
            </a:r>
            <a:r>
              <a:rPr lang="en-US" dirty="0"/>
              <a:t>operating cycle of the business. Generally:</a:t>
            </a:r>
          </a:p>
          <a:p>
            <a:r>
              <a:rPr lang="en-US" dirty="0"/>
              <a:t>Revenue – Expense = Income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Statement of Retained Earnings or Shareholders’ Equity Statement</a:t>
            </a:r>
            <a:endParaRPr lang="en-US" dirty="0"/>
          </a:p>
        </p:txBody>
      </p:sp>
      <p:sp>
        <p:nvSpPr>
          <p:cNvPr id="4" name="Content Placeholder 3"/>
          <p:cNvSpPr>
            <a:spLocks noGrp="1"/>
          </p:cNvSpPr>
          <p:nvPr>
            <p:ph idx="1"/>
          </p:nvPr>
        </p:nvSpPr>
        <p:spPr/>
        <p:txBody>
          <a:bodyPr>
            <a:normAutofit/>
          </a:bodyPr>
          <a:lstStyle/>
          <a:p>
            <a:r>
              <a:rPr lang="en-US" dirty="0"/>
              <a:t>Total Equity = Common Par Stock Issued + Paid In Capital + Retained Earnings</a:t>
            </a:r>
          </a:p>
          <a:p>
            <a:r>
              <a:rPr lang="en-US" dirty="0"/>
              <a:t>(Retained Earnings is the cumulative income that is not given out as Dividend – it is NOT cash)</a:t>
            </a:r>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Statement of Retained Earnings or Shareholders’ Equity Statement</a:t>
            </a:r>
            <a:endParaRPr lang="en-US" dirty="0"/>
          </a:p>
        </p:txBody>
      </p:sp>
      <p:sp>
        <p:nvSpPr>
          <p:cNvPr id="4" name="Content Placeholder 3"/>
          <p:cNvSpPr>
            <a:spLocks noGrp="1"/>
          </p:cNvSpPr>
          <p:nvPr>
            <p:ph idx="1"/>
          </p:nvPr>
        </p:nvSpPr>
        <p:spPr/>
        <p:txBody>
          <a:bodyPr>
            <a:normAutofit/>
          </a:bodyPr>
          <a:lstStyle/>
          <a:p>
            <a:r>
              <a:rPr lang="en-US" dirty="0"/>
              <a:t>Total Equity = Common Par Stock Issued + Paid In Capital + Retained Earnings</a:t>
            </a:r>
          </a:p>
          <a:p>
            <a:r>
              <a:rPr lang="en-US" dirty="0"/>
              <a:t>(Retained Earnings is the cumulative income that is not given out as Dividend – it is NOT cash)</a:t>
            </a: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a:t>FINANCIAL RATIOS: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LIQUIDITY &amp; SOLVENCY RATIOS:</a:t>
            </a:r>
            <a:endParaRPr lang="en-US" dirty="0"/>
          </a:p>
        </p:txBody>
      </p:sp>
      <p:sp>
        <p:nvSpPr>
          <p:cNvPr id="3" name="Content Placeholder 2"/>
          <p:cNvSpPr>
            <a:spLocks noGrp="1"/>
          </p:cNvSpPr>
          <p:nvPr>
            <p:ph idx="1"/>
          </p:nvPr>
        </p:nvSpPr>
        <p:spPr/>
        <p:txBody>
          <a:bodyPr>
            <a:normAutofit fontScale="85000" lnSpcReduction="20000"/>
          </a:bodyPr>
          <a:lstStyle/>
          <a:p>
            <a:r>
              <a:rPr lang="en-US" dirty="0"/>
              <a:t>Current Ratio: Current ratio is a ratio between current assets and liabilities, which tells that for </a:t>
            </a:r>
            <a:r>
              <a:rPr lang="en-US" dirty="0" smtClean="0"/>
              <a:t>every dollar </a:t>
            </a:r>
            <a:r>
              <a:rPr lang="en-US" dirty="0"/>
              <a:t>in current liabilities, how many current assets do the company possess. Since the </a:t>
            </a:r>
            <a:r>
              <a:rPr lang="en-US" dirty="0" smtClean="0"/>
              <a:t>current liabilities </a:t>
            </a:r>
            <a:r>
              <a:rPr lang="en-US" dirty="0"/>
              <a:t>are usually paid out of current assets, it makes sense to compare the two figures to assess </a:t>
            </a:r>
            <a:r>
              <a:rPr lang="en-US" dirty="0" smtClean="0"/>
              <a:t>the liquidity </a:t>
            </a:r>
            <a:r>
              <a:rPr lang="en-US" dirty="0"/>
              <a:t>of the firm. Liquidity implies the ease with which the current liabilities can be paid off.</a:t>
            </a:r>
          </a:p>
          <a:p>
            <a:r>
              <a:rPr lang="en-US" dirty="0"/>
              <a:t>Generally, the higher the ratio, the better it is considered, but too high a ratio may imply less </a:t>
            </a:r>
            <a:r>
              <a:rPr lang="en-US" dirty="0" smtClean="0"/>
              <a:t>productive use </a:t>
            </a:r>
            <a:r>
              <a:rPr lang="en-US" dirty="0"/>
              <a:t>of current assets. A ratio of two to one (2:1) is considered ideal</a:t>
            </a:r>
            <a:r>
              <a:rPr lang="en-US" dirty="0" smtClean="0"/>
              <a:t>. = </a:t>
            </a:r>
            <a:r>
              <a:rPr lang="en-US" dirty="0"/>
              <a:t>Current Assets / Current Liabilities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LIQUIDITY &amp; SOLVENCY RATIOS:</a:t>
            </a:r>
            <a:endParaRPr lang="en-US" dirty="0"/>
          </a:p>
        </p:txBody>
      </p:sp>
      <p:sp>
        <p:nvSpPr>
          <p:cNvPr id="3" name="Content Placeholder 2"/>
          <p:cNvSpPr>
            <a:spLocks noGrp="1"/>
          </p:cNvSpPr>
          <p:nvPr>
            <p:ph idx="1"/>
          </p:nvPr>
        </p:nvSpPr>
        <p:spPr/>
        <p:txBody>
          <a:bodyPr>
            <a:normAutofit fontScale="85000" lnSpcReduction="20000"/>
          </a:bodyPr>
          <a:lstStyle/>
          <a:p>
            <a:r>
              <a:rPr lang="en-US" dirty="0"/>
              <a:t>Quick/Acid Test ratio: Quick ratio is relatively a stringent measure of liquidity. The ratio is </a:t>
            </a:r>
            <a:r>
              <a:rPr lang="en-US" dirty="0" smtClean="0"/>
              <a:t>obtained by </a:t>
            </a:r>
            <a:r>
              <a:rPr lang="en-US" dirty="0"/>
              <a:t>subtracting inventory from current assets and dividing the result by current liabilities. Inventory </a:t>
            </a:r>
            <a:r>
              <a:rPr lang="en-US" dirty="0" smtClean="0"/>
              <a:t>is the </a:t>
            </a:r>
            <a:r>
              <a:rPr lang="en-US" dirty="0"/>
              <a:t>least liquid of all current assets. By subtracting inventory from current assets, we are </a:t>
            </a:r>
            <a:r>
              <a:rPr lang="en-US" dirty="0" smtClean="0"/>
              <a:t>actually comparing </a:t>
            </a:r>
            <a:r>
              <a:rPr lang="en-US" dirty="0"/>
              <a:t>more liquid assets with current liabilities. </a:t>
            </a:r>
            <a:endParaRPr lang="en-US" dirty="0" smtClean="0"/>
          </a:p>
          <a:p>
            <a:r>
              <a:rPr lang="en-US" dirty="0" smtClean="0"/>
              <a:t>This </a:t>
            </a:r>
            <a:r>
              <a:rPr lang="en-US" dirty="0"/>
              <a:t>ratio not only helps in gauging the </a:t>
            </a:r>
            <a:r>
              <a:rPr lang="en-US" dirty="0" smtClean="0"/>
              <a:t>solvency of </a:t>
            </a:r>
            <a:r>
              <a:rPr lang="en-US" dirty="0"/>
              <a:t>the company, it may also show if the inventories are piling up. A desirable quick ratio can range </a:t>
            </a:r>
            <a:r>
              <a:rPr lang="en-US" dirty="0" smtClean="0"/>
              <a:t>from (0.8:1</a:t>
            </a:r>
            <a:r>
              <a:rPr lang="en-US" dirty="0"/>
              <a:t>) to (1.5:1) depending on the nature of the business</a:t>
            </a:r>
            <a:r>
              <a:rPr lang="en-US" dirty="0" smtClean="0"/>
              <a:t>. = </a:t>
            </a:r>
            <a:r>
              <a:rPr lang="en-US" dirty="0"/>
              <a:t>(Current Assets – Inventory) / Current Liabilities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LIQUIDITY &amp; SOLVENCY RATIOS: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Average Collection Period: Also known as Days Sales Outstanding, average collection period shows in how many days the Accounts receivables of the company are converted into cash. Most of the companies sell most of their products/services on credit basis, hence it is critical for the company to know in how much time these receivables could be converted to cash in order to ensure liquidity at all times. </a:t>
            </a:r>
          </a:p>
          <a:p>
            <a:r>
              <a:rPr lang="en-US" dirty="0" smtClean="0"/>
              <a:t>Average collection period is calculated using the following formula = Average Accounts Receivable /(Annual Sales/360) Note: Average collection period is usually expressed in terms of days. If you find a decimalized answer, you should round it off to the next integer.</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PROFITABILITY RATIOS:</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profitability ratios show the combine effects of liquidity, asset management, and </a:t>
            </a:r>
            <a:r>
              <a:rPr lang="en-US" dirty="0" smtClean="0"/>
              <a:t>debt management </a:t>
            </a:r>
            <a:r>
              <a:rPr lang="en-US" dirty="0"/>
              <a:t>on operating result.</a:t>
            </a:r>
          </a:p>
          <a:p>
            <a:r>
              <a:rPr lang="en-US" dirty="0"/>
              <a:t>Profit Margin (on sales): One of the most commonly used ratios is profit margin on sales. This </a:t>
            </a:r>
            <a:r>
              <a:rPr lang="en-US" dirty="0" smtClean="0"/>
              <a:t>ratio tells </a:t>
            </a:r>
            <a:r>
              <a:rPr lang="en-US" dirty="0"/>
              <a:t>the percentage of profit for every dollar of revenue earned. This ratio is usually expressed in </a:t>
            </a:r>
            <a:r>
              <a:rPr lang="en-US" dirty="0" smtClean="0"/>
              <a:t>terms of </a:t>
            </a:r>
            <a:r>
              <a:rPr lang="en-US" dirty="0"/>
              <a:t>percentage and the general rule is , the higher the ratio, the better it is. Most of the </a:t>
            </a:r>
            <a:r>
              <a:rPr lang="en-US" dirty="0" smtClean="0"/>
              <a:t>companies compare </a:t>
            </a:r>
            <a:r>
              <a:rPr lang="en-US" dirty="0"/>
              <a:t>this ratio to the previous years’ ratios to assess if the company is better off.</a:t>
            </a:r>
          </a:p>
          <a:p>
            <a:r>
              <a:rPr lang="en-US" dirty="0"/>
              <a:t>= [Net Income / Sales] X 100</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PROFITABILITY RATIOS: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Return on Assets: Return on assets is another profitability ratio, which shows the profitability of the company against each dollar invested in total assets. We can obtain this figure by simply by dividing the net profit with total assets. Since the assets are economic resources that are used to earn profit, it is logical to assess if the assets have been used efficiently enough to generate profits. This ratio is also expressed in percentage terms. </a:t>
            </a:r>
            <a:r>
              <a:rPr lang="en-US" dirty="0"/>
              <a:t> </a:t>
            </a:r>
            <a:r>
              <a:rPr lang="en-US" dirty="0" smtClean="0"/>
              <a:t>= [Net Income / Total Assets] X 100</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PROFITABILITY RATIOS:</a:t>
            </a:r>
            <a:endParaRPr lang="en-US" dirty="0"/>
          </a:p>
        </p:txBody>
      </p:sp>
      <p:sp>
        <p:nvSpPr>
          <p:cNvPr id="3" name="Content Placeholder 2"/>
          <p:cNvSpPr>
            <a:spLocks noGrp="1"/>
          </p:cNvSpPr>
          <p:nvPr>
            <p:ph idx="1"/>
          </p:nvPr>
        </p:nvSpPr>
        <p:spPr/>
        <p:txBody>
          <a:bodyPr>
            <a:normAutofit/>
          </a:bodyPr>
          <a:lstStyle/>
          <a:p>
            <a:r>
              <a:rPr lang="en-US" dirty="0" smtClean="0"/>
              <a:t>Return on equity: Return on equity is of special interest to the shareholders, since equity represents the owners’ share in the business. Return on equity can be obtained by dividing the net income with the total equity. This ratio shows that for each dollar in equity how much profit is generated by the company. = [Net Income/Common Equity]</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ASSET MANAGEMENT RATIOS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These measures show how effectively the firm has been managing its assets.</a:t>
            </a:r>
          </a:p>
          <a:p>
            <a:r>
              <a:rPr lang="en-US" dirty="0" smtClean="0"/>
              <a:t>Inventory Turnover: Inventory turnover shows the number of times the inventories are replenished within one accounting cycle. The ratio can be obtained by dividing the sales by inventory. While the quick ratio measures the liquidity and points out the inventory piling problem, the inventory turnover confirms whether or not the major portion of the current assets of the firm are tied up in inventory. This ratio is also used in measuring the operating cycle and cash cycle of the firm. A higher turnover is desirable as it reflects the liquidity of the inventories. = Sales / inventories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ASSET MANAGEMENT RATIOS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Total Assets Turnover: An effective use of total assets held by a company ensures greater revenue to the firm. In order to measure how effectively a company has used its total assets to generate revenues, we compute the total assets turnover ratios, dividing the sales by total assets.</a:t>
            </a:r>
          </a:p>
          <a:p>
            <a:r>
              <a:rPr lang="en-US" dirty="0" smtClean="0"/>
              <a:t>= Sales / Total Assets</a:t>
            </a:r>
          </a:p>
          <a:p>
            <a:r>
              <a:rPr lang="en-US" dirty="0" smtClean="0"/>
              <a:t>An increasing ratio over the years may show that with an addition of assets, the company has been able to generate incremental sales in greater proportion.</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DEBT (OR CAPITAL STRUCTURE) RATIOS: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Debt-Assets: A commonly used ratio to measure the capital structure of the firm is debt to assets ratio.</a:t>
            </a:r>
          </a:p>
          <a:p>
            <a:r>
              <a:rPr lang="en-US" dirty="0" smtClean="0"/>
              <a:t>Capital structure refers to the financing mix (proportion of debt and equity) of a firm. The greater the proportion of debt in the financing mix, the less willing creditors, and investors would be to provide more finances to the company. </a:t>
            </a:r>
          </a:p>
          <a:p>
            <a:r>
              <a:rPr lang="en-US" dirty="0" smtClean="0"/>
              <a:t>In Pakistan, the debt to assets ratio is prescribed in prudential regulations by the State Bank of Pakistan as a guideline for the banks (creditors). A ratio greater than 0.66 to 1 is considered alarming for the providers of funds.</a:t>
            </a:r>
          </a:p>
          <a:p>
            <a:pPr>
              <a:buNone/>
            </a:pPr>
            <a:r>
              <a:rPr lang="en-US" dirty="0" smtClean="0"/>
              <a:t>	= Total Debt / Total Assets</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DEBT (OR CAPITAL STRUCTURE) RATIOS:</a:t>
            </a:r>
            <a:endParaRPr lang="en-US" dirty="0"/>
          </a:p>
        </p:txBody>
      </p:sp>
      <p:sp>
        <p:nvSpPr>
          <p:cNvPr id="3" name="Content Placeholder 2"/>
          <p:cNvSpPr>
            <a:spLocks noGrp="1"/>
          </p:cNvSpPr>
          <p:nvPr>
            <p:ph idx="1"/>
          </p:nvPr>
        </p:nvSpPr>
        <p:spPr/>
        <p:txBody>
          <a:bodyPr>
            <a:normAutofit/>
          </a:bodyPr>
          <a:lstStyle/>
          <a:p>
            <a:r>
              <a:rPr lang="en-US" dirty="0" smtClean="0"/>
              <a:t>Debt-Equity: Another commonly used ratio, debt to equity, explicitly shows the proportion to debt to equity. A ratio of 60 to 40 is used for new projects, i.e., for a project it is permitted to raise its finances 60 percent from the debt and 40 percent from equity. Debt to equity is computed by the following formula.</a:t>
            </a:r>
          </a:p>
          <a:p>
            <a:r>
              <a:rPr lang="en-US" dirty="0"/>
              <a:t>= Total Debt / Total Equity</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DEBT (OR CAPITAL STRUCTURE) RATIOS: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Times-Interest-Earned: Times-interest-earned reflects the ability of a company to pay its financial charges (interest). This ratio is obtained by dividing the operating profit by the interest charges.</a:t>
            </a:r>
          </a:p>
          <a:p>
            <a:r>
              <a:rPr lang="en-US" dirty="0" smtClean="0"/>
              <a:t>Conceptually, the interest charges are to be paid from the earnings before interest and taxes. A ratio of 4 to 1 shows that the company covers the interest charges 4 times, which is generally considered satisfactory by the management, however, a ratio higher than that, may be more desirable. A high </a:t>
            </a:r>
            <a:r>
              <a:rPr lang="en-US" dirty="0" err="1" smtClean="0"/>
              <a:t>timeinterest</a:t>
            </a:r>
            <a:r>
              <a:rPr lang="en-US" dirty="0" smtClean="0"/>
              <a:t>- earned ratio is a good sign, especially for the creditors.</a:t>
            </a:r>
          </a:p>
          <a:p>
            <a:r>
              <a:rPr lang="en-US" dirty="0" smtClean="0"/>
              <a:t>= EBIT / Interest Charges</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Market Value Ratios:</a:t>
            </a:r>
          </a:p>
        </p:txBody>
      </p:sp>
      <p:sp>
        <p:nvSpPr>
          <p:cNvPr id="3" name="Content Placeholder 2"/>
          <p:cNvSpPr>
            <a:spLocks noGrp="1"/>
          </p:cNvSpPr>
          <p:nvPr>
            <p:ph idx="1"/>
          </p:nvPr>
        </p:nvSpPr>
        <p:spPr/>
        <p:txBody>
          <a:bodyPr>
            <a:normAutofit fontScale="92500" lnSpcReduction="20000"/>
          </a:bodyPr>
          <a:lstStyle/>
          <a:p>
            <a:pPr>
              <a:buNone/>
            </a:pPr>
            <a:r>
              <a:rPr lang="en-US" dirty="0" smtClean="0"/>
              <a:t>	Market value ratios relate the firm’s stock price to its earnings &amp; book value per share. These ratios give management an indication of what equity investors think of the company’s past performance &amp; future prospects.</a:t>
            </a:r>
          </a:p>
          <a:p>
            <a:r>
              <a:rPr lang="en-US" dirty="0" smtClean="0"/>
              <a:t>Price Earning Ratio:</a:t>
            </a:r>
          </a:p>
          <a:p>
            <a:r>
              <a:rPr lang="en-US" dirty="0" smtClean="0"/>
              <a:t>It shows how much investors are willing to pay per rupee of reported profits. This ratio reflects the optimism, or lack thereof, investors have about the future performance of the company.</a:t>
            </a:r>
          </a:p>
          <a:p>
            <a:r>
              <a:rPr lang="en-US" dirty="0" smtClean="0"/>
              <a:t>= Market Price per share / *Earnings per share</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Market Value Ratios:</a:t>
            </a:r>
          </a:p>
        </p:txBody>
      </p:sp>
      <p:sp>
        <p:nvSpPr>
          <p:cNvPr id="3" name="Content Placeholder 2"/>
          <p:cNvSpPr>
            <a:spLocks noGrp="1"/>
          </p:cNvSpPr>
          <p:nvPr>
            <p:ph idx="1"/>
          </p:nvPr>
        </p:nvSpPr>
        <p:spPr/>
        <p:txBody>
          <a:bodyPr>
            <a:normAutofit fontScale="92500" lnSpcReduction="10000"/>
          </a:bodyPr>
          <a:lstStyle/>
          <a:p>
            <a:r>
              <a:rPr lang="en-US" b="1" dirty="0"/>
              <a:t>Market /Book Ratio:</a:t>
            </a:r>
          </a:p>
          <a:p>
            <a:r>
              <a:rPr lang="en-US" dirty="0"/>
              <a:t>Market to book ratio gives an indication how equity investors regard the company’s value. </a:t>
            </a:r>
            <a:r>
              <a:rPr lang="en-US" dirty="0" smtClean="0"/>
              <a:t>This ratio </a:t>
            </a:r>
            <a:r>
              <a:rPr lang="en-US" dirty="0"/>
              <a:t>is also used in case of mergers, acquisition or in the event of bankruptcy of the firm.</a:t>
            </a:r>
          </a:p>
          <a:p>
            <a:pPr>
              <a:buNone/>
            </a:pPr>
            <a:r>
              <a:rPr lang="en-US" dirty="0" smtClean="0"/>
              <a:t>	= </a:t>
            </a:r>
            <a:r>
              <a:rPr lang="en-US" dirty="0"/>
              <a:t>Market Price per share / Book Value per share</a:t>
            </a:r>
          </a:p>
          <a:p>
            <a:r>
              <a:rPr lang="en-US" dirty="0"/>
              <a:t>*</a:t>
            </a:r>
            <a:r>
              <a:rPr lang="en-US" b="1" dirty="0"/>
              <a:t>Earning Per Share (EPS):</a:t>
            </a:r>
          </a:p>
          <a:p>
            <a:pPr>
              <a:buNone/>
            </a:pPr>
            <a:r>
              <a:rPr lang="en-US" dirty="0" smtClean="0"/>
              <a:t>	= </a:t>
            </a:r>
            <a:r>
              <a:rPr lang="en-US" dirty="0"/>
              <a:t>Net Income / Average Number of Common Shares Outstanding</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a:bodyPr>
          <a:lstStyle/>
          <a:p>
            <a:r>
              <a:rPr lang="en-US" dirty="0" smtClean="0"/>
              <a:t>Ratios help us to compare different businesses in the same industry and of a similar size.</a:t>
            </a:r>
          </a:p>
          <a:p>
            <a:r>
              <a:rPr lang="en-US" dirty="0" smtClean="0"/>
              <a:t>Despite the fact that ratios are a useful analysis tool, there are certain limitations, which are important for an analyst to understand before applying this tool, in order to make his analysis more meaningful.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FSA is generally an outdated (because of Historical Cost Basis) post-mortem of what has already happened. It is simply a common starting point for comparison. Use Constant Rupee / Dollar analysis to account for inflation.</a:t>
            </a:r>
          </a:p>
          <a:p>
            <a:r>
              <a:rPr lang="en-US" dirty="0" smtClean="0"/>
              <a:t> FSA is limited by the fact that financial statements are “window dressed” by creative accountants. Window dressing refers to the understatement or overstatement of financial facts.</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Different companies use different accounting standards for Inventory, Depreciation, etc. therefore comparing their financial ratios can be misleading</a:t>
            </a:r>
          </a:p>
          <a:p>
            <a:r>
              <a:rPr lang="en-US" dirty="0" smtClean="0"/>
              <a:t> FSA just presents a few static snapshots of a business’ financial health but not the complete moving picture.</a:t>
            </a:r>
          </a:p>
          <a:p>
            <a:r>
              <a:rPr lang="en-US" dirty="0" smtClean="0"/>
              <a:t> It’s difficult to say based on Financial Ratios whether a company is healthy or not because that depends on the size and nature of the business.</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a:bodyPr>
          <a:lstStyle/>
          <a:p>
            <a:r>
              <a:rPr lang="en-US" b="1" dirty="0"/>
              <a:t>Difference in Focus:</a:t>
            </a:r>
          </a:p>
          <a:p>
            <a:r>
              <a:rPr lang="en-US" dirty="0"/>
              <a:t>Financial Statements are prepared by financial accountants with a certain </a:t>
            </a:r>
            <a:r>
              <a:rPr lang="en-US" dirty="0" smtClean="0"/>
              <a:t>perspective, however </a:t>
            </a:r>
            <a:r>
              <a:rPr lang="en-US" dirty="0"/>
              <a:t>the financial managers—the end users of these financial statements, have a different focus </a:t>
            </a:r>
            <a:r>
              <a:rPr lang="en-US" dirty="0" smtClean="0"/>
              <a:t>to draw </a:t>
            </a:r>
            <a:r>
              <a:rPr lang="en-US" dirty="0"/>
              <a:t>meaningful conclusions out of these statements. These differences are listed </a:t>
            </a:r>
            <a:r>
              <a:rPr lang="en-US" dirty="0" smtClean="0"/>
              <a:t>on the next slide.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a:bodyPr>
          <a:lstStyle/>
          <a:p>
            <a:r>
              <a:rPr lang="en-US" b="1" dirty="0" smtClean="0"/>
              <a:t>Financial Accounting (FA) Focus</a:t>
            </a:r>
            <a:r>
              <a:rPr lang="en-US" dirty="0" smtClean="0"/>
              <a:t>:</a:t>
            </a:r>
          </a:p>
          <a:p>
            <a:r>
              <a:rPr lang="en-US" dirty="0" smtClean="0"/>
              <a:t> Use Historical Value (assets are booked at original purchase price)</a:t>
            </a:r>
          </a:p>
          <a:p>
            <a:r>
              <a:rPr lang="en-US" dirty="0" smtClean="0"/>
              <a:t> Follow Accrual Principle (calculate Net Income based on accrued expense and accrued revenue)</a:t>
            </a:r>
          </a:p>
          <a:p>
            <a:r>
              <a:rPr lang="en-US" dirty="0" smtClean="0"/>
              <a:t>•How to most logically, clearly, and completely represent the financial data.</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lnSpcReduction="10000"/>
          </a:bodyPr>
          <a:lstStyle/>
          <a:p>
            <a:r>
              <a:rPr lang="en-US" b="1" dirty="0"/>
              <a:t>Financial Management (FM) Focus:</a:t>
            </a:r>
          </a:p>
          <a:p>
            <a:r>
              <a:rPr lang="en-US" dirty="0" smtClean="0"/>
              <a:t>•Use </a:t>
            </a:r>
            <a:r>
              <a:rPr lang="en-US" dirty="0"/>
              <a:t>Market Value (assets are valued at current market price)</a:t>
            </a:r>
          </a:p>
          <a:p>
            <a:r>
              <a:rPr lang="en-US" dirty="0" smtClean="0"/>
              <a:t> </a:t>
            </a:r>
            <a:r>
              <a:rPr lang="en-US" dirty="0"/>
              <a:t>Follow Incremental Cash Flows because an Asset’s (and a Company’s) Value </a:t>
            </a:r>
            <a:r>
              <a:rPr lang="en-US" dirty="0" smtClean="0"/>
              <a:t>is determined </a:t>
            </a:r>
            <a:r>
              <a:rPr lang="en-US" dirty="0"/>
              <a:t>by the cash flows that it generates.</a:t>
            </a:r>
          </a:p>
          <a:p>
            <a:r>
              <a:rPr lang="en-US" dirty="0" smtClean="0"/>
              <a:t>How </a:t>
            </a:r>
            <a:r>
              <a:rPr lang="en-US" dirty="0"/>
              <a:t>to pick the best assets and liabilities portfolios in order to maximize </a:t>
            </a:r>
            <a:r>
              <a:rPr lang="en-US" dirty="0" smtClean="0"/>
              <a:t>shareholder wealth</a:t>
            </a:r>
            <a:r>
              <a:rPr lang="en-US" dirty="0"/>
              <a:t>.</a:t>
            </a:r>
            <a:endParaRPr lang="en-US" dirty="0"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Limitations of Financial Statement Analysis:</a:t>
            </a:r>
            <a:endParaRPr lang="en-US" dirty="0"/>
          </a:p>
        </p:txBody>
      </p:sp>
      <p:sp>
        <p:nvSpPr>
          <p:cNvPr id="3" name="Content Placeholder 2"/>
          <p:cNvSpPr>
            <a:spLocks noGrp="1"/>
          </p:cNvSpPr>
          <p:nvPr>
            <p:ph idx="1"/>
          </p:nvPr>
        </p:nvSpPr>
        <p:spPr/>
        <p:txBody>
          <a:bodyPr>
            <a:normAutofit/>
          </a:bodyPr>
          <a:lstStyle/>
          <a:p>
            <a:r>
              <a:rPr lang="en-US" b="1" dirty="0" smtClean="0"/>
              <a:t>FM Measures of Financial Health:</a:t>
            </a:r>
          </a:p>
          <a:p>
            <a:r>
              <a:rPr lang="en-US" dirty="0" smtClean="0"/>
              <a:t>The financial management measures that are used for assessing the financial health of a company primarily focus on the basic objective of financial management, i.e., to increase the wealth of the shareholders.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M.V.A (Market Value Added):</a:t>
            </a:r>
            <a:endParaRPr lang="en-US" dirty="0"/>
          </a:p>
        </p:txBody>
      </p:sp>
      <p:sp>
        <p:nvSpPr>
          <p:cNvPr id="3" name="Content Placeholder 2"/>
          <p:cNvSpPr>
            <a:spLocks noGrp="1"/>
          </p:cNvSpPr>
          <p:nvPr>
            <p:ph idx="1"/>
          </p:nvPr>
        </p:nvSpPr>
        <p:spPr/>
        <p:txBody>
          <a:bodyPr>
            <a:normAutofit lnSpcReduction="10000"/>
          </a:bodyPr>
          <a:lstStyle/>
          <a:p>
            <a:r>
              <a:rPr lang="en-US" dirty="0" smtClean="0"/>
              <a:t>Given below are the two important measures of financial health.</a:t>
            </a:r>
          </a:p>
          <a:p>
            <a:r>
              <a:rPr lang="en-US" b="1" dirty="0" smtClean="0"/>
              <a:t>M.V.A (Market Value Added):</a:t>
            </a:r>
          </a:p>
          <a:p>
            <a:r>
              <a:rPr lang="en-US" dirty="0" smtClean="0"/>
              <a:t>Market Value Added is a measure of wealth added to the amount of equity capital provided by the shareholders. It can be determined by the following equation</a:t>
            </a:r>
          </a:p>
          <a:p>
            <a:r>
              <a:rPr lang="en-US" dirty="0" smtClean="0"/>
              <a:t>MVA (Rupees) = Market Value of Equity – Book Value of Equity Capital</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M.V.A (Market Value Added):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Following are the characteristics of MVA</a:t>
            </a:r>
          </a:p>
          <a:p>
            <a:r>
              <a:rPr lang="en-US" dirty="0" smtClean="0"/>
              <a:t> It is a cumulative measure, i.e., it is measured from the inception of the company to date. Market Value is based on market price of shares.</a:t>
            </a:r>
          </a:p>
          <a:p>
            <a:r>
              <a:rPr lang="en-US" dirty="0" smtClean="0"/>
              <a:t>It shows how much more (or less) value the management has succeeded in adding (or reducing) to the company in the eyes of the general public / market.</a:t>
            </a:r>
          </a:p>
          <a:p>
            <a:r>
              <a:rPr lang="en-US" dirty="0" smtClean="0"/>
              <a:t>It is used for incentive compensation packages for CEO’s and higher level management.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E.V.A (Economic Value Added):</a:t>
            </a:r>
            <a:endParaRPr lang="en-US" dirty="0"/>
          </a:p>
        </p:txBody>
      </p:sp>
      <p:sp>
        <p:nvSpPr>
          <p:cNvPr id="3" name="Content Placeholder 2"/>
          <p:cNvSpPr>
            <a:spLocks noGrp="1"/>
          </p:cNvSpPr>
          <p:nvPr>
            <p:ph idx="1"/>
          </p:nvPr>
        </p:nvSpPr>
        <p:spPr/>
        <p:txBody>
          <a:bodyPr>
            <a:normAutofit/>
          </a:bodyPr>
          <a:lstStyle/>
          <a:p>
            <a:r>
              <a:rPr lang="en-US" dirty="0" smtClean="0"/>
              <a:t>Economic Value Added, on the other hand, focuses on the managerial effectiveness in a given year. It can be obtained by subtracting the cost of total capital from the operating profits of a company</a:t>
            </a:r>
          </a:p>
          <a:p>
            <a:r>
              <a:rPr lang="en-US" dirty="0" smtClean="0"/>
              <a:t>EVA (Rupees) = EBIT (or Operating Profit) – Cost of Total Capital</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E.V.A (Economic Value Added):</a:t>
            </a:r>
            <a:endParaRPr lang="en-US" dirty="0"/>
          </a:p>
        </p:txBody>
      </p:sp>
      <p:sp>
        <p:nvSpPr>
          <p:cNvPr id="3" name="Content Placeholder 2"/>
          <p:cNvSpPr>
            <a:spLocks noGrp="1"/>
          </p:cNvSpPr>
          <p:nvPr>
            <p:ph idx="1"/>
          </p:nvPr>
        </p:nvSpPr>
        <p:spPr/>
        <p:txBody>
          <a:bodyPr>
            <a:normAutofit/>
          </a:bodyPr>
          <a:lstStyle/>
          <a:p>
            <a:r>
              <a:rPr lang="en-US" dirty="0" smtClean="0"/>
              <a:t>EVA has the following characteristics</a:t>
            </a:r>
          </a:p>
          <a:p>
            <a:r>
              <a:rPr lang="en-US" dirty="0" smtClean="0"/>
              <a:t>It is measured for any one year.</a:t>
            </a:r>
          </a:p>
          <a:p>
            <a:r>
              <a:rPr lang="en-US" dirty="0" smtClean="0"/>
              <a:t> It is relatively difficult to calculate because Operating Profit depends on Depreciation Method, Inventory Valuation, and Leasing Treatment, etc. Also</a:t>
            </a:r>
            <a:r>
              <a:rPr lang="en-US" smtClean="0"/>
              <a:t>, a combined </a:t>
            </a:r>
            <a:r>
              <a:rPr lang="en-US" dirty="0" smtClean="0"/>
              <a:t>Cost of Total Capital (Debt and Equity) is difficult to compute.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3360</Words>
  <Application>Microsoft Office PowerPoint</Application>
  <PresentationFormat>On-screen Show (4:3)</PresentationFormat>
  <Paragraphs>203</Paragraphs>
  <Slides>53</Slides>
  <Notes>0</Notes>
  <HiddenSlides>0</HiddenSlides>
  <MMClips>0</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Office Theme</vt:lpstr>
      <vt:lpstr>ANALYSIS OF FINANCIAL STATEMENTS</vt:lpstr>
      <vt:lpstr>Financial Statement Analysis</vt:lpstr>
      <vt:lpstr>Financial Markets</vt:lpstr>
      <vt:lpstr>Financial Markets</vt:lpstr>
      <vt:lpstr>Financial Markets</vt:lpstr>
      <vt:lpstr>Financial Statement Analysis</vt:lpstr>
      <vt:lpstr>Basic Financial Statements:</vt:lpstr>
      <vt:lpstr>Basic Financial Statements:</vt:lpstr>
      <vt:lpstr>Balance Sheet:</vt:lpstr>
      <vt:lpstr>Balance Sheet:</vt:lpstr>
      <vt:lpstr>Balance Sheet:</vt:lpstr>
      <vt:lpstr>Balance Sheet:</vt:lpstr>
      <vt:lpstr>Balance Sheet:</vt:lpstr>
      <vt:lpstr>Balance Sheet:</vt:lpstr>
      <vt:lpstr>Balance Sheet:</vt:lpstr>
      <vt:lpstr>Balance Sheet:</vt:lpstr>
      <vt:lpstr>Balance Sheet:</vt:lpstr>
      <vt:lpstr>Balance Sheet:</vt:lpstr>
      <vt:lpstr>Balance Sheet:</vt:lpstr>
      <vt:lpstr>Balance Sheet:</vt:lpstr>
      <vt:lpstr>Balance Sheet:</vt:lpstr>
      <vt:lpstr>Profit &amp; Loss account or Income Statement:</vt:lpstr>
      <vt:lpstr>Profit &amp; Loss account or Income Statement:</vt:lpstr>
      <vt:lpstr>Profit &amp; Loss account or Income Statement:</vt:lpstr>
      <vt:lpstr>Cash Flow Statement:</vt:lpstr>
      <vt:lpstr>Cash Flow Statement:</vt:lpstr>
      <vt:lpstr>Statement of Retained Earnings or Shareholders’ Equity Statement</vt:lpstr>
      <vt:lpstr>Statement of Retained Earnings or Shareholders’ Equity Statement</vt:lpstr>
      <vt:lpstr>FINANCIAL RATIOS:</vt:lpstr>
      <vt:lpstr>LIQUIDITY &amp; SOLVENCY RATIOS:</vt:lpstr>
      <vt:lpstr>LIQUIDITY &amp; SOLVENCY RATIOS:</vt:lpstr>
      <vt:lpstr>LIQUIDITY &amp; SOLVENCY RATIOS:</vt:lpstr>
      <vt:lpstr>PROFITABILITY RATIOS:</vt:lpstr>
      <vt:lpstr>PROFITABILITY RATIOS:</vt:lpstr>
      <vt:lpstr>PROFITABILITY RATIOS:</vt:lpstr>
      <vt:lpstr>ASSET MANAGEMENT RATIOS</vt:lpstr>
      <vt:lpstr>ASSET MANAGEMENT RATIOS</vt:lpstr>
      <vt:lpstr>DEBT (OR CAPITAL STRUCTURE) RATIOS:</vt:lpstr>
      <vt:lpstr>DEBT (OR CAPITAL STRUCTURE) RATIOS:</vt:lpstr>
      <vt:lpstr>DEBT (OR CAPITAL STRUCTURE) RATIOS:</vt:lpstr>
      <vt:lpstr>Market Value Ratios:</vt:lpstr>
      <vt:lpstr>Market Value Ratios:</vt:lpstr>
      <vt:lpstr>Limitations of Financial Statement Analysis:</vt:lpstr>
      <vt:lpstr>Limitations of Financial Statement Analysis:</vt:lpstr>
      <vt:lpstr>Limitations of Financial Statement Analysis:</vt:lpstr>
      <vt:lpstr>Limitations of Financial Statement Analysis:</vt:lpstr>
      <vt:lpstr>Limitations of Financial Statement Analysis:</vt:lpstr>
      <vt:lpstr>Limitations of Financial Statement Analysis:</vt:lpstr>
      <vt:lpstr>Limitations of Financial Statement Analysis:</vt:lpstr>
      <vt:lpstr>M.V.A (Market Value Added):</vt:lpstr>
      <vt:lpstr>M.V.A (Market Value Added):</vt:lpstr>
      <vt:lpstr>E.V.A (Economic Value Added):</vt:lpstr>
      <vt:lpstr>E.V.A (Economic Value Added):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FINANCIAL STATEMENTS</dc:title>
  <dc:creator>Ammar</dc:creator>
  <cp:lastModifiedBy>NTS</cp:lastModifiedBy>
  <cp:revision>20</cp:revision>
  <dcterms:created xsi:type="dcterms:W3CDTF">2014-06-03T16:22:31Z</dcterms:created>
  <dcterms:modified xsi:type="dcterms:W3CDTF">2014-06-04T07:06:27Z</dcterms:modified>
</cp:coreProperties>
</file>