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7" r:id="rId34"/>
    <p:sldId id="289" r:id="rId35"/>
    <p:sldId id="290" r:id="rId36"/>
    <p:sldId id="291" r:id="rId37"/>
    <p:sldId id="292" r:id="rId38"/>
    <p:sldId id="293" r:id="rId39"/>
    <p:sldId id="294" r:id="rId40"/>
    <p:sldId id="295" r:id="rId41"/>
    <p:sldId id="296" r:id="rId42"/>
    <p:sldId id="297" r:id="rId43"/>
    <p:sldId id="298" r:id="rId44"/>
    <p:sldId id="300" r:id="rId45"/>
    <p:sldId id="299"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BB5FF7-BE32-45B9-A475-FD1A8B0D7788}"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BB5FF7-BE32-45B9-A475-FD1A8B0D7788}"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BB5FF7-BE32-45B9-A475-FD1A8B0D7788}"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BB5FF7-BE32-45B9-A475-FD1A8B0D7788}"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BB5FF7-BE32-45B9-A475-FD1A8B0D7788}" type="datetimeFigureOut">
              <a:rPr lang="en-US" smtClean="0"/>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BB5FF7-BE32-45B9-A475-FD1A8B0D7788}" type="datetimeFigureOut">
              <a:rPr lang="en-US" smtClean="0"/>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B5FF7-BE32-45B9-A475-FD1A8B0D7788}" type="datetimeFigureOut">
              <a:rPr lang="en-US" smtClean="0"/>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BB5FF7-BE32-45B9-A475-FD1A8B0D7788}"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BB5FF7-BE32-45B9-A475-FD1A8B0D7788}"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BB5FF7-BE32-45B9-A475-FD1A8B0D7788}"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BB5FF7-BE32-45B9-A475-FD1A8B0D7788}"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9156ED-80EE-4BD7-B0A1-44F45A27281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BB5FF7-BE32-45B9-A475-FD1A8B0D7788}" type="datetimeFigureOut">
              <a:rPr lang="en-US" smtClean="0"/>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9156ED-80EE-4BD7-B0A1-44F45A27281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WACC (Weighted Average Cost of Capital)</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BUSINESS RISK FACED BY FIRM, OPERATING LEVERAGE, BREAK EVEN POINT&amp;</a:t>
            </a:r>
            <a:br>
              <a:rPr lang="en-US" b="1" dirty="0"/>
            </a:br>
            <a:r>
              <a:rPr lang="en-US" b="1" dirty="0"/>
              <a:t>RETURN ON EQUITY</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 topics</a:t>
            </a:r>
          </a:p>
          <a:p>
            <a:r>
              <a:rPr lang="en-US" dirty="0"/>
              <a:t>· </a:t>
            </a:r>
            <a:r>
              <a:rPr lang="en-US" b="1" dirty="0"/>
              <a:t>Business Risk faced by FIRM</a:t>
            </a:r>
          </a:p>
          <a:p>
            <a:r>
              <a:rPr lang="en-US" dirty="0"/>
              <a:t>· </a:t>
            </a:r>
            <a:r>
              <a:rPr lang="en-US" b="1" dirty="0"/>
              <a:t>Operating Leverage (OL)</a:t>
            </a:r>
          </a:p>
          <a:p>
            <a:r>
              <a:rPr lang="en-US" dirty="0"/>
              <a:t>· </a:t>
            </a:r>
            <a:r>
              <a:rPr lang="en-US" b="1" dirty="0"/>
              <a:t>Breakeven Point &amp; ROE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a:t>In this lecture, we are going to continue our discussion on weighted average cost of capital and </a:t>
            </a:r>
            <a:r>
              <a:rPr lang="en-US" dirty="0" smtClean="0"/>
              <a:t>we will </a:t>
            </a:r>
            <a:r>
              <a:rPr lang="en-US" dirty="0"/>
              <a:t>begin our discussion on the concept of operating leverage. Both of these concepts are of the </a:t>
            </a:r>
            <a:r>
              <a:rPr lang="en-US" dirty="0" smtClean="0"/>
              <a:t>area which </a:t>
            </a:r>
            <a:r>
              <a:rPr lang="en-US" dirty="0"/>
              <a:t>we have stated in the previous lecture called capital structure</a:t>
            </a:r>
            <a:r>
              <a:rPr lang="en-US"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smtClean="0"/>
              <a:t>In capital structure we decide what the distribution of debt and equity should be in the firm and it is decided by the board of directors of the firm or company. The job of deciding what amount of debt and equity one has is difficult.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a:t>So, the first thing is to calculate the cost of capital. so, the company has the option that it </a:t>
            </a:r>
            <a:r>
              <a:rPr lang="en-US" dirty="0" smtClean="0"/>
              <a:t>may either </a:t>
            </a:r>
            <a:r>
              <a:rPr lang="en-US" dirty="0"/>
              <a:t>go into money market or into the capital market to raise money either through debt or </a:t>
            </a:r>
            <a:r>
              <a:rPr lang="en-US" dirty="0" smtClean="0"/>
              <a:t>through equity </a:t>
            </a:r>
            <a:r>
              <a:rPr lang="en-US" dirty="0"/>
              <a:t>. Now, you might think the equity the company might raise has no cost.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smtClean="0"/>
              <a:t>We all know that when a company takes a loan it has to pay interest or mark up on it but often people think when it raise fund through equity in stock exchange then there is no cost attached to it because they are not paying any fixed rate of interest with regular intervals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a:t>B</a:t>
            </a:r>
            <a:r>
              <a:rPr lang="en-US" dirty="0" smtClean="0"/>
              <a:t>ut that is mistake because there is cost attached to it in form of required rate of return which your stock holder expects to receive that and if company does not pay that then the stock holder will sell their shares and the price of the share will go down. Therefore it is important to calculate the cost of equity.</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Overview</a:t>
            </a:r>
            <a:endParaRPr lang="en-US" dirty="0"/>
          </a:p>
        </p:txBody>
      </p:sp>
      <p:sp>
        <p:nvSpPr>
          <p:cNvPr id="3" name="Content Placeholder 2"/>
          <p:cNvSpPr>
            <a:spLocks noGrp="1"/>
          </p:cNvSpPr>
          <p:nvPr>
            <p:ph idx="1"/>
          </p:nvPr>
        </p:nvSpPr>
        <p:spPr/>
        <p:txBody>
          <a:bodyPr>
            <a:normAutofit/>
          </a:bodyPr>
          <a:lstStyle/>
          <a:p>
            <a:r>
              <a:rPr lang="en-US" dirty="0"/>
              <a:t>Now, let’s combine all the cost associated with the debt, preferred stock and equity </a:t>
            </a:r>
            <a:r>
              <a:rPr lang="en-US" dirty="0" smtClean="0"/>
              <a:t>and calculate </a:t>
            </a:r>
            <a:r>
              <a:rPr lang="en-US" dirty="0"/>
              <a:t>the weighted average cost of capital (WACC) of company that raise capital in all </a:t>
            </a:r>
            <a:r>
              <a:rPr lang="en-US" dirty="0" smtClean="0"/>
              <a:t>three possible </a:t>
            </a:r>
            <a:r>
              <a:rPr lang="en-US" dirty="0"/>
              <a:t>ways.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Suppose </a:t>
            </a:r>
            <a:r>
              <a:rPr lang="en-US" dirty="0"/>
              <a:t>company ABC has equal amounts of debts, common stocks and preferred equity </a:t>
            </a:r>
            <a:r>
              <a:rPr lang="en-US" dirty="0" smtClean="0"/>
              <a:t>1/3 each </a:t>
            </a:r>
            <a:r>
              <a:rPr lang="en-US" dirty="0"/>
              <a:t>.in previous lecture, we calculated what the cost of debt was that was 11.2% then we calculated </a:t>
            </a:r>
            <a:r>
              <a:rPr lang="en-US" dirty="0" smtClean="0"/>
              <a:t>the cost </a:t>
            </a:r>
            <a:r>
              <a:rPr lang="en-US" dirty="0"/>
              <a:t>of preferred equity that was 16.7</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and we also calculated the cost of common equity which was 22.7% it was the most difficult part of the WACC calculation now, it is easy because we are to apply the % of three different forms of capital.</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b="1" dirty="0" smtClean="0"/>
              <a:t>WACC= </a:t>
            </a:r>
            <a:r>
              <a:rPr lang="en-US" b="1" dirty="0" err="1" smtClean="0"/>
              <a:t>rDxD+rExE+rPEp</a:t>
            </a:r>
            <a:endParaRPr lang="en-US" b="1" dirty="0" smtClean="0"/>
          </a:p>
          <a:p>
            <a:r>
              <a:rPr lang="en-US" dirty="0" smtClean="0"/>
              <a:t>=11.2 %( 1/3) +16.5 %( 1/3) +22.7 %( 1/3)</a:t>
            </a:r>
          </a:p>
          <a:p>
            <a:r>
              <a:rPr lang="en-US" dirty="0" smtClean="0"/>
              <a:t>=16.9%</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a:t>Now, this is over all cost for a company </a:t>
            </a:r>
            <a:r>
              <a:rPr lang="en-US" dirty="0" smtClean="0"/>
              <a:t>. What </a:t>
            </a:r>
            <a:r>
              <a:rPr lang="en-US" dirty="0"/>
              <a:t>does it mean? It means that it is the average </a:t>
            </a:r>
            <a:r>
              <a:rPr lang="en-US" dirty="0" smtClean="0"/>
              <a:t>cost that </a:t>
            </a:r>
            <a:r>
              <a:rPr lang="en-US" dirty="0"/>
              <a:t>company has to bear in order to use the capital of investors.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The cost of debt or bond, preferred equity and common stock this is the average of all three securities cost. It means that the company should invest in a project where the rate of return is higher than 16.9% because it should be higher than the cost that it has to pay to the investors.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Let’s see the graph of weighted average cost of capital compared to the security market line we discussed in capital asset pricing model (CAPM).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sp>
        <p:nvSpPr>
          <p:cNvPr id="3" name="Content Placeholder 2"/>
          <p:cNvSpPr>
            <a:spLocks noGrp="1"/>
          </p:cNvSpPr>
          <p:nvPr>
            <p:ph idx="1"/>
          </p:nvPr>
        </p:nvSpPr>
        <p:spPr/>
        <p:txBody>
          <a:bodyPr>
            <a:normAutofit/>
          </a:bodyPr>
          <a:lstStyle/>
          <a:p>
            <a:r>
              <a:rPr lang="en-US" dirty="0" smtClean="0"/>
              <a:t>It is important to understand this graph because it combines the market factors in the form of SML as well as the company’s internal cost in the form of WACC. It shows that what combinations of the risk &amp; return for a particular company to invest in or not.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04800" y="304800"/>
            <a:ext cx="8348643" cy="57912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WACC Graph</a:t>
            </a:r>
            <a:endParaRPr lang="en-US" b="1" dirty="0"/>
          </a:p>
        </p:txBody>
      </p:sp>
      <p:sp>
        <p:nvSpPr>
          <p:cNvPr id="4" name="Content Placeholder 3"/>
          <p:cNvSpPr>
            <a:spLocks noGrp="1"/>
          </p:cNvSpPr>
          <p:nvPr>
            <p:ph idx="1"/>
          </p:nvPr>
        </p:nvSpPr>
        <p:spPr/>
        <p:txBody>
          <a:bodyPr>
            <a:normAutofit/>
          </a:bodyPr>
          <a:lstStyle/>
          <a:p>
            <a:r>
              <a:rPr lang="en-US" dirty="0"/>
              <a:t>The graph is a combine presentation of CAPM and WACC</a:t>
            </a:r>
            <a:r>
              <a:rPr lang="en-US" dirty="0" smtClean="0"/>
              <a:t>. It </a:t>
            </a:r>
            <a:r>
              <a:rPr lang="en-US" dirty="0"/>
              <a:t>shows the expected return </a:t>
            </a:r>
            <a:r>
              <a:rPr lang="en-US" dirty="0" smtClean="0"/>
              <a:t>against the </a:t>
            </a:r>
            <a:r>
              <a:rPr lang="en-US" dirty="0"/>
              <a:t>market risk or beta. In graph, the upward sloping line is SML and it is the requirement for bond </a:t>
            </a:r>
            <a:r>
              <a:rPr lang="en-US" dirty="0" smtClean="0"/>
              <a:t>and stocks </a:t>
            </a:r>
            <a:r>
              <a:rPr lang="en-US" dirty="0"/>
              <a:t>in efficient markets where there are rational investors that are maintaining fully </a:t>
            </a:r>
            <a:r>
              <a:rPr lang="en-US" dirty="0" smtClean="0"/>
              <a:t>diversified portfolio </a:t>
            </a:r>
            <a:r>
              <a:rPr lang="en-US" dirty="0"/>
              <a:t>and where knowledge spread very quickly through the markets.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WACC Graph</a:t>
            </a:r>
            <a:endParaRPr lang="en-US" b="1" dirty="0"/>
          </a:p>
        </p:txBody>
      </p:sp>
      <p:sp>
        <p:nvSpPr>
          <p:cNvPr id="4" name="Content Placeholder 3"/>
          <p:cNvSpPr>
            <a:spLocks noGrp="1"/>
          </p:cNvSpPr>
          <p:nvPr>
            <p:ph idx="1"/>
          </p:nvPr>
        </p:nvSpPr>
        <p:spPr/>
        <p:txBody>
          <a:bodyPr>
            <a:normAutofit/>
          </a:bodyPr>
          <a:lstStyle/>
          <a:p>
            <a:r>
              <a:rPr lang="en-US" dirty="0" smtClean="0"/>
              <a:t>The risk and return combinations of all securities should lie on SML. The horizontal line is WACC which is fixed at 16.9% we have just calculated it.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WACC Graph</a:t>
            </a:r>
            <a:endParaRPr lang="en-US" b="1" dirty="0"/>
          </a:p>
        </p:txBody>
      </p:sp>
      <p:sp>
        <p:nvSpPr>
          <p:cNvPr id="4" name="Content Placeholder 3"/>
          <p:cNvSpPr>
            <a:spLocks noGrp="1"/>
          </p:cNvSpPr>
          <p:nvPr>
            <p:ph idx="1"/>
          </p:nvPr>
        </p:nvSpPr>
        <p:spPr/>
        <p:txBody>
          <a:bodyPr>
            <a:normAutofit/>
          </a:bodyPr>
          <a:lstStyle/>
          <a:p>
            <a:r>
              <a:rPr lang="en-US" dirty="0" smtClean="0"/>
              <a:t>This represents required rate of return. In other words, if the company invests in any new project it should give a rate of return which is higher than 16.9% you see that the only feasible reason where that company made investment is the area which I have shown filled up with dots and this is higher then the SML and WACC.</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WACC Graph</a:t>
            </a:r>
            <a:endParaRPr lang="en-US" b="1" dirty="0"/>
          </a:p>
        </p:txBody>
      </p:sp>
      <p:sp>
        <p:nvSpPr>
          <p:cNvPr id="4" name="Content Placeholder 3"/>
          <p:cNvSpPr>
            <a:spLocks noGrp="1"/>
          </p:cNvSpPr>
          <p:nvPr>
            <p:ph idx="1"/>
          </p:nvPr>
        </p:nvSpPr>
        <p:spPr/>
        <p:txBody>
          <a:bodyPr>
            <a:normAutofit/>
          </a:bodyPr>
          <a:lstStyle/>
          <a:p>
            <a:r>
              <a:rPr lang="en-US" dirty="0"/>
              <a:t>I have also made three crosses which represents that </a:t>
            </a:r>
            <a:r>
              <a:rPr lang="en-US" dirty="0" smtClean="0"/>
              <a:t>why will </a:t>
            </a:r>
            <a:r>
              <a:rPr lang="en-US" dirty="0"/>
              <a:t>not company invest in these areas? The first cross on right side X1 is showing rate of return </a:t>
            </a:r>
            <a:r>
              <a:rPr lang="en-US" dirty="0" smtClean="0"/>
              <a:t>which is </a:t>
            </a:r>
            <a:r>
              <a:rPr lang="en-US" dirty="0"/>
              <a:t>higher than WACC but lower than SML the company will not invest because it is not giving as </a:t>
            </a:r>
            <a:r>
              <a:rPr lang="en-US" dirty="0" smtClean="0"/>
              <a:t>much rate </a:t>
            </a:r>
            <a:r>
              <a:rPr lang="en-US" dirty="0"/>
              <a:t>of return as efficient market is </a:t>
            </a:r>
            <a:r>
              <a:rPr lang="en-US" dirty="0" smtClean="0"/>
              <a:t>offering.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WACC Graph</a:t>
            </a:r>
            <a:endParaRPr lang="en-US" b="1" dirty="0"/>
          </a:p>
        </p:txBody>
      </p:sp>
      <p:sp>
        <p:nvSpPr>
          <p:cNvPr id="4" name="Content Placeholder 3"/>
          <p:cNvSpPr>
            <a:spLocks noGrp="1"/>
          </p:cNvSpPr>
          <p:nvPr>
            <p:ph idx="1"/>
          </p:nvPr>
        </p:nvSpPr>
        <p:spPr/>
        <p:txBody>
          <a:bodyPr>
            <a:normAutofit/>
          </a:bodyPr>
          <a:lstStyle/>
          <a:p>
            <a:r>
              <a:rPr lang="en-US" dirty="0" smtClean="0"/>
              <a:t>The second cross x2 is lower than WACC and SML and cross three x3 is lower than WACC but it is on the SML again the company will not invest in these two projects or regions.</a:t>
            </a:r>
          </a:p>
          <a:p>
            <a:r>
              <a:rPr lang="en-US" dirty="0" smtClean="0"/>
              <a:t>It will invest only in dots regions on these two regions the cost is higher and the return is lower.</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dirty="0"/>
              <a:t>Remember, that it is mentioned that generally speaking companies want to keep the </a:t>
            </a:r>
            <a:r>
              <a:rPr lang="en-US" dirty="0" smtClean="0"/>
              <a:t>balance both </a:t>
            </a:r>
            <a:r>
              <a:rPr lang="en-US" dirty="0"/>
              <a:t>in form of debt and equity. We have also mentioned that debt has a risk attached with it </a:t>
            </a:r>
            <a:r>
              <a:rPr lang="en-US" dirty="0" smtClean="0"/>
              <a:t>because when </a:t>
            </a:r>
            <a:r>
              <a:rPr lang="en-US" dirty="0"/>
              <a:t>we have to service the regular loan mark up or interest which will eat away your income and </a:t>
            </a:r>
            <a:r>
              <a:rPr lang="en-US" dirty="0" smtClean="0"/>
              <a:t>the result </a:t>
            </a:r>
            <a:r>
              <a:rPr lang="en-US" dirty="0"/>
              <a:t>will be net loss.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dirty="0"/>
              <a:t>Y</a:t>
            </a:r>
            <a:r>
              <a:rPr lang="en-US" dirty="0" smtClean="0"/>
              <a:t>ou know that in income statement we deduct certain financial charges. It may be due to many reasons because the company has to serve the debt .the other reason is that if the company do not pay interest it may close down so, then why do companies take debt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a:t>Issuing Debt (or Leverage)</a:t>
            </a:r>
          </a:p>
          <a:p>
            <a:r>
              <a:rPr lang="en-US" b="1" dirty="0"/>
              <a:t>Advantages of Issuing Debt::</a:t>
            </a:r>
          </a:p>
          <a:p>
            <a:r>
              <a:rPr lang="en-US" dirty="0"/>
              <a:t>Limited fixed Interest payment - no share in profits</a:t>
            </a:r>
          </a:p>
          <a:p>
            <a:r>
              <a:rPr lang="en-US" dirty="0"/>
              <a:t>Limited </a:t>
            </a:r>
            <a:r>
              <a:rPr lang="en-US" dirty="0" smtClean="0"/>
              <a:t>Life Interest </a:t>
            </a:r>
            <a:r>
              <a:rPr lang="en-US" dirty="0"/>
              <a:t>Payment is an Expense i.e. Tax Deductible</a:t>
            </a:r>
          </a:p>
          <a:p>
            <a:r>
              <a:rPr lang="en-US" dirty="0"/>
              <a:t>Can Improve (or Amplify) the Return on Equity (ROE</a:t>
            </a:r>
            <a:r>
              <a:rPr lang="en-US" dirty="0" smtClean="0"/>
              <a: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smtClean="0"/>
              <a:t>Disadvantages:</a:t>
            </a:r>
          </a:p>
          <a:p>
            <a:r>
              <a:rPr lang="en-US" dirty="0" smtClean="0"/>
              <a:t>Debt adds to Company-specific Risk</a:t>
            </a:r>
          </a:p>
          <a:p>
            <a:r>
              <a:rPr lang="en-US" dirty="0" smtClean="0"/>
              <a:t>If company doesn’t pay Interest, it can be closed down</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a:t>Issuing Equity (generally Common Equity or Ownership</a:t>
            </a:r>
            <a:r>
              <a:rPr lang="en-US" b="1" dirty="0" smtClean="0"/>
              <a:t>)</a:t>
            </a:r>
          </a:p>
          <a:p>
            <a:r>
              <a:rPr lang="en-US" b="1" dirty="0"/>
              <a:t>Advantages of Issuing Equity:</a:t>
            </a:r>
          </a:p>
          <a:p>
            <a:r>
              <a:rPr lang="en-US" dirty="0"/>
              <a:t>Not required to pay fixed regular Dividends</a:t>
            </a:r>
          </a:p>
          <a:p>
            <a:r>
              <a:rPr lang="en-US" dirty="0"/>
              <a:t>Capital Structure is a Firm’s Mix of Debt &amp; Equity</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smtClean="0"/>
              <a:t>Risks Faced by Firm:</a:t>
            </a:r>
          </a:p>
          <a:p>
            <a:r>
              <a:rPr lang="en-US" dirty="0" smtClean="0"/>
              <a:t>Total Stand-Alone Risk of a Stock (from Risk and CAPM Theory):</a:t>
            </a:r>
          </a:p>
          <a:p>
            <a:r>
              <a:rPr lang="en-US" dirty="0" smtClean="0"/>
              <a:t>Stock’s Total Stand Alone Risk = Diversifiable + Market</a:t>
            </a:r>
          </a:p>
          <a:p>
            <a:r>
              <a:rPr lang="en-US" dirty="0" smtClean="0"/>
              <a:t>Company-specific Risk: Unique, Diversifiable</a:t>
            </a:r>
          </a:p>
          <a:p>
            <a:r>
              <a:rPr lang="en-US" dirty="0" smtClean="0"/>
              <a:t>Market Risk: Systematic, Not Diversifiable</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a:t>Total Stand-Alone Risk of a FIRM (New)</a:t>
            </a:r>
          </a:p>
          <a:p>
            <a:r>
              <a:rPr lang="en-US" dirty="0"/>
              <a:t>Firm’s Total Stand Alone Risk = Business + Financial</a:t>
            </a:r>
          </a:p>
          <a:p>
            <a:r>
              <a:rPr lang="en-US" b="1" dirty="0"/>
              <a:t>Business Risk:</a:t>
            </a:r>
          </a:p>
          <a:p>
            <a:r>
              <a:rPr lang="en-US" dirty="0"/>
              <a:t>It is defined as the Risk of All Assets &amp; Operations (without debt). Includes both</a:t>
            </a:r>
          </a:p>
          <a:p>
            <a:r>
              <a:rPr lang="en-US" dirty="0"/>
              <a:t>Company-Specific (and Diversifiable) &amp; Market Risks</a:t>
            </a:r>
            <a:r>
              <a:rPr lang="en-US" dirty="0" smtClean="0"/>
              <a: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Debt </a:t>
            </a:r>
            <a:r>
              <a:rPr lang="en-US" b="1" dirty="0" err="1"/>
              <a:t>vs</a:t>
            </a:r>
            <a:r>
              <a:rPr lang="en-US" b="1" dirty="0"/>
              <a:t> Equity</a:t>
            </a:r>
            <a:br>
              <a:rPr lang="en-US" b="1" dirty="0"/>
            </a:br>
            <a:r>
              <a:rPr lang="en-US" b="1" dirty="0"/>
              <a:t>from Firm’s Point of View</a:t>
            </a:r>
            <a:endParaRPr lang="en-US" b="1" dirty="0"/>
          </a:p>
        </p:txBody>
      </p:sp>
      <p:sp>
        <p:nvSpPr>
          <p:cNvPr id="4" name="Content Placeholder 3"/>
          <p:cNvSpPr>
            <a:spLocks noGrp="1"/>
          </p:cNvSpPr>
          <p:nvPr>
            <p:ph idx="1"/>
          </p:nvPr>
        </p:nvSpPr>
        <p:spPr/>
        <p:txBody>
          <a:bodyPr>
            <a:normAutofit/>
          </a:bodyPr>
          <a:lstStyle/>
          <a:p>
            <a:r>
              <a:rPr lang="en-US" b="1" dirty="0" smtClean="0"/>
              <a:t>Financial Risk:</a:t>
            </a:r>
          </a:p>
          <a:p>
            <a:r>
              <a:rPr lang="en-US" dirty="0" smtClean="0"/>
              <a:t>Additional Risk faced by Common Stockholders if Firm takes Debt. It is a pure debt related Risk.</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Financial Risk (Investor’s Point of View):</a:t>
            </a:r>
            <a:endParaRPr lang="en-US" b="1" dirty="0"/>
          </a:p>
        </p:txBody>
      </p:sp>
      <p:sp>
        <p:nvSpPr>
          <p:cNvPr id="4" name="Content Placeholder 3"/>
          <p:cNvSpPr>
            <a:spLocks noGrp="1"/>
          </p:cNvSpPr>
          <p:nvPr>
            <p:ph idx="1"/>
          </p:nvPr>
        </p:nvSpPr>
        <p:spPr/>
        <p:txBody>
          <a:bodyPr>
            <a:normAutofit/>
          </a:bodyPr>
          <a:lstStyle/>
          <a:p>
            <a:r>
              <a:rPr lang="en-US" dirty="0" smtClean="0"/>
              <a:t>Suppose </a:t>
            </a:r>
            <a:r>
              <a:rPr lang="en-US" dirty="0"/>
              <a:t>firm ABC had a Capital Structure of 100% Common Equity. Then </a:t>
            </a:r>
            <a:r>
              <a:rPr lang="en-US" dirty="0" smtClean="0"/>
              <a:t>the Management </a:t>
            </a:r>
            <a:r>
              <a:rPr lang="en-US" dirty="0"/>
              <a:t>and Board of Directors of firm ABC then decide to reduce half of the equity </a:t>
            </a:r>
            <a:r>
              <a:rPr lang="en-US" dirty="0" smtClean="0"/>
              <a:t>and take </a:t>
            </a:r>
            <a:r>
              <a:rPr lang="en-US" dirty="0"/>
              <a:t>a loan (or Debt) instead. This affects the distribution of risk &amp; return to the </a:t>
            </a:r>
            <a:r>
              <a:rPr lang="en-US" dirty="0" smtClean="0"/>
              <a:t>common equity </a:t>
            </a:r>
            <a:r>
              <a:rPr lang="en-US" dirty="0"/>
              <a:t>holders (or Owners).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Financial Risk (Investor’s Point of View):</a:t>
            </a:r>
            <a:endParaRPr lang="en-US" b="1" dirty="0"/>
          </a:p>
        </p:txBody>
      </p:sp>
      <p:sp>
        <p:nvSpPr>
          <p:cNvPr id="4" name="Content Placeholder 3"/>
          <p:cNvSpPr>
            <a:spLocks noGrp="1"/>
          </p:cNvSpPr>
          <p:nvPr>
            <p:ph idx="1"/>
          </p:nvPr>
        </p:nvSpPr>
        <p:spPr/>
        <p:txBody>
          <a:bodyPr>
            <a:normAutofit/>
          </a:bodyPr>
          <a:lstStyle/>
          <a:p>
            <a:r>
              <a:rPr lang="en-US" dirty="0" smtClean="0"/>
              <a:t>In other words, the Management of firm ABC has added a new kind of investor. The debt holder faces almost no risk because he is “guaranteed” the Interest payment at all costs whether or not the firm is making profit or whether or not the equity owners are paid dividend.</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Financial Risk (Investor’s Point of View):</a:t>
            </a:r>
            <a:endParaRPr lang="en-US" b="1" dirty="0"/>
          </a:p>
        </p:txBody>
      </p:sp>
      <p:sp>
        <p:nvSpPr>
          <p:cNvPr id="4" name="Content Placeholder 3"/>
          <p:cNvSpPr>
            <a:spLocks noGrp="1"/>
          </p:cNvSpPr>
          <p:nvPr>
            <p:ph idx="1"/>
          </p:nvPr>
        </p:nvSpPr>
        <p:spPr/>
        <p:txBody>
          <a:bodyPr>
            <a:normAutofit/>
          </a:bodyPr>
          <a:lstStyle/>
          <a:p>
            <a:r>
              <a:rPr lang="en-US" dirty="0" smtClean="0"/>
              <a:t>Debt holders eat away at the owners’ (or equity holders’) money at almost no risk. So, naturally, the risk faced by equity holders increases because same Business Risk is now shouldered by fewer Equity Shares.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Firm’s Total Stand Alone Risk (Uncertainty in ROA &amp; ROE):</a:t>
            </a:r>
            <a:endParaRPr lang="en-US" b="1" dirty="0"/>
          </a:p>
        </p:txBody>
      </p:sp>
      <p:sp>
        <p:nvSpPr>
          <p:cNvPr id="4" name="Content Placeholder 3"/>
          <p:cNvSpPr>
            <a:spLocks noGrp="1"/>
          </p:cNvSpPr>
          <p:nvPr>
            <p:ph idx="1"/>
          </p:nvPr>
        </p:nvSpPr>
        <p:spPr/>
        <p:txBody>
          <a:bodyPr>
            <a:normAutofit/>
          </a:bodyPr>
          <a:lstStyle/>
          <a:p>
            <a:r>
              <a:rPr lang="en-US" dirty="0" smtClean="0"/>
              <a:t>Firm’s </a:t>
            </a:r>
            <a:r>
              <a:rPr lang="en-US" dirty="0"/>
              <a:t>Total Stand Alone Risk measured by the Uncertainty or Fluctuations in Possible </a:t>
            </a:r>
            <a:r>
              <a:rPr lang="en-US" dirty="0" smtClean="0"/>
              <a:t>outcomes for </a:t>
            </a:r>
            <a:r>
              <a:rPr lang="en-US" dirty="0"/>
              <a:t>Firm’s Future overall ROR</a:t>
            </a:r>
            <a:r>
              <a:rPr lang="en-US" dirty="0" smtClean="0"/>
              <a: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Business has Debt &amp; Equity (i.e. levered firm):</a:t>
            </a:r>
            <a:endParaRPr lang="en-US" b="1" dirty="0" smtClean="0"/>
          </a:p>
        </p:txBody>
      </p:sp>
      <p:sp>
        <p:nvSpPr>
          <p:cNvPr id="4" name="Content Placeholder 3"/>
          <p:cNvSpPr>
            <a:spLocks noGrp="1"/>
          </p:cNvSpPr>
          <p:nvPr>
            <p:ph idx="1"/>
          </p:nvPr>
        </p:nvSpPr>
        <p:spPr/>
        <p:txBody>
          <a:bodyPr>
            <a:normAutofit/>
          </a:bodyPr>
          <a:lstStyle/>
          <a:p>
            <a:r>
              <a:rPr lang="en-US" dirty="0" smtClean="0"/>
              <a:t>Firm’s Overall ROR = ROA = Return on Assets = Return to Investors / Assets = (Net Income + Interest) / Total Assets Note: Total Assets = Total Liabilities = Debt + Equity</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Business is 100% Equity (or un-levered firm)</a:t>
            </a:r>
            <a:endParaRPr lang="en-US" b="1" dirty="0"/>
          </a:p>
        </p:txBody>
      </p:sp>
      <p:sp>
        <p:nvSpPr>
          <p:cNvPr id="4" name="Content Placeholder 3"/>
          <p:cNvSpPr>
            <a:spLocks noGrp="1"/>
          </p:cNvSpPr>
          <p:nvPr>
            <p:ph idx="1"/>
          </p:nvPr>
        </p:nvSpPr>
        <p:spPr/>
        <p:txBody>
          <a:bodyPr>
            <a:normAutofit lnSpcReduction="10000"/>
          </a:bodyPr>
          <a:lstStyle/>
          <a:p>
            <a:r>
              <a:rPr lang="en-US" dirty="0" smtClean="0"/>
              <a:t>No </a:t>
            </a:r>
            <a:r>
              <a:rPr lang="en-US" dirty="0"/>
              <a:t>Debt and No Interest.</a:t>
            </a:r>
          </a:p>
          <a:p>
            <a:r>
              <a:rPr lang="en-US" dirty="0"/>
              <a:t>Firm’s Overall ROR = Net Income / Total Assets. For 100% Equity Firm, Total Assets </a:t>
            </a:r>
            <a:r>
              <a:rPr lang="en-US" dirty="0" smtClean="0"/>
              <a:t>= Equity</a:t>
            </a:r>
            <a:r>
              <a:rPr lang="en-US" dirty="0"/>
              <a:t>. So Overall ROR = Net Income / Equity = ROE!</a:t>
            </a:r>
          </a:p>
          <a:p>
            <a:r>
              <a:rPr lang="en-US" dirty="0"/>
              <a:t>Note: Net Income is also called Earnings.</a:t>
            </a:r>
          </a:p>
          <a:p>
            <a:r>
              <a:rPr lang="en-US" dirty="0"/>
              <a:t>Note: ROE does not equal </a:t>
            </a:r>
            <a:r>
              <a:rPr lang="en-US" dirty="0" err="1"/>
              <a:t>rE</a:t>
            </a:r>
            <a:r>
              <a:rPr lang="en-US" dirty="0"/>
              <a:t> (Required Rate of Return). ROE is Expected book return on Equity</a:t>
            </a:r>
            <a:r>
              <a:rPr lang="en-US" dirty="0" smtClean="0"/>
              <a:t>.</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Business is 100% Equity (or un-levered firm)</a:t>
            </a:r>
            <a:endParaRPr lang="en-US" b="1" dirty="0"/>
          </a:p>
        </p:txBody>
      </p:sp>
      <p:sp>
        <p:nvSpPr>
          <p:cNvPr id="4" name="Content Placeholder 3"/>
          <p:cNvSpPr>
            <a:spLocks noGrp="1"/>
          </p:cNvSpPr>
          <p:nvPr>
            <p:ph idx="1"/>
          </p:nvPr>
        </p:nvSpPr>
        <p:spPr/>
        <p:txBody>
          <a:bodyPr>
            <a:normAutofit/>
          </a:bodyPr>
          <a:lstStyle/>
          <a:p>
            <a:r>
              <a:rPr lang="en-US" dirty="0" smtClean="0"/>
              <a:t>Used in Stock Valuation Formula to calculate “g” &amp; “PVGO”</a:t>
            </a:r>
          </a:p>
          <a:p>
            <a:r>
              <a:rPr lang="en-US" dirty="0" smtClean="0"/>
              <a:t>Fluctuations in ROE = “Basic Business Risk”</a:t>
            </a:r>
          </a:p>
          <a:p>
            <a:r>
              <a:rPr lang="en-US" dirty="0" smtClean="0"/>
              <a:t>You should review Financial Accounting Ratios for better understanding of the above mentioned concepts.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Business is 100% Equity (or un-levered firm)</a:t>
            </a:r>
            <a:endParaRPr lang="en-US" b="1" dirty="0"/>
          </a:p>
        </p:txBody>
      </p:sp>
      <p:sp>
        <p:nvSpPr>
          <p:cNvPr id="4" name="Content Placeholder 3"/>
          <p:cNvSpPr>
            <a:spLocks noGrp="1"/>
          </p:cNvSpPr>
          <p:nvPr>
            <p:ph idx="1"/>
          </p:nvPr>
        </p:nvSpPr>
        <p:spPr/>
        <p:txBody>
          <a:bodyPr>
            <a:normAutofit fontScale="92500" lnSpcReduction="20000"/>
          </a:bodyPr>
          <a:lstStyle/>
          <a:p>
            <a:r>
              <a:rPr lang="en-US" b="1" dirty="0"/>
              <a:t>Basic Business Risk (Not Considering Debt):</a:t>
            </a:r>
          </a:p>
          <a:p>
            <a:r>
              <a:rPr lang="en-US" b="1" dirty="0"/>
              <a:t>Causes of High “Basic Business Risk” or Uncertainty or Volatility or “Instability” or “Shocks”</a:t>
            </a:r>
          </a:p>
          <a:p>
            <a:r>
              <a:rPr lang="en-US" dirty="0"/>
              <a:t>Large changes in Customers’ Demand (seasonality)</a:t>
            </a:r>
          </a:p>
          <a:p>
            <a:r>
              <a:rPr lang="en-US" dirty="0"/>
              <a:t>Unstable Selling Price (unstable markets and retailers)</a:t>
            </a:r>
          </a:p>
          <a:p>
            <a:r>
              <a:rPr lang="en-US" dirty="0"/>
              <a:t>Uncertainty in Input Costs (raw material, labor, utilities</a:t>
            </a:r>
            <a:r>
              <a:rPr lang="en-US" dirty="0" smtClean="0"/>
              <a: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If Business is 100% Equity (or un-levered firm)</a:t>
            </a:r>
            <a:endParaRPr lang="en-US" b="1" dirty="0"/>
          </a:p>
        </p:txBody>
      </p:sp>
      <p:sp>
        <p:nvSpPr>
          <p:cNvPr id="4" name="Content Placeholder 3"/>
          <p:cNvSpPr>
            <a:spLocks noGrp="1"/>
          </p:cNvSpPr>
          <p:nvPr>
            <p:ph idx="1"/>
          </p:nvPr>
        </p:nvSpPr>
        <p:spPr/>
        <p:txBody>
          <a:bodyPr>
            <a:normAutofit/>
          </a:bodyPr>
          <a:lstStyle/>
          <a:p>
            <a:r>
              <a:rPr lang="en-US" dirty="0" smtClean="0"/>
              <a:t>Inability of Management to Change Operational Tactics and Strategy to Meet Changing Environment</a:t>
            </a:r>
          </a:p>
          <a:p>
            <a:r>
              <a:rPr lang="en-US" dirty="0" smtClean="0"/>
              <a:t>Ineffective Price Stabilization</a:t>
            </a:r>
          </a:p>
          <a:p>
            <a:r>
              <a:rPr lang="en-US" dirty="0" smtClean="0"/>
              <a:t>Poor Product R&amp;D and Planning</a:t>
            </a:r>
          </a:p>
          <a:p>
            <a:r>
              <a:rPr lang="en-US" dirty="0" smtClean="0"/>
              <a:t>High Operating Leverage (OL)</a:t>
            </a:r>
          </a:p>
          <a:p>
            <a:r>
              <a:rPr lang="en-US" dirty="0" smtClean="0"/>
              <a:t>Many other causes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b="1" dirty="0" smtClean="0"/>
              <a:t>Formula </a:t>
            </a:r>
            <a:r>
              <a:rPr lang="en-US" b="1" dirty="0"/>
              <a:t>= Fixed Costs / Total Costs</a:t>
            </a:r>
          </a:p>
          <a:p>
            <a:r>
              <a:rPr lang="en-US" dirty="0"/>
              <a:t>Concept: High OL Increases Risk: Customer Demand Falls but Fixed Costs remain high. </a:t>
            </a:r>
            <a:r>
              <a:rPr lang="en-US" dirty="0" smtClean="0"/>
              <a:t>So, Small </a:t>
            </a:r>
            <a:r>
              <a:rPr lang="en-US" dirty="0"/>
              <a:t>Decline in Sales Can Cause Large Decline in ROE</a:t>
            </a:r>
            <a:r>
              <a:rPr lang="en-US" dirty="0" smtClean="0"/>
              <a:t>.</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In </a:t>
            </a:r>
            <a:r>
              <a:rPr lang="en-US" dirty="0"/>
              <a:t>financial management the term </a:t>
            </a:r>
            <a:r>
              <a:rPr lang="en-US" dirty="0" smtClean="0"/>
              <a:t>leverage refers </a:t>
            </a:r>
            <a:r>
              <a:rPr lang="en-US" dirty="0"/>
              <a:t>to the little change in the amount of sales or quantity of sale that will affect the over all earning </a:t>
            </a:r>
            <a:r>
              <a:rPr lang="en-US" dirty="0" smtClean="0"/>
              <a:t>of the </a:t>
            </a:r>
            <a:r>
              <a:rPr lang="en-US" dirty="0"/>
              <a:t>company .</a:t>
            </a:r>
          </a:p>
          <a:p>
            <a:r>
              <a:rPr lang="en-US" b="1" dirty="0"/>
              <a:t>Operating leverage (OL) =FIXED COSTS /TOTAL </a:t>
            </a:r>
            <a:r>
              <a:rPr lang="en-US" b="1" dirty="0" smtClean="0"/>
              <a:t>COSTS</a:t>
            </a:r>
            <a:endParaRPr lang="en-US"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A company supposes has operating leverage of suppose 50% or 0.5 it is considered to a high  leverage. Generally, it is more risky for a firm and the fixed cost does not change. So, the companies that has high leverage are considered to be more risky.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Now, the companies have to hire the skilled people and technicians specially ,in the capital intensive industries . Now, let’s talk about the operating leverage . </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Let’s take the example of cement industry there are two ways of technology if you want to set a cement plant one is the old technology and the other is drying process new technology .these two types have different costs.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We have learnt that NPV formula is best for investment decisions in which discount rate r is used which is the required rate of return .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Operating Leverage (OL):</a:t>
            </a:r>
            <a:endParaRPr lang="en-US" b="1" dirty="0"/>
          </a:p>
        </p:txBody>
      </p:sp>
      <p:sp>
        <p:nvSpPr>
          <p:cNvPr id="4" name="Content Placeholder 3"/>
          <p:cNvSpPr>
            <a:spLocks noGrp="1"/>
          </p:cNvSpPr>
          <p:nvPr>
            <p:ph idx="1"/>
          </p:nvPr>
        </p:nvSpPr>
        <p:spPr/>
        <p:txBody>
          <a:bodyPr>
            <a:normAutofit/>
          </a:bodyPr>
          <a:lstStyle/>
          <a:p>
            <a:r>
              <a:rPr lang="en-US" dirty="0" smtClean="0"/>
              <a:t>When OL associated with a firm is higher then the risk also becomes higher .we need to understand the impact of operating leverage both numerically ,and graphically .please go over the concepts of WACC and NPV.</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dirty="0" smtClean="0"/>
              <a:t>· </a:t>
            </a:r>
            <a:r>
              <a:rPr lang="en-US" b="1" dirty="0" smtClean="0"/>
              <a:t>Business Risk faced by FIRM</a:t>
            </a:r>
          </a:p>
          <a:p>
            <a:r>
              <a:rPr lang="en-US" dirty="0" smtClean="0"/>
              <a:t>· </a:t>
            </a:r>
            <a:r>
              <a:rPr lang="en-US" b="1" dirty="0" smtClean="0"/>
              <a:t>Operating Leverage (OL)</a:t>
            </a:r>
          </a:p>
          <a:p>
            <a:r>
              <a:rPr lang="en-US" smtClean="0"/>
              <a:t>· </a:t>
            </a:r>
            <a:r>
              <a:rPr lang="en-US" b="1" smtClean="0"/>
              <a:t>Breakeven Point &amp; ROE</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2128</Words>
  <Application>Microsoft Office PowerPoint</Application>
  <PresentationFormat>On-screen Show (4:3)</PresentationFormat>
  <Paragraphs>133</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Summary of Last Lecture</vt:lpstr>
      <vt:lpstr>BUSINESS RISK FACED BY FIRM, OPERATING LEVERAGE, BREAK EVEN POINT&amp; RETURN ON EQUITY</vt:lpstr>
      <vt:lpstr>Learning Objectives: </vt:lpstr>
      <vt:lpstr>Overview</vt:lpstr>
      <vt:lpstr>Overview</vt:lpstr>
      <vt:lpstr>Overview</vt:lpstr>
      <vt:lpstr>Overview</vt:lpstr>
      <vt:lpstr>Overview</vt:lpstr>
      <vt:lpstr>Overview</vt:lpstr>
      <vt:lpstr>Example:</vt:lpstr>
      <vt:lpstr>Example:</vt:lpstr>
      <vt:lpstr>Example:</vt:lpstr>
      <vt:lpstr>Example:</vt:lpstr>
      <vt:lpstr>Example:</vt:lpstr>
      <vt:lpstr>Example:</vt:lpstr>
      <vt:lpstr>Example:</vt:lpstr>
      <vt:lpstr>Example:</vt:lpstr>
      <vt:lpstr>SML WACC Graph</vt:lpstr>
      <vt:lpstr>SML WACC Graph</vt:lpstr>
      <vt:lpstr>SML WACC Graph</vt:lpstr>
      <vt:lpstr>SML WACC Graph</vt:lpstr>
      <vt:lpstr>SML WACC Graph</vt:lpstr>
      <vt:lpstr>Debt vs Equity from Firm’s Point of View</vt:lpstr>
      <vt:lpstr>Debt vs Equity from Firm’s Point of View</vt:lpstr>
      <vt:lpstr>Debt vs Equity from Firm’s Point of View</vt:lpstr>
      <vt:lpstr>Debt vs Equity from Firm’s Point of View</vt:lpstr>
      <vt:lpstr>Debt vs Equity from Firm’s Point of View</vt:lpstr>
      <vt:lpstr>Debt vs Equity from Firm’s Point of View</vt:lpstr>
      <vt:lpstr>Debt vs Equity from Firm’s Point of View</vt:lpstr>
      <vt:lpstr>Debt vs Equity from Firm’s Point of View</vt:lpstr>
      <vt:lpstr>Financial Risk (Investor’s Point of View):</vt:lpstr>
      <vt:lpstr>Financial Risk (Investor’s Point of View):</vt:lpstr>
      <vt:lpstr>Financial Risk (Investor’s Point of View):</vt:lpstr>
      <vt:lpstr>Firm’s Total Stand Alone Risk (Uncertainty in ROA &amp; ROE):</vt:lpstr>
      <vt:lpstr>If Business has Debt &amp; Equity (i.e. levered firm):</vt:lpstr>
      <vt:lpstr>If Business is 100% Equity (or un-levered firm)</vt:lpstr>
      <vt:lpstr>If Business is 100% Equity (or un-levered firm)</vt:lpstr>
      <vt:lpstr>If Business is 100% Equity (or un-levered firm)</vt:lpstr>
      <vt:lpstr>If Business is 100% Equity (or un-levered firm)</vt:lpstr>
      <vt:lpstr>Operating Leverage (OL):</vt:lpstr>
      <vt:lpstr>Operating Leverage (OL):</vt:lpstr>
      <vt:lpstr>Operating Leverage (OL):</vt:lpstr>
      <vt:lpstr>Operating Leverage (OL):</vt:lpstr>
      <vt:lpstr>Operating Leverage (OL):</vt:lpstr>
      <vt:lpstr>Operating Leverage (OL):</vt:lpstr>
      <vt:lpstr>Operating Leverage (OL):</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26</cp:revision>
  <dcterms:created xsi:type="dcterms:W3CDTF">2014-06-20T14:59:15Z</dcterms:created>
  <dcterms:modified xsi:type="dcterms:W3CDTF">2014-06-20T15:27:04Z</dcterms:modified>
</cp:coreProperties>
</file>