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 id="300" r:id="rId47"/>
    <p:sldId id="302" r:id="rId48"/>
    <p:sldId id="303" r:id="rId49"/>
    <p:sldId id="304" r:id="rId50"/>
    <p:sldId id="305" r:id="rId51"/>
    <p:sldId id="306" r:id="rId52"/>
    <p:sldId id="30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2EDE49-5E42-45CB-A4CC-F877B0FBB155}"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2EDE49-5E42-45CB-A4CC-F877B0FBB155}"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2EDE49-5E42-45CB-A4CC-F877B0FBB155}"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2EDE49-5E42-45CB-A4CC-F877B0FBB155}"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2EDE49-5E42-45CB-A4CC-F877B0FBB155}" type="datetimeFigureOut">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2EDE49-5E42-45CB-A4CC-F877B0FBB155}"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2EDE49-5E42-45CB-A4CC-F877B0FBB155}"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2EDE49-5E42-45CB-A4CC-F877B0FBB155}"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2EDE49-5E42-45CB-A4CC-F877B0FBB155}"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2EDE49-5E42-45CB-A4CC-F877B0FBB155}"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2EDE49-5E42-45CB-A4CC-F877B0FBB155}"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A044C-8E3A-4CA8-8F47-98734B7343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2EDE49-5E42-45CB-A4CC-F877B0FBB155}" type="datetimeFigureOut">
              <a:rPr lang="en-US" smtClean="0"/>
              <a:pPr/>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A044C-8E3A-4CA8-8F47-98734B7343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Intro to Debt, Efficient Markets &amp; Cost of Capital</a:t>
            </a: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WEIGHTED AVERAGE COST OF CAPITAL (WACC)</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following topics</a:t>
            </a:r>
          </a:p>
          <a:p>
            <a:r>
              <a:rPr lang="en-US" b="1" dirty="0" smtClean="0"/>
              <a:t>WACC </a:t>
            </a:r>
            <a:r>
              <a:rPr lang="en-US" b="1" dirty="0"/>
              <a:t>(Weighted Average Cost of Capital)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following topics</a:t>
            </a:r>
          </a:p>
          <a:p>
            <a:r>
              <a:rPr lang="en-US" b="1" dirty="0" smtClean="0"/>
              <a:t>WACC </a:t>
            </a:r>
            <a:r>
              <a:rPr lang="en-US" b="1" dirty="0"/>
              <a:t>(Weighted Average Cost of Capital)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In this lecture, we are going to talk about the very important component of capital structure which </a:t>
            </a:r>
            <a:r>
              <a:rPr lang="en-US" dirty="0" smtClean="0"/>
              <a:t>is known </a:t>
            </a:r>
            <a:r>
              <a:rPr lang="en-US" dirty="0" smtClean="0"/>
              <a:t>as weighted average cost of capital (WACC).In previous lecture, we have introduced some of </a:t>
            </a:r>
            <a:r>
              <a:rPr lang="en-US" dirty="0" smtClean="0"/>
              <a:t>the broad </a:t>
            </a:r>
            <a:r>
              <a:rPr lang="en-US" dirty="0" smtClean="0"/>
              <a:t>concepts of capital structure.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We discuss about the company’s ways to raise capital. one of two basic ways is the equity and the other is debt .The objective of the company is to raise capital at the lowest possible cost </a:t>
            </a:r>
            <a:r>
              <a:rPr lang="en-US" dirty="0" smtClean="0"/>
              <a:t>. Just </a:t>
            </a:r>
            <a:r>
              <a:rPr lang="en-US" dirty="0" smtClean="0"/>
              <a:t>as when you go to the market you try to buy things at the lowest possible cost</a:t>
            </a:r>
            <a:r>
              <a:rPr lang="en-US" dirty="0" smtClean="0"/>
              <a:t>.</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Similarly, companies go looking for money in financial markets they try to raise funds at the lowest possible cost. This means that when the company raises money in the stock market issues that it try to sell its shares at the price at which it can earn maximum profit.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Similarly, when a company go to the money market to take loan it tries to get the loan at the lowest possible rate of interest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We mentioned that weighted average cost of capital concept is similar to concept of the </a:t>
            </a:r>
            <a:r>
              <a:rPr lang="en-US" dirty="0" smtClean="0"/>
              <a:t>required rate </a:t>
            </a:r>
            <a:r>
              <a:rPr lang="en-US" dirty="0" smtClean="0"/>
              <a:t>of return which we have discussed earlier lectures. It is also known as opportunity cost and </a:t>
            </a:r>
            <a:r>
              <a:rPr lang="en-US" dirty="0" smtClean="0"/>
              <a:t>by opportunity </a:t>
            </a:r>
            <a:r>
              <a:rPr lang="en-US" dirty="0" smtClean="0"/>
              <a:t>cost we mean “the rate of return that investors sacrifices by investing in the </a:t>
            </a:r>
            <a:r>
              <a:rPr lang="en-US" dirty="0" smtClean="0"/>
              <a:t>present investment</a:t>
            </a:r>
            <a:r>
              <a:rPr lang="en-US"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So, the rate of return that he can get from the second best of investment is the opportunity cost or ROR. We used the required rate of return in our present value formula .WACC is similar to the required rate of </a:t>
            </a:r>
            <a:r>
              <a:rPr lang="en-US" dirty="0" smtClean="0"/>
              <a:t>return.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There is only slight difference between required rate of return and WACC.WACC only takes into account the practical aspects such as impact of taxes and transaction costs or flotation costs.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By taxes we mean income tax or corporate tax that the company needs to pay to the govt. at the end of the year depending upon their net income and transaction associated with the issuing selling and marketing of the financial securities like stocks and bonds.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When we talk about WACC, we generally include three possible types of capital.</a:t>
            </a:r>
          </a:p>
          <a:p>
            <a:r>
              <a:rPr lang="en-US" b="1" dirty="0" smtClean="0"/>
              <a:t>WACC = </a:t>
            </a:r>
            <a:r>
              <a:rPr lang="en-US" b="1" dirty="0" err="1" smtClean="0"/>
              <a:t>rDxD</a:t>
            </a:r>
            <a:r>
              <a:rPr lang="en-US" b="1" dirty="0" smtClean="0"/>
              <a:t> + </a:t>
            </a:r>
            <a:r>
              <a:rPr lang="en-US" b="1" dirty="0" err="1" smtClean="0"/>
              <a:t>rExE</a:t>
            </a:r>
            <a:r>
              <a:rPr lang="en-US" b="1" dirty="0" smtClean="0"/>
              <a:t> + </a:t>
            </a:r>
            <a:r>
              <a:rPr lang="en-US" b="1" dirty="0" err="1" smtClean="0"/>
              <a:t>rPxP</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dirty="0" smtClean="0"/>
              <a:t>Weighted % Cost of Bond (Debt):</a:t>
            </a:r>
          </a:p>
          <a:p>
            <a:r>
              <a:rPr lang="en-US" b="1" dirty="0" err="1" smtClean="0"/>
              <a:t>rD</a:t>
            </a:r>
            <a:r>
              <a:rPr lang="en-US" b="1" dirty="0" smtClean="0"/>
              <a:t> XD :</a:t>
            </a:r>
          </a:p>
          <a:p>
            <a:r>
              <a:rPr lang="en-US" dirty="0" smtClean="0"/>
              <a:t>Where </a:t>
            </a:r>
            <a:r>
              <a:rPr lang="en-US" dirty="0" err="1" smtClean="0"/>
              <a:t>rD</a:t>
            </a:r>
            <a:r>
              <a:rPr lang="en-US" dirty="0" smtClean="0"/>
              <a:t> is the Average Rational Investors’ Required ROR for investing in the Bond, XD is </a:t>
            </a:r>
            <a:r>
              <a:rPr lang="en-US" dirty="0" smtClean="0"/>
              <a:t>the Weight </a:t>
            </a:r>
            <a:r>
              <a:rPr lang="en-US" dirty="0" smtClean="0"/>
              <a:t>or Fraction of Total Capital value raised from Bonds = Bond Value / Total </a:t>
            </a:r>
            <a:r>
              <a:rPr lang="en-US" dirty="0" smtClean="0"/>
              <a:t>Capital</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b="1" dirty="0" smtClean="0"/>
              <a:t>Weighted % Cost of Common Equity:</a:t>
            </a:r>
          </a:p>
          <a:p>
            <a:r>
              <a:rPr lang="en-US" b="1" dirty="0" err="1" smtClean="0"/>
              <a:t>rE</a:t>
            </a:r>
            <a:r>
              <a:rPr lang="en-US" b="1" dirty="0" smtClean="0"/>
              <a:t> XE :</a:t>
            </a:r>
          </a:p>
          <a:p>
            <a:r>
              <a:rPr lang="en-US" dirty="0" smtClean="0"/>
              <a:t>Where </a:t>
            </a:r>
            <a:r>
              <a:rPr lang="en-US" dirty="0" err="1" smtClean="0"/>
              <a:t>rD</a:t>
            </a:r>
            <a:r>
              <a:rPr lang="en-US" dirty="0" smtClean="0"/>
              <a:t> is the Average Rational Investors’ Required ROR for investing in Common Share, </a:t>
            </a:r>
            <a:r>
              <a:rPr lang="en-US" dirty="0" smtClean="0"/>
              <a:t>XD is </a:t>
            </a:r>
            <a:r>
              <a:rPr lang="en-US" dirty="0" smtClean="0"/>
              <a:t>Weight or Fraction of Total Capital raised from Common Equity. Note that </a:t>
            </a:r>
            <a:r>
              <a:rPr lang="en-US" dirty="0" err="1" smtClean="0"/>
              <a:t>rE</a:t>
            </a:r>
            <a:r>
              <a:rPr lang="en-US" dirty="0" smtClean="0"/>
              <a:t> is Not the WACC </a:t>
            </a:r>
            <a:r>
              <a:rPr lang="en-US" dirty="0" smtClean="0"/>
              <a:t>and Not </a:t>
            </a:r>
            <a:r>
              <a:rPr lang="en-US" dirty="0" smtClean="0"/>
              <a:t>the ROE (=NI / common stock</a:t>
            </a:r>
            <a:r>
              <a:rPr lang="en-US" dirty="0" smtClean="0"/>
              <a:t>)</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WACC (Weighted Average Cost of Capital)</a:t>
            </a:r>
            <a:endParaRPr lang="en-US" dirty="0"/>
          </a:p>
        </p:txBody>
      </p:sp>
      <p:sp>
        <p:nvSpPr>
          <p:cNvPr id="3" name="Content Placeholder 2"/>
          <p:cNvSpPr>
            <a:spLocks noGrp="1"/>
          </p:cNvSpPr>
          <p:nvPr>
            <p:ph idx="1"/>
          </p:nvPr>
        </p:nvSpPr>
        <p:spPr/>
        <p:txBody>
          <a:bodyPr>
            <a:normAutofit/>
          </a:bodyPr>
          <a:lstStyle/>
          <a:p>
            <a:r>
              <a:rPr lang="en-US" b="1" dirty="0" smtClean="0"/>
              <a:t>Weighted % Cost of Preferred Equity</a:t>
            </a:r>
          </a:p>
          <a:p>
            <a:r>
              <a:rPr lang="en-US" b="1" dirty="0" err="1" smtClean="0"/>
              <a:t>rP</a:t>
            </a:r>
            <a:r>
              <a:rPr lang="en-US" b="1" dirty="0" smtClean="0"/>
              <a:t> XP:</a:t>
            </a:r>
          </a:p>
          <a:p>
            <a:r>
              <a:rPr lang="en-US" dirty="0" smtClean="0"/>
              <a:t>Where </a:t>
            </a:r>
            <a:r>
              <a:rPr lang="en-US" dirty="0" err="1" smtClean="0"/>
              <a:t>rP</a:t>
            </a:r>
            <a:r>
              <a:rPr lang="en-US" dirty="0" smtClean="0"/>
              <a:t> is the Average Rational Investors’ Required ROR for investing in Preferred Share, </a:t>
            </a:r>
            <a:r>
              <a:rPr lang="en-US" dirty="0" smtClean="0"/>
              <a:t>XP is </a:t>
            </a:r>
            <a:r>
              <a:rPr lang="en-US" dirty="0" smtClean="0"/>
              <a:t>Weight or Fraction of Total Capital raised from Preferred </a:t>
            </a:r>
            <a:r>
              <a:rPr lang="en-US" dirty="0" smtClean="0"/>
              <a:t>Equity Weighted </a:t>
            </a:r>
            <a:r>
              <a:rPr lang="en-US" dirty="0" smtClean="0"/>
              <a:t>Cost of Debt % = </a:t>
            </a:r>
            <a:r>
              <a:rPr lang="en-US" dirty="0" err="1" smtClean="0"/>
              <a:t>rD</a:t>
            </a:r>
            <a:r>
              <a:rPr lang="en-US" dirty="0" smtClean="0"/>
              <a:t> XD</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ROR for Debt</a:t>
            </a:r>
          </a:p>
        </p:txBody>
      </p:sp>
      <p:sp>
        <p:nvSpPr>
          <p:cNvPr id="3" name="Content Placeholder 2"/>
          <p:cNvSpPr>
            <a:spLocks noGrp="1"/>
          </p:cNvSpPr>
          <p:nvPr>
            <p:ph idx="1"/>
          </p:nvPr>
        </p:nvSpPr>
        <p:spPr/>
        <p:txBody>
          <a:bodyPr>
            <a:normAutofit/>
          </a:bodyPr>
          <a:lstStyle/>
          <a:p>
            <a:r>
              <a:rPr lang="en-US" dirty="0" smtClean="0"/>
              <a:t>The </a:t>
            </a:r>
            <a:r>
              <a:rPr lang="en-US" dirty="0" smtClean="0"/>
              <a:t>first term is the </a:t>
            </a:r>
            <a:r>
              <a:rPr lang="en-US" dirty="0" err="1" smtClean="0"/>
              <a:t>rD</a:t>
            </a:r>
            <a:r>
              <a:rPr lang="en-US" dirty="0" smtClean="0"/>
              <a:t> which is the required rate of return and the cost of debt can be </a:t>
            </a:r>
            <a:r>
              <a:rPr lang="en-US" dirty="0" smtClean="0"/>
              <a:t>interpreted as </a:t>
            </a:r>
            <a:r>
              <a:rPr lang="en-US" dirty="0" smtClean="0"/>
              <a:t>the required rate of return. You will recall that when we were talking about bond pricing that </a:t>
            </a:r>
            <a:r>
              <a:rPr lang="en-US" dirty="0" smtClean="0"/>
              <a:t>we also </a:t>
            </a:r>
            <a:r>
              <a:rPr lang="en-US" dirty="0" smtClean="0"/>
              <a:t>spoke about the over all return on a bond and that is referred to as yield to maturity or YTM</a:t>
            </a:r>
            <a:r>
              <a:rPr lang="en-US" dirty="0" smtClean="0"/>
              <a:t>.</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ROR for Debt</a:t>
            </a:r>
          </a:p>
        </p:txBody>
      </p:sp>
      <p:sp>
        <p:nvSpPr>
          <p:cNvPr id="3" name="Content Placeholder 2"/>
          <p:cNvSpPr>
            <a:spLocks noGrp="1"/>
          </p:cNvSpPr>
          <p:nvPr>
            <p:ph idx="1"/>
          </p:nvPr>
        </p:nvSpPr>
        <p:spPr/>
        <p:txBody>
          <a:bodyPr>
            <a:normAutofit/>
          </a:bodyPr>
          <a:lstStyle/>
          <a:p>
            <a:r>
              <a:rPr lang="en-US" dirty="0" smtClean="0"/>
              <a:t>YTM= interest yield +capital gain yield and it is representative of over all cost of debt in the form of bond.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ROR for Debt</a:t>
            </a:r>
          </a:p>
        </p:txBody>
      </p:sp>
      <p:sp>
        <p:nvSpPr>
          <p:cNvPr id="3" name="Content Placeholder 2"/>
          <p:cNvSpPr>
            <a:spLocks noGrp="1"/>
          </p:cNvSpPr>
          <p:nvPr>
            <p:ph idx="1"/>
          </p:nvPr>
        </p:nvSpPr>
        <p:spPr/>
        <p:txBody>
          <a:bodyPr>
            <a:normAutofit/>
          </a:bodyPr>
          <a:lstStyle/>
          <a:p>
            <a:r>
              <a:rPr lang="en-US" b="1" dirty="0" smtClean="0"/>
              <a:t>Cost of Debt Capital = </a:t>
            </a:r>
            <a:r>
              <a:rPr lang="en-US" b="1" dirty="0" err="1" smtClean="0"/>
              <a:t>rD</a:t>
            </a:r>
            <a:endParaRPr lang="en-US" b="1" dirty="0" smtClean="0"/>
          </a:p>
          <a:p>
            <a:r>
              <a:rPr lang="en-US" dirty="0" smtClean="0"/>
              <a:t>Practically speaking, Bonds are Issued (or sold) in the Market at a Premium (above Par Value) </a:t>
            </a:r>
            <a:r>
              <a:rPr lang="en-US" dirty="0" smtClean="0"/>
              <a:t>or Discount </a:t>
            </a:r>
            <a:r>
              <a:rPr lang="en-US" dirty="0" smtClean="0"/>
              <a:t>(below Par Value). And, the Issuance of Bonds has Transaction Costs.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ROR for Debt</a:t>
            </a:r>
          </a:p>
        </p:txBody>
      </p:sp>
      <p:sp>
        <p:nvSpPr>
          <p:cNvPr id="3" name="Content Placeholder 2"/>
          <p:cNvSpPr>
            <a:spLocks noGrp="1"/>
          </p:cNvSpPr>
          <p:nvPr>
            <p:ph idx="1"/>
          </p:nvPr>
        </p:nvSpPr>
        <p:spPr/>
        <p:txBody>
          <a:bodyPr>
            <a:normAutofit/>
          </a:bodyPr>
          <a:lstStyle/>
          <a:p>
            <a:r>
              <a:rPr lang="en-US" dirty="0" smtClean="0"/>
              <a:t>These transaction costs include Legal, Accounting, and Marketing and Sales fees. Both these are factored into the Market Price of the Bond used in PV Formula to calculate the Pre-Tax Cost of Debt Capital = </a:t>
            </a:r>
            <a:r>
              <a:rPr lang="en-US" dirty="0" err="1" smtClean="0"/>
              <a:t>rD</a:t>
            </a:r>
            <a:r>
              <a:rPr lang="en-US" dirty="0" smtClean="0"/>
              <a:t>*.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ROR for Debt</a:t>
            </a:r>
          </a:p>
        </p:txBody>
      </p:sp>
      <p:sp>
        <p:nvSpPr>
          <p:cNvPr id="3" name="Content Placeholder 2"/>
          <p:cNvSpPr>
            <a:spLocks noGrp="1"/>
          </p:cNvSpPr>
          <p:nvPr>
            <p:ph idx="1"/>
          </p:nvPr>
        </p:nvSpPr>
        <p:spPr/>
        <p:txBody>
          <a:bodyPr>
            <a:normAutofit/>
          </a:bodyPr>
          <a:lstStyle/>
          <a:p>
            <a:r>
              <a:rPr lang="en-US" dirty="0" smtClean="0"/>
              <a:t>So, rather than using Market Price of Debt, use the Net proceeds = Market Price – Transaction Costs</a:t>
            </a:r>
          </a:p>
          <a:p>
            <a:r>
              <a:rPr lang="en-US" dirty="0" smtClean="0"/>
              <a:t>Finally, Debt becomes less Costly because Additional Interest creates a new form of Tax </a:t>
            </a:r>
            <a:r>
              <a:rPr lang="en-US" dirty="0" smtClean="0"/>
              <a:t>Saving or </a:t>
            </a:r>
            <a:r>
              <a:rPr lang="en-US" dirty="0" smtClean="0"/>
              <a:t>Tax Shield.</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ROR for Debt</a:t>
            </a:r>
          </a:p>
        </p:txBody>
      </p:sp>
      <p:sp>
        <p:nvSpPr>
          <p:cNvPr id="3" name="Content Placeholder 2"/>
          <p:cNvSpPr>
            <a:spLocks noGrp="1"/>
          </p:cNvSpPr>
          <p:nvPr>
            <p:ph idx="1"/>
          </p:nvPr>
        </p:nvSpPr>
        <p:spPr/>
        <p:txBody>
          <a:bodyPr>
            <a:normAutofit/>
          </a:bodyPr>
          <a:lstStyle/>
          <a:p>
            <a:r>
              <a:rPr lang="en-US" dirty="0" smtClean="0"/>
              <a:t>After Tax Cost of Debt = </a:t>
            </a:r>
            <a:r>
              <a:rPr lang="en-US" dirty="0" err="1" smtClean="0"/>
              <a:t>rD</a:t>
            </a:r>
            <a:r>
              <a:rPr lang="en-US" dirty="0" smtClean="0"/>
              <a:t> = </a:t>
            </a:r>
            <a:r>
              <a:rPr lang="en-US" dirty="0" err="1" smtClean="0"/>
              <a:t>r</a:t>
            </a:r>
            <a:r>
              <a:rPr lang="en-US" b="1" dirty="0" err="1" smtClean="0"/>
              <a:t>D</a:t>
            </a:r>
            <a:r>
              <a:rPr lang="en-US" b="1" dirty="0" smtClean="0"/>
              <a:t>* (1 - TC)</a:t>
            </a:r>
          </a:p>
          <a:p>
            <a:r>
              <a:rPr lang="en-US" dirty="0" smtClean="0"/>
              <a:t>Where TC is the Marginal Corporate Tax Rate on the Net Income of the Firm</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Company </a:t>
            </a:r>
            <a:r>
              <a:rPr lang="en-US" dirty="0" smtClean="0"/>
              <a:t>ABC issues a 2 Year Bond of Par Value Rs 1000 and a Coupon Rate of 10% pa (</a:t>
            </a:r>
            <a:r>
              <a:rPr lang="en-US" dirty="0" smtClean="0"/>
              <a:t>and annual </a:t>
            </a:r>
            <a:r>
              <a:rPr lang="en-US" dirty="0" smtClean="0"/>
              <a:t>coupon payments). Company ABC pays an Investment Bank Rs 50 per Bond to structure </a:t>
            </a:r>
            <a:r>
              <a:rPr lang="en-US" dirty="0" smtClean="0"/>
              <a:t>and market </a:t>
            </a:r>
            <a:r>
              <a:rPr lang="en-US" dirty="0" smtClean="0"/>
              <a:t>the bond.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They decide to sell the Bond for Rs 950 (i.e. At a Discount).  At the end of the first year, Company ABC’s Income Statement shows the Coupon Interest paid to Bondholders as an expense.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Interest represents a Tax Saving or Shield. Based on the Net Income and Industry Standard, the Marginal Corporate Tax Rate is 30% of Net Income.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Assuming that the 2 Year Bond represents the ONLY form of Capital, calculate the After-Tax Weighted Average Cost of Capital (WACC) % for Company ABC.</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fontScale="92500"/>
          </a:bodyPr>
          <a:lstStyle/>
          <a:p>
            <a:r>
              <a:rPr lang="en-US" b="1" dirty="0" smtClean="0"/>
              <a:t>Step 1:</a:t>
            </a:r>
          </a:p>
          <a:p>
            <a:r>
              <a:rPr lang="en-US" dirty="0" smtClean="0"/>
              <a:t>Calculate Required ROR using Bond Pricing or PV Formula</a:t>
            </a:r>
          </a:p>
          <a:p>
            <a:r>
              <a:rPr lang="pt-BR" b="1" dirty="0" smtClean="0"/>
              <a:t>PV = 100/ (1+r*) +100/ (1+r*) 2 +1000/ (1+r*) 2</a:t>
            </a:r>
          </a:p>
          <a:p>
            <a:r>
              <a:rPr lang="pt-BR" dirty="0" smtClean="0"/>
              <a:t>= 100/ (1+r*) + 1100/ (1+r*) </a:t>
            </a:r>
            <a:r>
              <a:rPr lang="pt-BR" b="1" dirty="0" smtClean="0"/>
              <a:t>2</a:t>
            </a:r>
          </a:p>
          <a:p>
            <a:r>
              <a:rPr lang="en-US" dirty="0" smtClean="0"/>
              <a:t>= </a:t>
            </a:r>
            <a:r>
              <a:rPr lang="en-US" b="1" dirty="0" smtClean="0"/>
              <a:t>Net Proceeds = NP = Market Price -Transaction Costs</a:t>
            </a:r>
          </a:p>
          <a:p>
            <a:r>
              <a:rPr lang="en-US" dirty="0" smtClean="0"/>
              <a:t>= 950 - 50 = Rs </a:t>
            </a:r>
            <a:r>
              <a:rPr lang="en-US" dirty="0" smtClean="0"/>
              <a:t>900</a:t>
            </a: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Solve the Quadratic Equation for Pre-Tax Required ROR = r*</a:t>
            </a:r>
          </a:p>
          <a:p>
            <a:r>
              <a:rPr lang="en-US" dirty="0" smtClean="0"/>
              <a:t>Using the Quadratic Formula: </a:t>
            </a:r>
            <a:r>
              <a:rPr lang="en-US" b="1" dirty="0" smtClean="0"/>
              <a:t>r* = 16% AND r = - 5 %</a:t>
            </a:r>
          </a:p>
          <a:p>
            <a:r>
              <a:rPr lang="en-US" b="1" dirty="0" smtClean="0"/>
              <a:t>This question is just to represent the concept through an example. The values i.e. 16% &amp; -5% </a:t>
            </a:r>
            <a:r>
              <a:rPr lang="en-US" b="1" dirty="0" smtClean="0"/>
              <a:t>are assumed </a:t>
            </a:r>
            <a:r>
              <a:rPr lang="en-US" b="1" dirty="0" smtClean="0"/>
              <a:t>not exactly calculated.</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b="1" dirty="0" smtClean="0"/>
              <a:t>Step 2:</a:t>
            </a:r>
          </a:p>
          <a:p>
            <a:r>
              <a:rPr lang="en-US" dirty="0" smtClean="0"/>
              <a:t>Calculate After Tax Cost of Debt</a:t>
            </a:r>
          </a:p>
          <a:p>
            <a:r>
              <a:rPr lang="en-US" b="1" dirty="0" err="1" smtClean="0"/>
              <a:t>rD</a:t>
            </a:r>
            <a:r>
              <a:rPr lang="en-US" b="1" dirty="0" smtClean="0"/>
              <a:t> = </a:t>
            </a:r>
            <a:r>
              <a:rPr lang="en-US" b="1" dirty="0" err="1" smtClean="0"/>
              <a:t>rD</a:t>
            </a:r>
            <a:r>
              <a:rPr lang="en-US" b="1" dirty="0" smtClean="0"/>
              <a:t>* ( 1 - TC ) = 0.16 ( 1 - 0.30) = 0.16 (0.70) = 11 . 2 %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b="1" dirty="0" smtClean="0"/>
              <a:t>Step 3:</a:t>
            </a:r>
          </a:p>
          <a:p>
            <a:r>
              <a:rPr lang="en-US" dirty="0" smtClean="0"/>
              <a:t>Calculate Weighted Cost of Capital (WACC)</a:t>
            </a:r>
          </a:p>
          <a:p>
            <a:r>
              <a:rPr lang="en-US" b="1" dirty="0" smtClean="0"/>
              <a:t>WACC = </a:t>
            </a:r>
            <a:r>
              <a:rPr lang="en-US" b="1" dirty="0" err="1" smtClean="0"/>
              <a:t>rD</a:t>
            </a:r>
            <a:r>
              <a:rPr lang="en-US" b="1" dirty="0" smtClean="0"/>
              <a:t> XD. + </a:t>
            </a:r>
            <a:r>
              <a:rPr lang="en-US" b="1" dirty="0" err="1" smtClean="0"/>
              <a:t>rP</a:t>
            </a:r>
            <a:r>
              <a:rPr lang="en-US" b="1" dirty="0" smtClean="0"/>
              <a:t> XP + </a:t>
            </a:r>
            <a:r>
              <a:rPr lang="en-US" b="1" dirty="0" err="1" smtClean="0"/>
              <a:t>rE</a:t>
            </a:r>
            <a:r>
              <a:rPr lang="en-US" b="1" dirty="0" smtClean="0"/>
              <a:t> XE .</a:t>
            </a:r>
          </a:p>
          <a:p>
            <a:r>
              <a:rPr lang="en-US" b="1" dirty="0" smtClean="0"/>
              <a:t>= </a:t>
            </a:r>
            <a:r>
              <a:rPr lang="en-US" b="1" dirty="0" err="1" smtClean="0"/>
              <a:t>rD</a:t>
            </a:r>
            <a:r>
              <a:rPr lang="en-US" b="1" dirty="0" smtClean="0"/>
              <a:t> XD + 0 + 0</a:t>
            </a:r>
          </a:p>
          <a:p>
            <a:r>
              <a:rPr lang="en-US" dirty="0" smtClean="0"/>
              <a:t>= 11.2 (1) = </a:t>
            </a:r>
            <a:r>
              <a:rPr lang="en-US" b="1" dirty="0" smtClean="0"/>
              <a:t>11.2 %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Weighted Cost of Preferred Equity</a:t>
            </a:r>
          </a:p>
        </p:txBody>
      </p:sp>
      <p:sp>
        <p:nvSpPr>
          <p:cNvPr id="3" name="Content Placeholder 2"/>
          <p:cNvSpPr>
            <a:spLocks noGrp="1"/>
          </p:cNvSpPr>
          <p:nvPr>
            <p:ph idx="1"/>
          </p:nvPr>
        </p:nvSpPr>
        <p:spPr/>
        <p:txBody>
          <a:bodyPr>
            <a:normAutofit/>
          </a:bodyPr>
          <a:lstStyle/>
          <a:p>
            <a:r>
              <a:rPr lang="en-US" b="1" dirty="0" smtClean="0"/>
              <a:t>Weighted Cost of Preferred Equity = </a:t>
            </a:r>
            <a:r>
              <a:rPr lang="en-US" b="1" dirty="0" err="1" smtClean="0"/>
              <a:t>rP</a:t>
            </a:r>
            <a:r>
              <a:rPr lang="en-US" b="1" dirty="0" smtClean="0"/>
              <a:t> XP</a:t>
            </a:r>
          </a:p>
          <a:p>
            <a:r>
              <a:rPr lang="en-US" b="1" dirty="0" smtClean="0"/>
              <a:t>Required ROR for Preferred Equity</a:t>
            </a:r>
          </a:p>
          <a:p>
            <a:r>
              <a:rPr lang="en-US" dirty="0" smtClean="0"/>
              <a:t>The important thing to remember is that we calculated the price by using the Perpetuity Formula </a:t>
            </a:r>
            <a:r>
              <a:rPr lang="en-US" dirty="0" smtClean="0"/>
              <a:t>for Perpetual </a:t>
            </a:r>
            <a:r>
              <a:rPr lang="en-US" dirty="0" smtClean="0"/>
              <a:t>Investment &amp; Constant </a:t>
            </a:r>
            <a:r>
              <a:rPr lang="en-US" dirty="0" smtClean="0"/>
              <a:t>Div.</a:t>
            </a:r>
            <a:endParaRPr lang="en-US"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Weighted Cost of Preferred Equity</a:t>
            </a:r>
          </a:p>
        </p:txBody>
      </p:sp>
      <p:sp>
        <p:nvSpPr>
          <p:cNvPr id="3" name="Content Placeholder 2"/>
          <p:cNvSpPr>
            <a:spLocks noGrp="1"/>
          </p:cNvSpPr>
          <p:nvPr>
            <p:ph idx="1"/>
          </p:nvPr>
        </p:nvSpPr>
        <p:spPr/>
        <p:txBody>
          <a:bodyPr>
            <a:normAutofit/>
          </a:bodyPr>
          <a:lstStyle/>
          <a:p>
            <a:r>
              <a:rPr lang="en-US" dirty="0" smtClean="0"/>
              <a:t>PV = Present Price = Po= DIV1 / r.</a:t>
            </a:r>
          </a:p>
          <a:p>
            <a:r>
              <a:rPr lang="en-US" dirty="0" smtClean="0"/>
              <a:t>So, r = DIV1 / Po. If you use the Actual Observed Market Price for Po then r = Required ROR.</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Cost of Preferred Equity Capital = </a:t>
            </a:r>
            <a:r>
              <a:rPr lang="en-US" b="1" dirty="0" err="1" smtClean="0"/>
              <a:t>rP</a:t>
            </a:r>
            <a:endParaRPr lang="en-US" b="1" dirty="0" smtClean="0"/>
          </a:p>
        </p:txBody>
      </p:sp>
      <p:sp>
        <p:nvSpPr>
          <p:cNvPr id="3" name="Content Placeholder 2"/>
          <p:cNvSpPr>
            <a:spLocks noGrp="1"/>
          </p:cNvSpPr>
          <p:nvPr>
            <p:ph idx="1"/>
          </p:nvPr>
        </p:nvSpPr>
        <p:spPr/>
        <p:txBody>
          <a:bodyPr>
            <a:normAutofit/>
          </a:bodyPr>
          <a:lstStyle/>
          <a:p>
            <a:r>
              <a:rPr lang="en-US" dirty="0" smtClean="0"/>
              <a:t>Practically </a:t>
            </a:r>
            <a:r>
              <a:rPr lang="en-US" dirty="0" smtClean="0"/>
              <a:t>speaking, the process of Legally Structuring, Printing, and Marketing Preferred </a:t>
            </a:r>
            <a:r>
              <a:rPr lang="en-US" dirty="0" smtClean="0"/>
              <a:t>Share Certificates </a:t>
            </a:r>
            <a:r>
              <a:rPr lang="en-US" dirty="0" smtClean="0"/>
              <a:t>costs money in the form of Flotation Costs (including Brokerage and Underwriting Fees</a:t>
            </a:r>
            <a:r>
              <a:rPr lang="en-US" dirty="0" smtClean="0"/>
              <a:t>).</a:t>
            </a:r>
            <a:endParaRPr lang="en-US"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Cost of Preferred Equity Capital = </a:t>
            </a:r>
            <a:r>
              <a:rPr lang="en-US" b="1" dirty="0" err="1" smtClean="0"/>
              <a:t>rP</a:t>
            </a:r>
            <a:endParaRPr lang="en-US" b="1" dirty="0" smtClean="0"/>
          </a:p>
        </p:txBody>
      </p:sp>
      <p:sp>
        <p:nvSpPr>
          <p:cNvPr id="3" name="Content Placeholder 2"/>
          <p:cNvSpPr>
            <a:spLocks noGrp="1"/>
          </p:cNvSpPr>
          <p:nvPr>
            <p:ph idx="1"/>
          </p:nvPr>
        </p:nvSpPr>
        <p:spPr/>
        <p:txBody>
          <a:bodyPr>
            <a:normAutofit/>
          </a:bodyPr>
          <a:lstStyle/>
          <a:p>
            <a:r>
              <a:rPr lang="en-US" dirty="0" smtClean="0"/>
              <a:t>These Costs are factored directly into the PV or Observed Market Price.</a:t>
            </a:r>
          </a:p>
          <a:p>
            <a:r>
              <a:rPr lang="en-US" dirty="0" smtClean="0"/>
              <a:t>PV = Net Proceeds = Market Price - Flotation Costs</a:t>
            </a:r>
          </a:p>
          <a:p>
            <a:r>
              <a:rPr lang="en-US" dirty="0" smtClean="0"/>
              <a:t>Preferred Stock Dividends are paid out from Net Income After taxes. So they are not Tax Deductible (unlike Bond Interest Payments).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Company </a:t>
            </a:r>
            <a:r>
              <a:rPr lang="en-US" dirty="0" smtClean="0"/>
              <a:t>ABC wants to issue a Preferred Stock of Face Value Rs 10. The Board of Directors </a:t>
            </a:r>
            <a:r>
              <a:rPr lang="en-US" dirty="0" smtClean="0"/>
              <a:t>has agreed </a:t>
            </a:r>
            <a:r>
              <a:rPr lang="en-US" dirty="0" smtClean="0"/>
              <a:t>to fix the Annual Dividend at Rs 2 per share. The Lawyer’s fee and Stock </a:t>
            </a:r>
            <a:r>
              <a:rPr lang="en-US" dirty="0" smtClean="0"/>
              <a:t>Brokers’ Commissions </a:t>
            </a:r>
            <a:r>
              <a:rPr lang="en-US" dirty="0" smtClean="0"/>
              <a:t>will cost Rs 1 per share. The Preferred Share is floated at Face Value. What is the Cost </a:t>
            </a:r>
            <a:r>
              <a:rPr lang="en-US" dirty="0" smtClean="0"/>
              <a:t>of Capital </a:t>
            </a:r>
            <a:r>
              <a:rPr lang="en-US" dirty="0" smtClean="0"/>
              <a:t>to Company ABC for raising money through Preferred Stocks?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Use </a:t>
            </a:r>
            <a:r>
              <a:rPr lang="en-US" b="1" dirty="0" smtClean="0"/>
              <a:t>Perpetuity Formula to Compute the Required ROR</a:t>
            </a:r>
          </a:p>
          <a:p>
            <a:r>
              <a:rPr lang="pl-PL" dirty="0" smtClean="0"/>
              <a:t>r = DIV1/ Po = Rs 2 / Rs 10 = </a:t>
            </a:r>
            <a:r>
              <a:rPr lang="pl-PL" b="1" dirty="0" smtClean="0"/>
              <a:t>20%</a:t>
            </a:r>
          </a:p>
          <a:p>
            <a:r>
              <a:rPr lang="en-US" b="1" dirty="0" smtClean="0"/>
              <a:t>Minor Change in Perpetuity Formula to Compute the Cost of Preferred Equity </a:t>
            </a:r>
            <a:r>
              <a:rPr lang="en-US" b="1" dirty="0" smtClean="0"/>
              <a:t>Capital</a:t>
            </a:r>
            <a:endParaRPr lang="en-US" b="1"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Net Proceeds = NP =Price-Flotation Costs =10-1= Rs 9</a:t>
            </a:r>
          </a:p>
          <a:p>
            <a:r>
              <a:rPr lang="en-US" dirty="0" smtClean="0"/>
              <a:t>r = DIV1/ NP = Rs 2 / Rs 9 = </a:t>
            </a:r>
            <a:r>
              <a:rPr lang="en-US" b="1" dirty="0" smtClean="0"/>
              <a:t>22%</a:t>
            </a:r>
          </a:p>
          <a:p>
            <a:r>
              <a:rPr lang="en-US" b="1" dirty="0" smtClean="0"/>
              <a:t>Flotation Costs ADD TO COST of Company Issuing the Preferred Equity Capital</a:t>
            </a:r>
          </a:p>
          <a:p>
            <a:r>
              <a:rPr lang="en-US" b="1" dirty="0" smtClean="0"/>
              <a:t>Weighted Cost of Common Equity = </a:t>
            </a:r>
            <a:r>
              <a:rPr lang="en-US" b="1" dirty="0" err="1" smtClean="0"/>
              <a:t>rE</a:t>
            </a:r>
            <a:r>
              <a:rPr lang="en-US" b="1" dirty="0" smtClean="0"/>
              <a:t> XE.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b="1" dirty="0" smtClean="0"/>
              <a:t>2 </a:t>
            </a:r>
            <a:r>
              <a:rPr lang="en-US" b="1" dirty="0" smtClean="0"/>
              <a:t>Approaches</a:t>
            </a:r>
          </a:p>
          <a:p>
            <a:r>
              <a:rPr lang="en-US" dirty="0" smtClean="0"/>
              <a:t>Dividend Growth Model: Gordon Formula (simplified PV Formula) for Perpetual Investment </a:t>
            </a:r>
            <a:r>
              <a:rPr lang="en-US" dirty="0" smtClean="0"/>
              <a:t>&amp; Constant </a:t>
            </a:r>
            <a:r>
              <a:rPr lang="en-US" dirty="0" smtClean="0"/>
              <a:t>Growth in Dividends</a:t>
            </a:r>
          </a:p>
          <a:p>
            <a:r>
              <a:rPr lang="en-US" dirty="0" smtClean="0"/>
              <a:t>r = DIV1 / Po + g. If you use the Actual Observed Market Price for Po then r </a:t>
            </a:r>
            <a:r>
              <a:rPr lang="en-US" dirty="0" smtClean="0"/>
              <a:t>= Required </a:t>
            </a:r>
            <a:r>
              <a:rPr lang="en-US" dirty="0" smtClean="0"/>
              <a:t>ROR.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dirty="0" smtClean="0"/>
              <a:t>Now 2 Approaches for proceeding to calculate Cost of Capital:</a:t>
            </a:r>
          </a:p>
          <a:p>
            <a:r>
              <a:rPr lang="en-US" dirty="0" smtClean="0"/>
              <a:t>CAPM (SML Equation) Assuming Efficient Markets</a:t>
            </a:r>
          </a:p>
          <a:p>
            <a:r>
              <a:rPr lang="en-US" dirty="0" smtClean="0"/>
              <a:t>r = </a:t>
            </a:r>
            <a:r>
              <a:rPr lang="en-US" dirty="0" err="1" smtClean="0"/>
              <a:t>rRF</a:t>
            </a:r>
            <a:r>
              <a:rPr lang="en-US" dirty="0" smtClean="0"/>
              <a:t> + Beta (</a:t>
            </a:r>
            <a:r>
              <a:rPr lang="en-US" dirty="0" err="1" smtClean="0"/>
              <a:t>rM</a:t>
            </a:r>
            <a:r>
              <a:rPr lang="en-US" dirty="0" smtClean="0"/>
              <a:t> - </a:t>
            </a:r>
            <a:r>
              <a:rPr lang="en-US" dirty="0" err="1" smtClean="0"/>
              <a:t>rRF</a:t>
            </a:r>
            <a:r>
              <a:rPr lang="en-US" dirty="0" smtClean="0"/>
              <a:t>). Advantage: does not rely on Dividend Forecast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b="1" dirty="0" smtClean="0"/>
              <a:t>Cost of Common Equity Capital = </a:t>
            </a:r>
            <a:r>
              <a:rPr lang="en-US" b="1" dirty="0" err="1" smtClean="0"/>
              <a:t>rE</a:t>
            </a:r>
            <a:endParaRPr lang="en-US" b="1" dirty="0" smtClean="0"/>
          </a:p>
          <a:p>
            <a:r>
              <a:rPr lang="en-US" dirty="0" smtClean="0"/>
              <a:t>Most complex cost of capital to </a:t>
            </a:r>
            <a:r>
              <a:rPr lang="en-US" dirty="0" smtClean="0"/>
              <a:t>calculate Required </a:t>
            </a:r>
            <a:r>
              <a:rPr lang="en-US" dirty="0" smtClean="0"/>
              <a:t>ROR on Common Equity NEITHER observable NOR certain unlike Bond Coupon Interest </a:t>
            </a:r>
            <a:r>
              <a:rPr lang="en-US" dirty="0" smtClean="0"/>
              <a:t>&amp; Preferred </a:t>
            </a:r>
            <a:r>
              <a:rPr lang="en-US" dirty="0" smtClean="0"/>
              <a:t>Dividends both of which are </a:t>
            </a:r>
            <a:r>
              <a:rPr lang="en-US" dirty="0" smtClean="0"/>
              <a:t>fixed.</a:t>
            </a:r>
            <a:endParaRPr lang="en-US"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dirty="0" smtClean="0"/>
              <a:t>Equity Capital can be raised in 2 Ways and Required ROR and Costs are different for each: (</a:t>
            </a:r>
            <a:r>
              <a:rPr lang="en-US" dirty="0" smtClean="0"/>
              <a:t>1) Retained </a:t>
            </a:r>
            <a:r>
              <a:rPr lang="en-US" dirty="0" smtClean="0"/>
              <a:t>Earnings and (2) Issue of New Common Stock. You can use </a:t>
            </a:r>
            <a:r>
              <a:rPr lang="en-US" dirty="0" err="1" smtClean="0"/>
              <a:t>rE</a:t>
            </a:r>
            <a:r>
              <a:rPr lang="en-US" dirty="0" smtClean="0"/>
              <a:t> for New Stock or </a:t>
            </a:r>
            <a:r>
              <a:rPr lang="en-US" dirty="0" smtClean="0"/>
              <a:t>Retained Earnings </a:t>
            </a:r>
            <a:r>
              <a:rPr lang="en-US" dirty="0" smtClean="0"/>
              <a:t>(which is lower</a:t>
            </a:r>
            <a:r>
              <a:rPr lang="en-US" dirty="0" smtClean="0"/>
              <a:t>).</a:t>
            </a:r>
            <a:endParaRPr lang="en-US"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fontScale="92500"/>
          </a:bodyPr>
          <a:lstStyle/>
          <a:p>
            <a:r>
              <a:rPr lang="en-US" b="1" dirty="0" smtClean="0"/>
              <a:t>Example:</a:t>
            </a:r>
          </a:p>
          <a:p>
            <a:r>
              <a:rPr lang="en-US" dirty="0" smtClean="0"/>
              <a:t>Company ABC wants to issue more Common Stock of Face Value Rs 10. Next Year </a:t>
            </a:r>
            <a:r>
              <a:rPr lang="en-US" dirty="0" smtClean="0"/>
              <a:t>the Dividend </a:t>
            </a:r>
            <a:r>
              <a:rPr lang="en-US" dirty="0" smtClean="0"/>
              <a:t>is expected to be Rs 2 per share assuming a Dividend Growth Rate of 10% pa. The </a:t>
            </a:r>
            <a:r>
              <a:rPr lang="en-US" dirty="0" smtClean="0"/>
              <a:t>Lawyer’s fee </a:t>
            </a:r>
            <a:r>
              <a:rPr lang="en-US" dirty="0" smtClean="0"/>
              <a:t>and Stock Brokers’ Commissions will cost Rs 1 per share. Investors are confident about </a:t>
            </a:r>
            <a:r>
              <a:rPr lang="en-US" dirty="0" smtClean="0"/>
              <a:t>Company ABC </a:t>
            </a:r>
            <a:r>
              <a:rPr lang="en-US" dirty="0" smtClean="0"/>
              <a:t>so the Common Share is floated at a Market Price of Rs 16 (i.e. Premium of Rs 6</a:t>
            </a:r>
            <a:r>
              <a:rPr lang="en-US" dirty="0" smtClean="0"/>
              <a:t>).</a:t>
            </a:r>
            <a:endParaRPr lang="en-US"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dirty="0" smtClean="0"/>
              <a:t>If the Capital Structure of Company ABC is entirely Common Equity, then what is the Company’s WACC? Use 2 Approaches and Compare the Results.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b="1" dirty="0" smtClean="0"/>
              <a:t>Example - Cost of Common Equity Capital</a:t>
            </a:r>
          </a:p>
          <a:p>
            <a:r>
              <a:rPr lang="en-US" b="1" dirty="0" smtClean="0"/>
              <a:t>Dividend Growth Model</a:t>
            </a:r>
          </a:p>
          <a:p>
            <a:r>
              <a:rPr lang="en-US" dirty="0" smtClean="0"/>
              <a:t>Step 1: Calculate Required ROR for Common Stock using Gordon’s Formula (Perpetual </a:t>
            </a:r>
            <a:r>
              <a:rPr lang="en-US" dirty="0" smtClean="0"/>
              <a:t>Investment and </a:t>
            </a:r>
            <a:r>
              <a:rPr lang="en-US" dirty="0" smtClean="0"/>
              <a:t>Constant Growing Dividend</a:t>
            </a:r>
            <a:r>
              <a:rPr lang="en-US" dirty="0" smtClean="0"/>
              <a:t>):</a:t>
            </a:r>
            <a:endParaRPr lang="en-US"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lnSpcReduction="10000"/>
          </a:bodyPr>
          <a:lstStyle/>
          <a:p>
            <a:r>
              <a:rPr lang="en-US" dirty="0" smtClean="0"/>
              <a:t>Approach I: Retained Earnings Approach (use Market Price)</a:t>
            </a:r>
          </a:p>
          <a:p>
            <a:r>
              <a:rPr lang="pt-BR" dirty="0" smtClean="0"/>
              <a:t>r = (DIV1/Po) + g = 2/16 + 0.10 =0.125 +0.1 =0.225 = 22.5%</a:t>
            </a:r>
          </a:p>
          <a:p>
            <a:r>
              <a:rPr lang="en-US" dirty="0" smtClean="0"/>
              <a:t>Approach II: New Stock Issuance Approach</a:t>
            </a:r>
          </a:p>
          <a:p>
            <a:r>
              <a:rPr lang="en-US" dirty="0" smtClean="0"/>
              <a:t>Net Proceeds = Flotation Price - Flotation Costs = 16 - 1 = 15</a:t>
            </a:r>
          </a:p>
          <a:p>
            <a:r>
              <a:rPr lang="en-US" dirty="0" smtClean="0"/>
              <a:t>r =(DIV1/NP) + g = 2/15 + 0.10 = 0.133 + 0.1 =0.233 = 23.3%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dirty="0" smtClean="0"/>
              <a:t>Cheaper for Company ABC to Raise Equity Capital through Retained Earnings than to incur costs of issuing New Equity Problem: Which Cost to Pick?</a:t>
            </a:r>
          </a:p>
          <a:p>
            <a:r>
              <a:rPr lang="en-US" dirty="0" smtClean="0"/>
              <a:t>Example </a:t>
            </a:r>
            <a:r>
              <a:rPr lang="en-US" dirty="0" smtClean="0"/>
              <a:t>: Cost </a:t>
            </a:r>
            <a:r>
              <a:rPr lang="en-US" dirty="0" smtClean="0"/>
              <a:t>of Common Equity Capital</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b="1" dirty="0" smtClean="0"/>
              <a:t>CAPM Model (SML) Efficient Market</a:t>
            </a:r>
          </a:p>
          <a:p>
            <a:r>
              <a:rPr lang="en-US" dirty="0" smtClean="0"/>
              <a:t>Given some additional data: T-Bill ROR = 10% pa. Market ROR = 20%. Beta for ABC </a:t>
            </a:r>
            <a:r>
              <a:rPr lang="en-US" dirty="0" smtClean="0"/>
              <a:t>Common Stock </a:t>
            </a:r>
            <a:r>
              <a:rPr lang="en-US" dirty="0" smtClean="0"/>
              <a:t>= 1.25</a:t>
            </a:r>
          </a:p>
          <a:p>
            <a:r>
              <a:rPr lang="pt-BR" b="1" dirty="0" smtClean="0"/>
              <a:t>r = rRF + Beta (rM - rRF) = 10% + 1.25 (20%-10%)</a:t>
            </a:r>
          </a:p>
          <a:p>
            <a:r>
              <a:rPr lang="en-US" b="1" dirty="0" smtClean="0"/>
              <a:t>= 10% + 12.5% = 22.5</a:t>
            </a:r>
            <a:r>
              <a:rPr lang="en-US" b="1" dirty="0" smtClean="0"/>
              <a:t>%</a:t>
            </a:r>
            <a:endParaRPr lang="en-US" b="1"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ROR for Common Equity (or Shares):</a:t>
            </a:r>
          </a:p>
        </p:txBody>
      </p:sp>
      <p:sp>
        <p:nvSpPr>
          <p:cNvPr id="3" name="Content Placeholder 2"/>
          <p:cNvSpPr>
            <a:spLocks noGrp="1"/>
          </p:cNvSpPr>
          <p:nvPr>
            <p:ph idx="1"/>
          </p:nvPr>
        </p:nvSpPr>
        <p:spPr/>
        <p:txBody>
          <a:bodyPr>
            <a:normAutofit/>
          </a:bodyPr>
          <a:lstStyle/>
          <a:p>
            <a:r>
              <a:rPr lang="en-US" dirty="0" smtClean="0"/>
              <a:t>Same answer as Retained Earnings Approach in Dividends Growth Model. Advantage: Don’t need to forecast dividends in CAPM Approach.</a:t>
            </a:r>
          </a:p>
          <a:p>
            <a:r>
              <a:rPr lang="en-US" dirty="0" smtClean="0"/>
              <a:t>CAPM matches Dividends Model if No Flotation / Transaction Costs and Market is Efficient Required ROR (or Opportunity Cost) </a:t>
            </a:r>
            <a:r>
              <a:rPr lang="en-US" dirty="0" smtClean="0"/>
              <a:t>%.</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CAPM Theory (SML for Efficient Markets) &amp; NPV</a:t>
            </a:r>
          </a:p>
        </p:txBody>
      </p:sp>
      <p:sp>
        <p:nvSpPr>
          <p:cNvPr id="3" name="Content Placeholder 2"/>
          <p:cNvSpPr>
            <a:spLocks noGrp="1"/>
          </p:cNvSpPr>
          <p:nvPr>
            <p:ph idx="1"/>
          </p:nvPr>
        </p:nvSpPr>
        <p:spPr/>
        <p:txBody>
          <a:bodyPr>
            <a:normAutofit/>
          </a:bodyPr>
          <a:lstStyle/>
          <a:p>
            <a:r>
              <a:rPr lang="en-US" dirty="0" smtClean="0"/>
              <a:t>Minimum </a:t>
            </a:r>
            <a:r>
              <a:rPr lang="en-US" dirty="0" smtClean="0"/>
              <a:t>ROR required to attract investor into buying a Security (i.e. Stock or Bond …)</a:t>
            </a:r>
          </a:p>
          <a:p>
            <a:r>
              <a:rPr lang="en-US" dirty="0" smtClean="0"/>
              <a:t>Opportunity Cost: Investor Sacrifices the ROR available from the 2nd best </a:t>
            </a:r>
            <a:r>
              <a:rPr lang="en-US" dirty="0" smtClean="0"/>
              <a:t>investment.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CAPM Theory (SML for Efficient Markets) &amp; NPV</a:t>
            </a:r>
          </a:p>
        </p:txBody>
      </p:sp>
      <p:sp>
        <p:nvSpPr>
          <p:cNvPr id="3" name="Content Placeholder 2"/>
          <p:cNvSpPr>
            <a:spLocks noGrp="1"/>
          </p:cNvSpPr>
          <p:nvPr>
            <p:ph idx="1"/>
          </p:nvPr>
        </p:nvSpPr>
        <p:spPr/>
        <p:txBody>
          <a:bodyPr>
            <a:normAutofit fontScale="92500" lnSpcReduction="10000"/>
          </a:bodyPr>
          <a:lstStyle/>
          <a:p>
            <a:r>
              <a:rPr lang="en-US" dirty="0" smtClean="0"/>
              <a:t>Cost of Capital %</a:t>
            </a:r>
          </a:p>
          <a:p>
            <a:r>
              <a:rPr lang="en-US" dirty="0" smtClean="0"/>
              <a:t>Weighted Average Cost of Capital (WACC)</a:t>
            </a:r>
          </a:p>
          <a:p>
            <a:r>
              <a:rPr lang="en-US" dirty="0" smtClean="0"/>
              <a:t>Combined costs of all sources of financing used by Firm (i.e. Debt and Equity)</a:t>
            </a:r>
          </a:p>
          <a:p>
            <a:r>
              <a:rPr lang="en-US" dirty="0" smtClean="0"/>
              <a:t>Similar to Required ROR BUT Takes into account some Practical Factors:</a:t>
            </a:r>
          </a:p>
          <a:p>
            <a:r>
              <a:rPr lang="en-US" dirty="0" smtClean="0"/>
              <a:t>TAXES:</a:t>
            </a:r>
          </a:p>
          <a:p>
            <a:r>
              <a:rPr lang="en-US" dirty="0" smtClean="0"/>
              <a:t>Interest Payments are P/L Expenses and NOT Taxed</a:t>
            </a:r>
            <a:r>
              <a:rPr lang="en-US" dirty="0" smtClean="0"/>
              <a:t>.</a:t>
            </a:r>
            <a:endParaRPr lang="en-US"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CAPM Theory (SML for Efficient Markets) &amp; NPV</a:t>
            </a:r>
          </a:p>
        </p:txBody>
      </p:sp>
      <p:sp>
        <p:nvSpPr>
          <p:cNvPr id="3" name="Content Placeholder 2"/>
          <p:cNvSpPr>
            <a:spLocks noGrp="1"/>
          </p:cNvSpPr>
          <p:nvPr>
            <p:ph idx="1"/>
          </p:nvPr>
        </p:nvSpPr>
        <p:spPr/>
        <p:txBody>
          <a:bodyPr>
            <a:normAutofit/>
          </a:bodyPr>
          <a:lstStyle/>
          <a:p>
            <a:r>
              <a:rPr lang="en-US" dirty="0" smtClean="0"/>
              <a:t>TRANSACTION COSTS:</a:t>
            </a:r>
          </a:p>
          <a:p>
            <a:r>
              <a:rPr lang="en-US" dirty="0" smtClean="0"/>
              <a:t>Brokerage</a:t>
            </a:r>
            <a:r>
              <a:rPr lang="en-US" dirty="0" smtClean="0"/>
              <a:t>, Underwriting, Legal, and Flotation Costs incurred when a </a:t>
            </a:r>
            <a:r>
              <a:rPr lang="en-US" dirty="0" smtClean="0"/>
              <a:t>Firm issues </a:t>
            </a:r>
            <a:r>
              <a:rPr lang="en-US" dirty="0" smtClean="0"/>
              <a:t>Stocks or Bond Securities</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dirty="0" smtClean="0"/>
          </a:p>
        </p:txBody>
      </p:sp>
      <p:sp>
        <p:nvSpPr>
          <p:cNvPr id="3" name="Content Placeholder 2"/>
          <p:cNvSpPr>
            <a:spLocks noGrp="1"/>
          </p:cNvSpPr>
          <p:nvPr>
            <p:ph idx="1"/>
          </p:nvPr>
        </p:nvSpPr>
        <p:spPr/>
        <p:txBody>
          <a:bodyPr>
            <a:normAutofit/>
          </a:bodyPr>
          <a:lstStyle/>
          <a:p>
            <a:r>
              <a:rPr lang="en-US" b="1" smtClean="0"/>
              <a:t>WACC (Weighted Average Cost of Capital)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2404</Words>
  <Application>Microsoft Office PowerPoint</Application>
  <PresentationFormat>On-screen Show (4:3)</PresentationFormat>
  <Paragraphs>162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Summary of Last Lecture</vt:lpstr>
      <vt:lpstr>WEIGHTED AVERAGE COST OF CAPITAL (WACC)</vt:lpstr>
      <vt:lpstr>Learning Objectives: </vt:lpstr>
      <vt:lpstr>Learning Objectives: </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WACC (Weighted Average Cost of Capital)</vt:lpstr>
      <vt:lpstr>Required ROR for Debt</vt:lpstr>
      <vt:lpstr>Required ROR for Debt</vt:lpstr>
      <vt:lpstr>Required ROR for Debt</vt:lpstr>
      <vt:lpstr>Required ROR for Debt</vt:lpstr>
      <vt:lpstr>Required ROR for Debt</vt:lpstr>
      <vt:lpstr>Required ROR for Debt</vt:lpstr>
      <vt:lpstr>Example:</vt:lpstr>
      <vt:lpstr>Example:</vt:lpstr>
      <vt:lpstr>Example:</vt:lpstr>
      <vt:lpstr>Example:</vt:lpstr>
      <vt:lpstr>Example:</vt:lpstr>
      <vt:lpstr>Example:</vt:lpstr>
      <vt:lpstr>Example:</vt:lpstr>
      <vt:lpstr>Example:</vt:lpstr>
      <vt:lpstr>Weighted Cost of Preferred Equity</vt:lpstr>
      <vt:lpstr>Weighted Cost of Preferred Equity</vt:lpstr>
      <vt:lpstr>Cost of Preferred Equity Capital = rP</vt:lpstr>
      <vt:lpstr>Cost of Preferred Equity Capital = rP</vt:lpstr>
      <vt:lpstr>Example:</vt:lpstr>
      <vt:lpstr>Example:</vt:lpstr>
      <vt:lpstr>Example:</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Required ROR for Common Equity (or Shares):</vt:lpstr>
      <vt:lpstr>CAPM Theory (SML for Efficient Markets) &amp; NPV</vt:lpstr>
      <vt:lpstr>CAPM Theory (SML for Efficient Markets) &amp; NPV</vt:lpstr>
      <vt:lpstr>CAPM Theory (SML for Efficient Markets) &amp; NPV</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21</cp:revision>
  <dcterms:created xsi:type="dcterms:W3CDTF">2014-06-20T14:15:25Z</dcterms:created>
  <dcterms:modified xsi:type="dcterms:W3CDTF">2014-06-20T14:59:08Z</dcterms:modified>
</cp:coreProperties>
</file>