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2" r:id="rId6"/>
    <p:sldId id="260"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79"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DAFEBC-913D-4E0F-9D28-C9BA6960D452}"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DAFEBC-913D-4E0F-9D28-C9BA6960D452}"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DAFEBC-913D-4E0F-9D28-C9BA6960D452}"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DAFEBC-913D-4E0F-9D28-C9BA6960D452}" type="datetimeFigureOut">
              <a:rPr lang="en-US" smtClean="0"/>
              <a:pPr/>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DAFEBC-913D-4E0F-9D28-C9BA6960D452}" type="datetimeFigureOut">
              <a:rPr lang="en-US" smtClean="0"/>
              <a:pPr/>
              <a:t>6/21/2014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DAFEBC-913D-4E0F-9D28-C9BA6960D452}" type="datetimeFigureOut">
              <a:rPr lang="en-US" smtClean="0"/>
              <a:pPr/>
              <a:t>6/21/2014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DAFEBC-913D-4E0F-9D28-C9BA6960D452}" type="datetimeFigureOut">
              <a:rPr lang="en-US" smtClean="0"/>
              <a:pPr/>
              <a:t>6/21/2014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DAFEBC-913D-4E0F-9D28-C9BA6960D452}" type="datetimeFigureOut">
              <a:rPr lang="en-US" smtClean="0"/>
              <a:pPr/>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DAFEBC-913D-4E0F-9D28-C9BA6960D452}" type="datetimeFigureOut">
              <a:rPr lang="en-US" smtClean="0"/>
              <a:pPr/>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DAFEBC-913D-4E0F-9D28-C9BA6960D452}"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DAFEBC-913D-4E0F-9D28-C9BA6960D452}"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C1A4D7-A620-481F-A018-26433FAECD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DAFEBC-913D-4E0F-9D28-C9BA6960D452}" type="datetimeFigureOut">
              <a:rPr lang="en-US" smtClean="0"/>
              <a:pPr/>
              <a:t>6/21/2014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C1A4D7-A620-481F-A018-26433FAECD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Stock Betas and Risk</a:t>
            </a:r>
          </a:p>
          <a:p>
            <a:r>
              <a:rPr lang="en-US" b="1" dirty="0" smtClean="0"/>
              <a:t>SML &amp; Required Returns (CAPM)</a:t>
            </a:r>
          </a:p>
          <a:p>
            <a:r>
              <a:rPr lang="en-US" b="1" dirty="0" smtClean="0"/>
              <a:t>Stock Prices in Efficient Markets</a:t>
            </a:r>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SML GRAPH AND CAPITAL ASSET PRICING MODEL</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a:t>
            </a:r>
            <a:r>
              <a:rPr lang="en-US" dirty="0" smtClean="0"/>
              <a:t>following topics</a:t>
            </a:r>
            <a:r>
              <a:rPr lang="en-US" dirty="0"/>
              <a:t>.</a:t>
            </a:r>
          </a:p>
          <a:p>
            <a:r>
              <a:rPr lang="en-US" b="1" dirty="0" smtClean="0"/>
              <a:t>SML </a:t>
            </a:r>
            <a:r>
              <a:rPr lang="en-US" b="1" dirty="0"/>
              <a:t>Graph &amp; CAPM</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a:t>We will continue our discussion on risk. It is very important in our daily life </a:t>
            </a:r>
            <a:r>
              <a:rPr lang="en-US" dirty="0" smtClean="0"/>
              <a:t>. We </a:t>
            </a:r>
            <a:r>
              <a:rPr lang="en-US" dirty="0"/>
              <a:t>are </a:t>
            </a:r>
            <a:r>
              <a:rPr lang="en-US" dirty="0" smtClean="0"/>
              <a:t>always concerned </a:t>
            </a:r>
            <a:r>
              <a:rPr lang="en-US" dirty="0"/>
              <a:t>with risky situation. There is risk that you can not watch this lecture due to the power </a:t>
            </a:r>
            <a:r>
              <a:rPr lang="en-US" dirty="0" smtClean="0"/>
              <a:t>failure.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We have to know that how we can measure and control the risk in every day life. We are going to see that how we can use required rate of return that we calculated by using the SML equation and use that required rate of return for the calculation we have been doing in the first two parts of this course.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In first part we did capital budgeting and NPV calculations and in the NPV formula the ‘r’ we are using is the required rate of return not he expected rate of return.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We can use the value of required return from SML equation in stock or bond pricing. We have studied that in the efficient markets the required rate of return is come from the market return.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There are two methods for the calculation of risk. First approach the experimental cost base in this approach we use expected rate of return and market index. Then we plot these points on the graph and we join them with a straight line called regression line and slope of this line is called beta co- efficient.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762000" y="2133600"/>
            <a:ext cx="8028185" cy="12192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4" name="Content Placeholder 3"/>
          <p:cNvSpPr>
            <a:spLocks noGrp="1"/>
          </p:cNvSpPr>
          <p:nvPr>
            <p:ph idx="1"/>
          </p:nvPr>
        </p:nvSpPr>
        <p:spPr/>
        <p:txBody>
          <a:bodyPr/>
          <a:lstStyle/>
          <a:p>
            <a:r>
              <a:rPr lang="en-US" dirty="0"/>
              <a:t>Extent to which Actual Stock Return Data lies on Regression Line</a:t>
            </a:r>
          </a:p>
          <a:p>
            <a:r>
              <a:rPr lang="en-US" dirty="0"/>
              <a:t>Total Risk = Market Risk + Random Company Specific Risk If the experimental data points</a:t>
            </a:r>
          </a:p>
          <a:p>
            <a:r>
              <a:rPr lang="en-US" dirty="0"/>
              <a:t>All lies exactly on the regression line then this particular stock has only market risk.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762000" y="2362200"/>
            <a:ext cx="7735862" cy="191055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I </a:t>
            </a:r>
            <a:r>
              <a:rPr lang="en-US" dirty="0"/>
              <a:t>t allows us that the value which we have calculated for the beta and from that </a:t>
            </a:r>
            <a:r>
              <a:rPr lang="en-US" dirty="0" smtClean="0"/>
              <a:t>calculate the </a:t>
            </a:r>
            <a:r>
              <a:rPr lang="en-US" dirty="0"/>
              <a:t>required rate of return of the stock and then we use for stock pricing. So, then the required rate </a:t>
            </a:r>
            <a:r>
              <a:rPr lang="en-US" dirty="0" smtClean="0"/>
              <a:t>of return </a:t>
            </a:r>
            <a:r>
              <a:rPr lang="en-US" dirty="0"/>
              <a:t>for any stock A is equal </a:t>
            </a:r>
            <a:r>
              <a:rPr lang="en-US" dirty="0" smtClean="0"/>
              <a:t>to</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pt-BR" b="1" dirty="0" smtClean="0"/>
              <a:t>rA = rRF + (rM - rRF ) β A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In Efficient Markets, Stock Price (and Value) depends on Required Return which depends on </a:t>
            </a:r>
            <a:r>
              <a:rPr lang="en-US" dirty="0" smtClean="0"/>
              <a:t>Market Risk </a:t>
            </a:r>
            <a:r>
              <a:rPr lang="en-US" dirty="0"/>
              <a:t>(not the Total Risk).</a:t>
            </a:r>
          </a:p>
          <a:p>
            <a:r>
              <a:rPr lang="en-US" dirty="0"/>
              <a:t>The required rate of return in efficient markets depends upon the risk premium which depends </a:t>
            </a:r>
            <a:r>
              <a:rPr lang="en-US" dirty="0" smtClean="0"/>
              <a:t>only upon </a:t>
            </a:r>
            <a:r>
              <a:rPr lang="en-US" dirty="0"/>
              <a:t>the market risk and not on the total risk.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We do not have to worry about company’s risk because we assume that investors are rational and maintain diversified portfolio. Now, let’s take a look at the security market line graphically .It is important to understand this graph and many things that it tells us.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762000" y="304800"/>
            <a:ext cx="7644383" cy="58674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The graph represents the SML in the efficient stock market. On y –axis we have required rate </a:t>
            </a:r>
            <a:r>
              <a:rPr lang="en-US" dirty="0" smtClean="0"/>
              <a:t>of return </a:t>
            </a:r>
            <a:r>
              <a:rPr lang="en-US" dirty="0"/>
              <a:t>r* for the stock A for and risk free rate of return and on the x- axis is beta risk which </a:t>
            </a:r>
            <a:r>
              <a:rPr lang="en-US" dirty="0" smtClean="0"/>
              <a:t>represents the </a:t>
            </a:r>
            <a:r>
              <a:rPr lang="en-US" dirty="0"/>
              <a:t>market risk.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SML is straight line and it tells us the relationship between the market risk and the required return. it starts on the left hand side from risk free rate of return and it passes through a point on the middle which is the overall market point. This point is located at the beta of +1.0 and at the required return of 20%.</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This means that the market offers a rate of return which is higher then the risk free rate of return. Because the market fluctuates it has a risk of 1.0 and not 0. if we extend the line it passes through the point where the beta is +2.0 and the required return is 30%.</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because this point lies on the SML it means that stock A has no company risk &amp; what is the risk premium ?</a:t>
            </a:r>
          </a:p>
          <a:p>
            <a:r>
              <a:rPr lang="en-US" dirty="0" smtClean="0"/>
              <a:t>Risk premium=</a:t>
            </a:r>
            <a:r>
              <a:rPr lang="en-US" dirty="0" err="1" smtClean="0"/>
              <a:t>r</a:t>
            </a:r>
            <a:r>
              <a:rPr lang="en-US" b="1" dirty="0" err="1" smtClean="0"/>
              <a:t>A-rRF</a:t>
            </a:r>
            <a:r>
              <a:rPr lang="en-US" b="1" dirty="0" smtClean="0"/>
              <a:t>=30%-10%=20%.</a:t>
            </a:r>
          </a:p>
          <a:p>
            <a:r>
              <a:rPr lang="en-US" dirty="0" smtClean="0"/>
              <a:t>It is directly proportion to market risk of stock.</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Please note that slope of this line is = (</a:t>
            </a:r>
            <a:r>
              <a:rPr lang="en-US" dirty="0" err="1"/>
              <a:t>rM-rRF</a:t>
            </a:r>
            <a:r>
              <a:rPr lang="en-US" dirty="0"/>
              <a:t>)/ (betaM-0) = (</a:t>
            </a:r>
            <a:r>
              <a:rPr lang="en-US" dirty="0" err="1"/>
              <a:t>rM-rRF</a:t>
            </a:r>
            <a:r>
              <a:rPr lang="en-US" dirty="0"/>
              <a:t>)/1. This is the </a:t>
            </a:r>
            <a:r>
              <a:rPr lang="en-US" dirty="0" smtClean="0"/>
              <a:t>measure tendency </a:t>
            </a:r>
            <a:r>
              <a:rPr lang="en-US" dirty="0"/>
              <a:t>of the average investors in the market to take risk.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If the SML line is steeper the investors will not take unnecessary risk. In other words they are risk aversive as the slope increase the avoidance for the risk also increases in the market as whole.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It is very important to formulate the equation for SML You should be able understand the various points that lie on the SML line including the risk free rate of return or T-BILL return as well as the market point and you should also understand that the slope of SML line is=(</a:t>
            </a:r>
            <a:r>
              <a:rPr lang="en-US" dirty="0" err="1" smtClean="0"/>
              <a:t>rM-rRF</a:t>
            </a:r>
            <a:r>
              <a:rPr lang="en-US" dirty="0" smtClean="0"/>
              <a:t>)/(betaM-0)=(</a:t>
            </a:r>
            <a:r>
              <a:rPr lang="en-US" dirty="0" err="1" smtClean="0"/>
              <a:t>rM-rRF</a:t>
            </a:r>
            <a:r>
              <a:rPr lang="en-US" dirty="0" smtClean="0"/>
              <a:t>)/1.</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SML exist for only the efficient markets or perfect </a:t>
            </a:r>
            <a:r>
              <a:rPr lang="en-US" dirty="0" smtClean="0"/>
              <a:t>capital markets</a:t>
            </a:r>
            <a:r>
              <a:rPr lang="en-US" dirty="0"/>
              <a:t>. SML tells us in detail that rational investor will eliminate the company’s specific risk and </a:t>
            </a:r>
            <a:r>
              <a:rPr lang="en-US" dirty="0" smtClean="0"/>
              <a:t>the total </a:t>
            </a:r>
            <a:r>
              <a:rPr lang="en-US" dirty="0"/>
              <a:t>risk of the company will be equal to the market risk of the company.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Beta coefficient was the slope of the line for different graph that graph shows the stock rate of return on y-axis and market rate of return on x-axis. But over there we are not talking about the required rate of return we were talking about the expected rate of return so; do not confuse these two different graphs.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SML line is an ideal case and in efficient markets all the stocks lie on the SML line. If stock is not on SML then according to market equilibrium it will come back on SML. If any stock is not on SML then forces of market equilibrium will bring it on the security market line.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If risk and return combination of any stock is above SML it means that it is offering the higher rate of return as compare to efficient stock. The people will rush to buy such stock when the demand will increase the return will decrease.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If any stock is lying below the SML line the price will come down it will offer as </a:t>
            </a:r>
            <a:r>
              <a:rPr lang="en-US" dirty="0" smtClean="0"/>
              <a:t>much potential </a:t>
            </a:r>
            <a:r>
              <a:rPr lang="en-US" dirty="0"/>
              <a:t>as the efficient stock offers. The supply for such stock will increase and it will offer </a:t>
            </a:r>
            <a:r>
              <a:rPr lang="en-US" dirty="0" smtClean="0"/>
              <a:t>higher return </a:t>
            </a:r>
            <a:r>
              <a:rPr lang="en-US" dirty="0"/>
              <a:t>in form of capital gain.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So, the market forces will throw these points on the SML. Markets are not risk free .markets index fluctuate .The investors expect that market return will be more than the average expected return.</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609600" y="1752600"/>
            <a:ext cx="6858000" cy="43416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Even Markets and Market Returns Fluctuate because of Macro Systematic Factors. So the </a:t>
            </a:r>
            <a:r>
              <a:rPr lang="en-US" dirty="0" smtClean="0"/>
              <a:t>Fully Diversified </a:t>
            </a:r>
            <a:r>
              <a:rPr lang="en-US" dirty="0"/>
              <a:t>Market Portfolio consisting of all shares is NOT Risk Free. The Market has a </a:t>
            </a:r>
            <a:r>
              <a:rPr lang="en-US" dirty="0" smtClean="0"/>
              <a:t>Risk Premium </a:t>
            </a:r>
            <a:r>
              <a:rPr lang="en-US" dirty="0"/>
              <a:t>over the Risk Free ROR.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This Market Risk Premium represents 100% Market Risk and No Company-Specific or Diversifiable Risk. Efficient Stock combinations of Risk &amp; Return in Efficient Market Equilibrium must lie ON the SML.</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Any Stock whose (Risk, Return) Pair lies ABOVE THE SML is offering Excessive Return (above </a:t>
            </a:r>
            <a:r>
              <a:rPr lang="en-US" dirty="0" smtClean="0"/>
              <a:t>the Market</a:t>
            </a:r>
            <a:r>
              <a:rPr lang="en-US" dirty="0"/>
              <a:t>). So, all rational investors will rush to Buy it.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The present Price would Rise and the Return (as measured by Capital Gain Yield = ( </a:t>
            </a:r>
            <a:r>
              <a:rPr lang="en-US" dirty="0" err="1" smtClean="0"/>
              <a:t>Pn</a:t>
            </a:r>
            <a:r>
              <a:rPr lang="en-US" dirty="0" smtClean="0"/>
              <a:t> -Po) / Po) would Fall until it comes back on SML Any Stock whose (Risk, Return) Pair lies BELOW THE SML is offering a Return that is lower than the Market. So, Rational Investors will rush to sell it. The Stock Price would Fall and the Return would Rise until it comes back on the SML.</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Now , we will calculate the required rate of return using GORDON FORMULA </a:t>
            </a:r>
            <a:r>
              <a:rPr lang="en-US" dirty="0" smtClean="0"/>
              <a:t>. So</a:t>
            </a:r>
            <a:r>
              <a:rPr lang="en-US" dirty="0"/>
              <a:t>, we need </a:t>
            </a:r>
            <a:r>
              <a:rPr lang="en-US" dirty="0" smtClean="0"/>
              <a:t>to calculate </a:t>
            </a:r>
            <a:r>
              <a:rPr lang="en-US" dirty="0"/>
              <a:t>required rate of return to understand the risk so, let’s use SML formula for required rate </a:t>
            </a:r>
            <a:r>
              <a:rPr lang="en-US" dirty="0" smtClean="0"/>
              <a:t>of return </a:t>
            </a:r>
            <a:r>
              <a:rPr lang="en-US" dirty="0"/>
              <a:t>by plugging it into the GORDON FORMUL A. price valuation formula by GORDON</a:t>
            </a:r>
            <a:r>
              <a:rPr lang="en-US" dirty="0" smtClean="0"/>
              <a:t>:</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Share A is being traded in the Karachi Stock Exchange (KSE) at a Market Price of Rs 12. You need to calculate the Expected Theoretical Fair Price of a Stock A before you can decide whether to buy it or not. Given the following Data:</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fontScale="85000" lnSpcReduction="10000"/>
          </a:bodyPr>
          <a:lstStyle/>
          <a:p>
            <a:r>
              <a:rPr lang="en-US" dirty="0"/>
              <a:t>DIV1 = Rs 2 (i.e. Forecasted Dividends in the upcoming year on a share of Face Value = Rs 10)</a:t>
            </a:r>
          </a:p>
          <a:p>
            <a:r>
              <a:rPr lang="en-US" dirty="0"/>
              <a:t>g = 10% pa (i.e. Forecasted Constant Growth Rate in Dividends)</a:t>
            </a:r>
          </a:p>
          <a:p>
            <a:r>
              <a:rPr lang="en-US" dirty="0" err="1"/>
              <a:t>rRF</a:t>
            </a:r>
            <a:r>
              <a:rPr lang="en-US" dirty="0"/>
              <a:t> = 10% pa (i.e. T-Bill Rate of Return or PLS Bank Account ROR)</a:t>
            </a:r>
          </a:p>
          <a:p>
            <a:r>
              <a:rPr lang="en-US" dirty="0" err="1"/>
              <a:t>rM</a:t>
            </a:r>
            <a:r>
              <a:rPr lang="en-US" dirty="0"/>
              <a:t> = 20% pa (i.e. The Karachi Stock Exchange’s historical average ROR based on the value of </a:t>
            </a:r>
            <a:r>
              <a:rPr lang="en-US" dirty="0" smtClean="0"/>
              <a:t>the KSE </a:t>
            </a:r>
            <a:r>
              <a:rPr lang="en-US" dirty="0"/>
              <a:t>100 Index)</a:t>
            </a:r>
          </a:p>
          <a:p>
            <a:r>
              <a:rPr lang="en-US" dirty="0"/>
              <a:t>Beta of Stock A = 2.0 (i.e. Stock A has historically been twice as volatile or risky as the KSE </a:t>
            </a:r>
            <a:r>
              <a:rPr lang="en-US" dirty="0" smtClean="0"/>
              <a:t>100 Index</a:t>
            </a:r>
            <a:r>
              <a:rPr lang="en-US" dirty="0"/>
              <a:t>)</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Use the Gordon-SML Equation to Estimate Fair Price of Stock A:</a:t>
            </a:r>
          </a:p>
          <a:p>
            <a:r>
              <a:rPr lang="pl-PL" dirty="0" smtClean="0"/>
              <a:t>Po* = DIV1 / [ (rRF + (rM - rRF ) A ) - g]</a:t>
            </a:r>
          </a:p>
          <a:p>
            <a:r>
              <a:rPr lang="en-US" dirty="0" smtClean="0"/>
              <a:t>= 2 / [10% + (20% - 10%) (2.0)) - 10%]</a:t>
            </a:r>
          </a:p>
          <a:p>
            <a:r>
              <a:rPr lang="en-US" dirty="0" smtClean="0"/>
              <a:t>= 2 / [30% - 10%] = 2 / 20% = Rs 10</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The Required Rate of Return for Stock A was calculated to be 30% which is higher than </a:t>
            </a:r>
            <a:r>
              <a:rPr lang="en-US" dirty="0" smtClean="0"/>
              <a:t>the Market </a:t>
            </a:r>
            <a:r>
              <a:rPr lang="en-US" dirty="0"/>
              <a:t>(20%). The Market is offering a 10% extra return as a Risk Premium because Stock A (Beta </a:t>
            </a:r>
            <a:r>
              <a:rPr lang="en-US" dirty="0" smtClean="0"/>
              <a:t>= 2.0</a:t>
            </a:r>
            <a:r>
              <a:rPr lang="en-US" dirty="0"/>
              <a:t>) is twice as risky as the market (Beta = 1.0</a:t>
            </a:r>
            <a:r>
              <a:rPr lang="en-US" dirty="0" smtClean="0"/>
              <a:t>).</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smtClean="0"/>
              <a:t>The Fair Price of Stock A (Rs 10) is LESS than the Market Price (Rs 12) which means that the Market Speculators have Overvalued Stock A and you should NOT buy it.</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a:bodyPr>
          <a:lstStyle/>
          <a:p>
            <a:r>
              <a:rPr lang="en-US" dirty="0"/>
              <a:t>So, what does our answer mean? We see that expected fair price of the share is Rs.10 which is </a:t>
            </a:r>
            <a:r>
              <a:rPr lang="en-US" dirty="0" smtClean="0"/>
              <a:t>lower than </a:t>
            </a:r>
            <a:r>
              <a:rPr lang="en-US" dirty="0"/>
              <a:t>the market price which is Rs.12.keep in mind that price for the share is imperfect market </a:t>
            </a:r>
            <a:r>
              <a:rPr lang="en-US" dirty="0" smtClean="0"/>
              <a:t>depends upon </a:t>
            </a:r>
            <a:r>
              <a:rPr lang="en-US" dirty="0"/>
              <a:t>the investor psychology , speculation and gambling that is taking place in the stock market </a:t>
            </a:r>
            <a:r>
              <a:rPr lang="en-US" dirty="0" smtClean="0"/>
              <a:t>.</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lnSpcReduction="10000"/>
          </a:bodyPr>
          <a:lstStyle/>
          <a:p>
            <a:r>
              <a:rPr lang="en-US" dirty="0" smtClean="0"/>
              <a:t>so, when fair price is lower as in our example and market price is higher it means that the shares price or stock has been over valued and the rational investor will not purchase it .other thing to note is that we calculated share premium and required rate of return in our formula is 30%.it is higher than the over all market risk .because it is twice risky as the market beta A=+2.0therfore it is giving extra return to the investors for the compensation.</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Security Market Line (SML) and Required Rate of Return (</a:t>
            </a:r>
            <a:r>
              <a:rPr lang="en-US" b="1" dirty="0" err="1" smtClean="0"/>
              <a:t>rA</a:t>
            </a:r>
            <a:r>
              <a:rPr lang="en-US" b="1" dirty="0" smtClean="0"/>
              <a:t>):</a:t>
            </a:r>
            <a:endParaRPr lang="en-US" b="1" dirty="0"/>
          </a:p>
        </p:txBody>
      </p:sp>
      <p:sp>
        <p:nvSpPr>
          <p:cNvPr id="4" name="Content Placeholder 3"/>
          <p:cNvSpPr>
            <a:spLocks noGrp="1"/>
          </p:cNvSpPr>
          <p:nvPr>
            <p:ph idx="1"/>
          </p:nvPr>
        </p:nvSpPr>
        <p:spPr/>
        <p:txBody>
          <a:bodyPr>
            <a:normAutofit lnSpcReduction="10000"/>
          </a:bodyPr>
          <a:lstStyle/>
          <a:p>
            <a:r>
              <a:rPr lang="en-US" dirty="0" smtClean="0"/>
              <a:t>so, when fair price is lower as in our example and market price is higher it means that the shares price or stock has been over valued and the rational investor will not purchase it .other thing to note is that we calculated share premium and required rate of return in our formula is 30%.it is higher than the over all market risk .because it is twice risky as the market beta A=+2.0therfore it is giving extra return to the investors for the compensation.</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4" name="Content Placeholder 3"/>
          <p:cNvSpPr>
            <a:spLocks noGrp="1"/>
          </p:cNvSpPr>
          <p:nvPr>
            <p:ph idx="1"/>
          </p:nvPr>
        </p:nvSpPr>
        <p:spPr/>
        <p:txBody>
          <a:bodyPr>
            <a:normAutofit/>
          </a:bodyPr>
          <a:lstStyle/>
          <a:p>
            <a:r>
              <a:rPr lang="en-US" b="1" smtClean="0"/>
              <a:t>SML Graph &amp; CAPM</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2393</Words>
  <Application>Microsoft Office PowerPoint</Application>
  <PresentationFormat>On-screen Show (4:3)</PresentationFormat>
  <Paragraphs>98</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Summary of Last lecture</vt:lpstr>
      <vt:lpstr>SML GRAPH AND CAPITAL ASSET PRICING MODEL</vt:lpstr>
      <vt:lpstr>Learning Objectives: </vt:lpstr>
      <vt:lpstr>Recap</vt:lpstr>
      <vt:lpstr>Recap</vt:lpstr>
      <vt:lpstr>Recap</vt:lpstr>
      <vt:lpstr>Recap</vt:lpstr>
      <vt:lpstr>Recap</vt:lpstr>
      <vt:lpstr>Recap</vt:lpstr>
      <vt:lpstr>Recap</vt:lpstr>
      <vt:lpstr>Recap</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Security Market Line (SML) and Required Rate of Return (rA):</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stdc_lp</cp:lastModifiedBy>
  <cp:revision>16</cp:revision>
  <dcterms:created xsi:type="dcterms:W3CDTF">2014-06-19T17:21:43Z</dcterms:created>
  <dcterms:modified xsi:type="dcterms:W3CDTF">2014-06-21T17:58:09Z</dcterms:modified>
</cp:coreProperties>
</file>