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AAFC1A-C2F9-4A9D-AC2A-8AC1DBEB3EDB}" type="datetimeFigureOut">
              <a:rPr lang="en-US" smtClean="0"/>
              <a:t>20/06/2014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D09618-3C65-4277-8C13-D80659F5822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ADC38-1B5A-4192-8C6E-151103C1AFC9}" type="datetime1">
              <a:rPr lang="en-US" smtClean="0"/>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CF5ED2-7ED7-491B-B682-8DA3C04DC06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A4C527-E8F2-4CFC-AB10-C6D97442E941}" type="datetime1">
              <a:rPr lang="en-US" smtClean="0"/>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CF5ED2-7ED7-491B-B682-8DA3C04DC0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1062C6-F015-42F2-9FCD-9924840CE1D9}" type="datetime1">
              <a:rPr lang="en-US" smtClean="0"/>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CF5ED2-7ED7-491B-B682-8DA3C04DC06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655D32-FB93-4B2D-B212-DC3D263AD4DF}" type="datetime1">
              <a:rPr lang="en-US" smtClean="0"/>
              <a:t>20/06/2014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CF5ED2-7ED7-491B-B682-8DA3C04DC0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742A6C-862B-4F91-B2CF-D6B38535402E}" type="datetime1">
              <a:rPr lang="en-US" smtClean="0"/>
              <a:t>20/06/2014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CF5ED2-7ED7-491B-B682-8DA3C04DC0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21C915-0986-4214-AB50-047545902C91}" type="datetime1">
              <a:rPr lang="en-US" smtClean="0"/>
              <a:t>20/06/2014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CF5ED2-7ED7-491B-B682-8DA3C04DC0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F9B8F3-8065-4348-9020-9E1BA2791ADE}" type="datetime1">
              <a:rPr lang="en-US" smtClean="0"/>
              <a:t>20/06/2014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CF5ED2-7ED7-491B-B682-8DA3C04DC0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43AF3D-6567-4EA9-90F7-140A80519A63}" type="datetime1">
              <a:rPr lang="en-US" smtClean="0"/>
              <a:t>20/06/2014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CF5ED2-7ED7-491B-B682-8DA3C04DC0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A2744-2472-4850-85D5-C1106D07A340}" type="datetime1">
              <a:rPr lang="en-US" smtClean="0"/>
              <a:t>20/06/2014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CF5ED2-7ED7-491B-B682-8DA3C04DC0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E4E693-13EE-4114-B44F-12367E47C6C8}" type="datetime1">
              <a:rPr lang="en-US" smtClean="0"/>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CF5ED2-7ED7-491B-B682-8DA3C04DC0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14F1FB-2FA0-4B3D-B6DB-3E248425467F}" type="datetime1">
              <a:rPr lang="en-US" smtClean="0"/>
              <a:t>20/06/2014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CF5ED2-7ED7-491B-B682-8DA3C04DC0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656A61-9F04-45F0-B072-EB87FCE30418}" type="datetime1">
              <a:rPr lang="en-US" smtClean="0"/>
              <a:t>20/06/2014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CF5ED2-7ED7-491B-B682-8DA3C04DC0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Stock Beta</a:t>
            </a:r>
          </a:p>
          <a:p>
            <a:r>
              <a:rPr lang="en-US" b="1" dirty="0" smtClean="0"/>
              <a:t>Portfolio Beta</a:t>
            </a:r>
          </a:p>
          <a:p>
            <a:r>
              <a:rPr lang="en-US" b="1" dirty="0" smtClean="0"/>
              <a:t>Introduction to SML (CAPM)</a:t>
            </a:r>
            <a:endParaRPr lang="en-US" dirty="0" smtClean="0"/>
          </a:p>
          <a:p>
            <a:endParaRPr lang="en-US" dirty="0"/>
          </a:p>
        </p:txBody>
      </p:sp>
      <p:sp>
        <p:nvSpPr>
          <p:cNvPr id="4" name="Slide Number Placeholder 3"/>
          <p:cNvSpPr>
            <a:spLocks noGrp="1"/>
          </p:cNvSpPr>
          <p:nvPr>
            <p:ph type="sldNum" sz="quarter" idx="12"/>
          </p:nvPr>
        </p:nvSpPr>
        <p:spPr/>
        <p:txBody>
          <a:bodyPr/>
          <a:lstStyle/>
          <a:p>
            <a:fld id="{D2CF5ED2-7ED7-491B-B682-8DA3C04DC064}"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STOCK BETAS </a:t>
            </a:r>
            <a:r>
              <a:rPr lang="en-US" b="1" dirty="0" smtClean="0"/>
              <a:t>&amp; RISK</a:t>
            </a:r>
            <a:r>
              <a:rPr lang="en-US" b="1" dirty="0"/>
              <a:t>, SML&amp; RETURN AND STOCK PRICES IN EFFICIENT MARKS</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D2CF5ED2-7ED7-491B-B682-8DA3C04DC064}"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lstStyle/>
          <a:p>
            <a:r>
              <a:rPr lang="en-US" dirty="0" smtClean="0"/>
              <a:t>After </a:t>
            </a:r>
            <a:r>
              <a:rPr lang="en-US" dirty="0"/>
              <a:t>going through this lecture, you would be able to have an understanding of the </a:t>
            </a:r>
            <a:r>
              <a:rPr lang="en-US" dirty="0" smtClean="0"/>
              <a:t>following topics</a:t>
            </a:r>
            <a:r>
              <a:rPr lang="en-US" dirty="0"/>
              <a:t>.</a:t>
            </a:r>
          </a:p>
          <a:p>
            <a:r>
              <a:rPr lang="en-US" b="1" dirty="0" smtClean="0"/>
              <a:t>Stock </a:t>
            </a:r>
            <a:r>
              <a:rPr lang="en-US" b="1" dirty="0"/>
              <a:t>Betas and Risk</a:t>
            </a:r>
          </a:p>
          <a:p>
            <a:r>
              <a:rPr lang="en-US" b="1" dirty="0" smtClean="0"/>
              <a:t>SML </a:t>
            </a:r>
            <a:r>
              <a:rPr lang="en-US" b="1" dirty="0"/>
              <a:t>&amp; Required Returns (CAPM)</a:t>
            </a:r>
          </a:p>
          <a:p>
            <a:r>
              <a:rPr lang="en-US" b="1" dirty="0" smtClean="0"/>
              <a:t>Stock </a:t>
            </a:r>
            <a:r>
              <a:rPr lang="en-US" b="1" dirty="0"/>
              <a:t>Prices in Efficient Markets</a:t>
            </a:r>
            <a:endParaRPr lang="en-US" dirty="0"/>
          </a:p>
        </p:txBody>
      </p:sp>
      <p:sp>
        <p:nvSpPr>
          <p:cNvPr id="4" name="Slide Number Placeholder 3"/>
          <p:cNvSpPr>
            <a:spLocks noGrp="1"/>
          </p:cNvSpPr>
          <p:nvPr>
            <p:ph type="sldNum" sz="quarter" idx="12"/>
          </p:nvPr>
        </p:nvSpPr>
        <p:spPr/>
        <p:txBody>
          <a:bodyPr/>
          <a:lstStyle/>
          <a:p>
            <a:fld id="{D2CF5ED2-7ED7-491B-B682-8DA3C04DC064}"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lnSpcReduction="10000"/>
          </a:bodyPr>
          <a:lstStyle/>
          <a:p>
            <a:r>
              <a:rPr lang="en-US" dirty="0"/>
              <a:t>In the previous lecture, we have mentioned that the risk that is relevant in efficient markets </a:t>
            </a:r>
            <a:r>
              <a:rPr lang="en-US" dirty="0" smtClean="0"/>
              <a:t>where the </a:t>
            </a:r>
            <a:r>
              <a:rPr lang="en-US" dirty="0"/>
              <a:t>investors are sensible and rational is the market risk. This is because rational investors </a:t>
            </a:r>
            <a:r>
              <a:rPr lang="en-US" dirty="0" smtClean="0"/>
              <a:t>maintain many </a:t>
            </a:r>
            <a:r>
              <a:rPr lang="en-US" dirty="0"/>
              <a:t>stocks and they maintain diversified portfolio which contain stocks from different sectors and </a:t>
            </a:r>
            <a:r>
              <a:rPr lang="en-US" dirty="0" smtClean="0"/>
              <a:t>they manage </a:t>
            </a:r>
            <a:r>
              <a:rPr lang="en-US" dirty="0"/>
              <a:t>to eliminate their diversifiable risk and the only risk they faced is the market component of </a:t>
            </a:r>
            <a:r>
              <a:rPr lang="en-US" dirty="0" smtClean="0"/>
              <a:t>the risk</a:t>
            </a:r>
            <a:r>
              <a:rPr lang="en-US" dirty="0"/>
              <a:t>. </a:t>
            </a:r>
          </a:p>
        </p:txBody>
      </p:sp>
      <p:sp>
        <p:nvSpPr>
          <p:cNvPr id="4" name="Slide Number Placeholder 3"/>
          <p:cNvSpPr>
            <a:spLocks noGrp="1"/>
          </p:cNvSpPr>
          <p:nvPr>
            <p:ph type="sldNum" sz="quarter" idx="12"/>
          </p:nvPr>
        </p:nvSpPr>
        <p:spPr/>
        <p:txBody>
          <a:bodyPr/>
          <a:lstStyle/>
          <a:p>
            <a:fld id="{D2CF5ED2-7ED7-491B-B682-8DA3C04DC064}"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However, this market component can not be eliminated and it will remain because markets do fluctuate. Fluctuation in the Market Index (KSE 100 index) is a measure of Market Risk. This fluctuation is caused by macro economic and socio political factors. Rational Investors in Efficient Markets eliminate the Random Company-Specific Risk through Portfolio Diversification. </a:t>
            </a:r>
            <a:endParaRPr lang="en-US" dirty="0"/>
          </a:p>
        </p:txBody>
      </p:sp>
      <p:sp>
        <p:nvSpPr>
          <p:cNvPr id="4" name="Slide Number Placeholder 3"/>
          <p:cNvSpPr>
            <a:spLocks noGrp="1"/>
          </p:cNvSpPr>
          <p:nvPr>
            <p:ph type="sldNum" sz="quarter" idx="12"/>
          </p:nvPr>
        </p:nvSpPr>
        <p:spPr/>
        <p:txBody>
          <a:bodyPr/>
          <a:lstStyle/>
          <a:p>
            <a:fld id="{D2CF5ED2-7ED7-491B-B682-8DA3C04DC064}"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So, in Efficient Market the only Risk that remains is Market Risk. And so, the Price of Efficient Stocks is based on Market Risk only. But the CAPM based on the fundamental principal that the rate of return for the stock is directly proportional to the risk premium and the risk premium dependent on market risk alone and not the total risk. </a:t>
            </a:r>
            <a:endParaRPr lang="en-US" dirty="0"/>
          </a:p>
        </p:txBody>
      </p:sp>
      <p:sp>
        <p:nvSpPr>
          <p:cNvPr id="4" name="Slide Number Placeholder 3"/>
          <p:cNvSpPr>
            <a:spLocks noGrp="1"/>
          </p:cNvSpPr>
          <p:nvPr>
            <p:ph type="sldNum" sz="quarter" idx="12"/>
          </p:nvPr>
        </p:nvSpPr>
        <p:spPr/>
        <p:txBody>
          <a:bodyPr/>
          <a:lstStyle/>
          <a:p>
            <a:fld id="{D2CF5ED2-7ED7-491B-B682-8DA3C04DC064}"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Before going into details of SML we first go through the remaining topics related to beta and its theoretical calculation based on standard deviation and covariance. </a:t>
            </a:r>
            <a:endParaRPr lang="en-US" dirty="0"/>
          </a:p>
        </p:txBody>
      </p:sp>
      <p:sp>
        <p:nvSpPr>
          <p:cNvPr id="4" name="Slide Number Placeholder 3"/>
          <p:cNvSpPr>
            <a:spLocks noGrp="1"/>
          </p:cNvSpPr>
          <p:nvPr>
            <p:ph type="sldNum" sz="quarter" idx="12"/>
          </p:nvPr>
        </p:nvSpPr>
        <p:spPr/>
        <p:txBody>
          <a:bodyPr/>
          <a:lstStyle/>
          <a:p>
            <a:fld id="{D2CF5ED2-7ED7-491B-B682-8DA3C04DC064}"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We have mentioned that beta of the stocks have tendency of stock to move with the market. It is experimentally possible to calculate beta of the stock by monitoring the price or rate of return of the stock and at the same time monitoring the market index in the same period of time &amp; comparing that how the changes in the stock market price relate to the changes in the stock market index. </a:t>
            </a:r>
            <a:endParaRPr lang="en-US" dirty="0"/>
          </a:p>
        </p:txBody>
      </p:sp>
      <p:sp>
        <p:nvSpPr>
          <p:cNvPr id="4" name="Slide Number Placeholder 3"/>
          <p:cNvSpPr>
            <a:spLocks noGrp="1"/>
          </p:cNvSpPr>
          <p:nvPr>
            <p:ph type="sldNum" sz="quarter" idx="12"/>
          </p:nvPr>
        </p:nvSpPr>
        <p:spPr/>
        <p:txBody>
          <a:bodyPr/>
          <a:lstStyle/>
          <a:p>
            <a:fld id="{D2CF5ED2-7ED7-491B-B682-8DA3C04DC064}"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If you plot them on the graph where you have expected return for stock on Y- axis and expected return from the stock market index slope of the line from these points represent the beta.</a:t>
            </a:r>
            <a:endParaRPr lang="en-US" dirty="0"/>
          </a:p>
        </p:txBody>
      </p:sp>
      <p:sp>
        <p:nvSpPr>
          <p:cNvPr id="4" name="Slide Number Placeholder 3"/>
          <p:cNvSpPr>
            <a:spLocks noGrp="1"/>
          </p:cNvSpPr>
          <p:nvPr>
            <p:ph type="sldNum" sz="quarter" idx="12"/>
          </p:nvPr>
        </p:nvSpPr>
        <p:spPr/>
        <p:txBody>
          <a:bodyPr/>
          <a:lstStyle/>
          <a:p>
            <a:fld id="{D2CF5ED2-7ED7-491B-B682-8DA3C04DC064}"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a:t>Stock Beta measures the Risk of a Stock Relative to the market.</a:t>
            </a:r>
          </a:p>
          <a:p>
            <a:r>
              <a:rPr lang="en-US" dirty="0"/>
              <a:t>Beta Stock A = % Δ </a:t>
            </a:r>
            <a:r>
              <a:rPr lang="en-US" dirty="0" err="1"/>
              <a:t>rA</a:t>
            </a:r>
            <a:r>
              <a:rPr lang="en-US" dirty="0"/>
              <a:t>* / % Δ </a:t>
            </a:r>
            <a:r>
              <a:rPr lang="en-US" dirty="0" err="1"/>
              <a:t>rM</a:t>
            </a:r>
            <a:r>
              <a:rPr lang="en-US" dirty="0"/>
              <a:t>* = Slope of Regression Line. Regression Line </a:t>
            </a:r>
            <a:r>
              <a:rPr lang="en-US" dirty="0" smtClean="0"/>
              <a:t>uses Experimental </a:t>
            </a:r>
            <a:r>
              <a:rPr lang="en-US" dirty="0"/>
              <a:t>Data</a:t>
            </a:r>
            <a:r>
              <a:rPr lang="en-US" dirty="0" smtClean="0"/>
              <a:t>.</a:t>
            </a:r>
            <a:endParaRPr lang="en-US" dirty="0"/>
          </a:p>
        </p:txBody>
      </p:sp>
      <p:sp>
        <p:nvSpPr>
          <p:cNvPr id="4" name="Slide Number Placeholder 3"/>
          <p:cNvSpPr>
            <a:spLocks noGrp="1"/>
          </p:cNvSpPr>
          <p:nvPr>
            <p:ph type="sldNum" sz="quarter" idx="12"/>
          </p:nvPr>
        </p:nvSpPr>
        <p:spPr/>
        <p:txBody>
          <a:bodyPr/>
          <a:lstStyle/>
          <a:p>
            <a:fld id="{D2CF5ED2-7ED7-491B-B682-8DA3C04DC064}"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The formula that relates beta of the stock to the standard deviation is as follows</a:t>
            </a:r>
          </a:p>
          <a:p>
            <a:r>
              <a:rPr lang="en-US" dirty="0" smtClean="0"/>
              <a:t>Beta Stock A = Covariance of Stock A with Market / Variance of Market</a:t>
            </a:r>
          </a:p>
        </p:txBody>
      </p:sp>
      <p:sp>
        <p:nvSpPr>
          <p:cNvPr id="4" name="Slide Number Placeholder 3"/>
          <p:cNvSpPr>
            <a:spLocks noGrp="1"/>
          </p:cNvSpPr>
          <p:nvPr>
            <p:ph type="sldNum" sz="quarter" idx="12"/>
          </p:nvPr>
        </p:nvSpPr>
        <p:spPr/>
        <p:txBody>
          <a:bodyPr/>
          <a:lstStyle/>
          <a:p>
            <a:fld id="{D2CF5ED2-7ED7-491B-B682-8DA3C04DC064}"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28600" y="2743200"/>
            <a:ext cx="7659224" cy="953294"/>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2CF5ED2-7ED7-491B-B682-8DA3C04DC064}"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(Covariance Formula based on Probability &amp; Statistical Portfolio Theory) Links Stock Beta (Market Portion of Risk) to Stock Standard Deviation (Total Single Stock Risk). Simplified formula:</a:t>
            </a:r>
          </a:p>
        </p:txBody>
      </p:sp>
      <p:sp>
        <p:nvSpPr>
          <p:cNvPr id="4" name="Slide Number Placeholder 3"/>
          <p:cNvSpPr>
            <a:spLocks noGrp="1"/>
          </p:cNvSpPr>
          <p:nvPr>
            <p:ph type="sldNum" sz="quarter" idx="12"/>
          </p:nvPr>
        </p:nvSpPr>
        <p:spPr/>
        <p:txBody>
          <a:bodyPr/>
          <a:lstStyle/>
          <a:p>
            <a:fld id="{D2CF5ED2-7ED7-491B-B682-8DA3C04DC064}"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533400" y="2438400"/>
            <a:ext cx="7404343" cy="819944"/>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2CF5ED2-7ED7-491B-B682-8DA3C04DC064}"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Theoretical Beta Example:</a:t>
            </a: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274456" y="1676400"/>
            <a:ext cx="8869544" cy="36576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2CF5ED2-7ED7-491B-B682-8DA3C04DC064}"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Theoretical Beta Example:</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762000" y="609600"/>
            <a:ext cx="7439568" cy="5135563"/>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2CF5ED2-7ED7-491B-B682-8DA3C04DC064}"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Theoretical Beta Example:</a:t>
            </a:r>
            <a:endParaRPr lang="en-US" dirty="0"/>
          </a:p>
        </p:txBody>
      </p:sp>
      <p:sp>
        <p:nvSpPr>
          <p:cNvPr id="4" name="Content Placeholder 3"/>
          <p:cNvSpPr>
            <a:spLocks noGrp="1"/>
          </p:cNvSpPr>
          <p:nvPr>
            <p:ph idx="1"/>
          </p:nvPr>
        </p:nvSpPr>
        <p:spPr/>
        <p:txBody>
          <a:bodyPr>
            <a:normAutofit/>
          </a:bodyPr>
          <a:lstStyle/>
          <a:p>
            <a:r>
              <a:rPr lang="en-US" dirty="0"/>
              <a:t>The beta of 1.2 shows that stock is relatively more risky then the market and if the </a:t>
            </a:r>
            <a:r>
              <a:rPr lang="en-US" dirty="0" smtClean="0"/>
              <a:t>market moves </a:t>
            </a:r>
            <a:r>
              <a:rPr lang="en-US" dirty="0"/>
              <a:t>up by 10% this stock will move up by 12</a:t>
            </a:r>
            <a:r>
              <a:rPr lang="en-US" dirty="0" smtClean="0"/>
              <a:t>%.</a:t>
            </a:r>
            <a:endParaRPr lang="en-US" dirty="0"/>
          </a:p>
        </p:txBody>
      </p:sp>
      <p:sp>
        <p:nvSpPr>
          <p:cNvPr id="5" name="Slide Number Placeholder 4"/>
          <p:cNvSpPr>
            <a:spLocks noGrp="1"/>
          </p:cNvSpPr>
          <p:nvPr>
            <p:ph type="sldNum" sz="quarter" idx="12"/>
          </p:nvPr>
        </p:nvSpPr>
        <p:spPr/>
        <p:txBody>
          <a:bodyPr/>
          <a:lstStyle/>
          <a:p>
            <a:fld id="{D2CF5ED2-7ED7-491B-B682-8DA3C04DC064}"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Theoretical Beta Example:</a:t>
            </a:r>
            <a:endParaRPr lang="en-US" dirty="0"/>
          </a:p>
        </p:txBody>
      </p:sp>
      <p:sp>
        <p:nvSpPr>
          <p:cNvPr id="4" name="Content Placeholder 3"/>
          <p:cNvSpPr>
            <a:spLocks noGrp="1"/>
          </p:cNvSpPr>
          <p:nvPr>
            <p:ph idx="1"/>
          </p:nvPr>
        </p:nvSpPr>
        <p:spPr/>
        <p:txBody>
          <a:bodyPr>
            <a:normAutofit/>
          </a:bodyPr>
          <a:lstStyle/>
          <a:p>
            <a:r>
              <a:rPr lang="en-US" dirty="0" smtClean="0"/>
              <a:t>If all the points of the stock lie on the straight line then stock does not have any diversifiable risk. The difference between the actual data point and the point which vertically lies above or below the point is representative of the error which is representative of the company’s risk attached to any stock.</a:t>
            </a:r>
          </a:p>
        </p:txBody>
      </p:sp>
      <p:sp>
        <p:nvSpPr>
          <p:cNvPr id="5" name="Slide Number Placeholder 4"/>
          <p:cNvSpPr>
            <a:spLocks noGrp="1"/>
          </p:cNvSpPr>
          <p:nvPr>
            <p:ph type="sldNum" sz="quarter" idx="12"/>
          </p:nvPr>
        </p:nvSpPr>
        <p:spPr/>
        <p:txBody>
          <a:bodyPr/>
          <a:lstStyle/>
          <a:p>
            <a:fld id="{D2CF5ED2-7ED7-491B-B682-8DA3C04DC064}"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Theoretical Beta Example:</a:t>
            </a:r>
            <a:endParaRPr lang="en-US" dirty="0"/>
          </a:p>
        </p:txBody>
      </p:sp>
      <p:sp>
        <p:nvSpPr>
          <p:cNvPr id="4" name="Content Placeholder 3"/>
          <p:cNvSpPr>
            <a:spLocks noGrp="1"/>
          </p:cNvSpPr>
          <p:nvPr>
            <p:ph idx="1"/>
          </p:nvPr>
        </p:nvSpPr>
        <p:spPr/>
        <p:txBody>
          <a:bodyPr>
            <a:normAutofit/>
          </a:bodyPr>
          <a:lstStyle/>
          <a:p>
            <a:r>
              <a:rPr lang="en-US" dirty="0" smtClean="0"/>
              <a:t>Now we can put together the two concepts which we studied up till now that is company’s specific risk and the second concept of regression line and the distance between data line and actual point of the company’s risk. Now, we can come up with the total definition of total risk variances.</a:t>
            </a:r>
            <a:endParaRPr lang="en-US" dirty="0"/>
          </a:p>
        </p:txBody>
      </p:sp>
      <p:sp>
        <p:nvSpPr>
          <p:cNvPr id="5" name="Slide Number Placeholder 4"/>
          <p:cNvSpPr>
            <a:spLocks noGrp="1"/>
          </p:cNvSpPr>
          <p:nvPr>
            <p:ph type="sldNum" sz="quarter" idx="12"/>
          </p:nvPr>
        </p:nvSpPr>
        <p:spPr/>
        <p:txBody>
          <a:bodyPr/>
          <a:lstStyle/>
          <a:p>
            <a:fld id="{D2CF5ED2-7ED7-491B-B682-8DA3C04DC064}"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Total variance risk formula:</a:t>
            </a:r>
            <a:endParaRPr lang="en-US" b="1" dirty="0"/>
          </a:p>
        </p:txBody>
      </p:sp>
      <p:sp>
        <p:nvSpPr>
          <p:cNvPr id="4" name="Content Placeholder 3"/>
          <p:cNvSpPr>
            <a:spLocks noGrp="1"/>
          </p:cNvSpPr>
          <p:nvPr>
            <p:ph idx="1"/>
          </p:nvPr>
        </p:nvSpPr>
        <p:spPr/>
        <p:txBody>
          <a:bodyPr>
            <a:normAutofit/>
          </a:bodyPr>
          <a:lstStyle/>
          <a:p>
            <a:r>
              <a:rPr lang="en-US" dirty="0" smtClean="0"/>
              <a:t>Total </a:t>
            </a:r>
            <a:r>
              <a:rPr lang="en-US" dirty="0"/>
              <a:t>Risk of Stock A in terms of Variance (= Std Dev </a:t>
            </a:r>
            <a:r>
              <a:rPr lang="en-US" b="1" dirty="0"/>
              <a:t>2)</a:t>
            </a:r>
          </a:p>
          <a:p>
            <a:r>
              <a:rPr lang="en-US" dirty="0"/>
              <a:t>Total Risk = </a:t>
            </a:r>
            <a:r>
              <a:rPr lang="en-US" b="1" dirty="0"/>
              <a:t>Market Risk + Random Specific Unique Risk</a:t>
            </a:r>
            <a:endParaRPr lang="en-US" dirty="0"/>
          </a:p>
        </p:txBody>
      </p:sp>
      <p:sp>
        <p:nvSpPr>
          <p:cNvPr id="5" name="Slide Number Placeholder 4"/>
          <p:cNvSpPr>
            <a:spLocks noGrp="1"/>
          </p:cNvSpPr>
          <p:nvPr>
            <p:ph type="sldNum" sz="quarter" idx="12"/>
          </p:nvPr>
        </p:nvSpPr>
        <p:spPr/>
        <p:txBody>
          <a:bodyPr/>
          <a:lstStyle/>
          <a:p>
            <a:fld id="{D2CF5ED2-7ED7-491B-B682-8DA3C04DC064}"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Total variance risk formula:</a:t>
            </a:r>
            <a:endParaRPr lang="en-US" b="1"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228600" y="2743200"/>
            <a:ext cx="8430422" cy="648494"/>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2CF5ED2-7ED7-491B-B682-8DA3C04DC064}"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Visualizing the Variance Risk Formula on the Regression Line</a:t>
            </a:r>
          </a:p>
        </p:txBody>
      </p:sp>
      <p:sp>
        <p:nvSpPr>
          <p:cNvPr id="4" name="Content Placeholder 3"/>
          <p:cNvSpPr>
            <a:spLocks noGrp="1"/>
          </p:cNvSpPr>
          <p:nvPr>
            <p:ph idx="1"/>
          </p:nvPr>
        </p:nvSpPr>
        <p:spPr/>
        <p:txBody>
          <a:bodyPr>
            <a:normAutofit/>
          </a:bodyPr>
          <a:lstStyle/>
          <a:p>
            <a:r>
              <a:rPr lang="en-US" dirty="0" smtClean="0"/>
              <a:t>If a Stock is Part of a Totally Diversified Portfolio then its Company Risk = 0. Therefore Total Risk = Market Risk. And the Stock points will lie exactly on the Regression line.</a:t>
            </a:r>
          </a:p>
        </p:txBody>
      </p:sp>
      <p:sp>
        <p:nvSpPr>
          <p:cNvPr id="5" name="Slide Number Placeholder 4"/>
          <p:cNvSpPr>
            <a:spLocks noGrp="1"/>
          </p:cNvSpPr>
          <p:nvPr>
            <p:ph type="sldNum" sz="quarter" idx="12"/>
          </p:nvPr>
        </p:nvSpPr>
        <p:spPr/>
        <p:txBody>
          <a:bodyPr/>
          <a:lstStyle/>
          <a:p>
            <a:fld id="{D2CF5ED2-7ED7-491B-B682-8DA3C04DC064}"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Visualizing the Variance Risk Formula on the Regression Line</a:t>
            </a:r>
          </a:p>
        </p:txBody>
      </p:sp>
      <p:sp>
        <p:nvSpPr>
          <p:cNvPr id="4" name="Content Placeholder 3"/>
          <p:cNvSpPr>
            <a:spLocks noGrp="1"/>
          </p:cNvSpPr>
          <p:nvPr>
            <p:ph idx="1"/>
          </p:nvPr>
        </p:nvSpPr>
        <p:spPr/>
        <p:txBody>
          <a:bodyPr>
            <a:normAutofit/>
          </a:bodyPr>
          <a:lstStyle/>
          <a:p>
            <a:r>
              <a:rPr lang="en-US" dirty="0" smtClean="0"/>
              <a:t>If a Stock is a Single Investment then it carries Company Specific or Diversifiable or Random Risk.</a:t>
            </a:r>
          </a:p>
        </p:txBody>
      </p:sp>
      <p:sp>
        <p:nvSpPr>
          <p:cNvPr id="5" name="Slide Number Placeholder 4"/>
          <p:cNvSpPr>
            <a:spLocks noGrp="1"/>
          </p:cNvSpPr>
          <p:nvPr>
            <p:ph type="sldNum" sz="quarter" idx="12"/>
          </p:nvPr>
        </p:nvSpPr>
        <p:spPr/>
        <p:txBody>
          <a:bodyPr/>
          <a:lstStyle/>
          <a:p>
            <a:fld id="{D2CF5ED2-7ED7-491B-B682-8DA3C04DC064}"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Visualizing the Variance Risk Formula on the Regression Line</a:t>
            </a:r>
          </a:p>
        </p:txBody>
      </p:sp>
      <p:sp>
        <p:nvSpPr>
          <p:cNvPr id="4" name="Content Placeholder 3"/>
          <p:cNvSpPr>
            <a:spLocks noGrp="1"/>
          </p:cNvSpPr>
          <p:nvPr>
            <p:ph idx="1"/>
          </p:nvPr>
        </p:nvSpPr>
        <p:spPr/>
        <p:txBody>
          <a:bodyPr>
            <a:normAutofit/>
          </a:bodyPr>
          <a:lstStyle/>
          <a:p>
            <a:r>
              <a:rPr lang="en-US" dirty="0" smtClean="0"/>
              <a:t>This means that its points will not lie on the Regression line. The extent to which the points are scattered away is a measure of the Variance Error Term (last term in the formula)</a:t>
            </a:r>
            <a:endParaRPr lang="en-US" dirty="0"/>
          </a:p>
        </p:txBody>
      </p:sp>
      <p:sp>
        <p:nvSpPr>
          <p:cNvPr id="5" name="Slide Number Placeholder 4"/>
          <p:cNvSpPr>
            <a:spLocks noGrp="1"/>
          </p:cNvSpPr>
          <p:nvPr>
            <p:ph type="sldNum" sz="quarter" idx="12"/>
          </p:nvPr>
        </p:nvSpPr>
        <p:spPr/>
        <p:txBody>
          <a:bodyPr/>
          <a:lstStyle/>
          <a:p>
            <a:fld id="{D2CF5ED2-7ED7-491B-B682-8DA3C04DC064}"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Visualizing the Variance Risk Formula on the Regression Line</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762000" y="1752600"/>
            <a:ext cx="7215009" cy="4683066"/>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2CF5ED2-7ED7-491B-B682-8DA3C04DC064}"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Variance Risks – Example:</a:t>
            </a:r>
          </a:p>
        </p:txBody>
      </p:sp>
      <p:sp>
        <p:nvSpPr>
          <p:cNvPr id="4" name="Content Placeholder 3"/>
          <p:cNvSpPr>
            <a:spLocks noGrp="1"/>
          </p:cNvSpPr>
          <p:nvPr>
            <p:ph idx="1"/>
          </p:nvPr>
        </p:nvSpPr>
        <p:spPr/>
        <p:txBody>
          <a:bodyPr>
            <a:normAutofit/>
          </a:bodyPr>
          <a:lstStyle/>
          <a:p>
            <a:r>
              <a:rPr lang="en-US" dirty="0" smtClean="0"/>
              <a:t>If the Market Risk = 20% and Stock A’s Beta = 1.5 then what is the Relevant Market Risk Component of Stock A?</a:t>
            </a:r>
          </a:p>
          <a:p>
            <a:r>
              <a:rPr lang="en-US" dirty="0" smtClean="0"/>
              <a:t>Stock A’s Market Variance = Beta A2 x Market Variance = 1.52 x (20%) 2 = 2.25 x 400% =</a:t>
            </a:r>
          </a:p>
          <a:p>
            <a:r>
              <a:rPr lang="en-US" dirty="0" smtClean="0"/>
              <a:t>900% (Variance)</a:t>
            </a:r>
          </a:p>
        </p:txBody>
      </p:sp>
      <p:sp>
        <p:nvSpPr>
          <p:cNvPr id="5" name="Slide Number Placeholder 4"/>
          <p:cNvSpPr>
            <a:spLocks noGrp="1"/>
          </p:cNvSpPr>
          <p:nvPr>
            <p:ph type="sldNum" sz="quarter" idx="12"/>
          </p:nvPr>
        </p:nvSpPr>
        <p:spPr/>
        <p:txBody>
          <a:bodyPr/>
          <a:lstStyle/>
          <a:p>
            <a:fld id="{D2CF5ED2-7ED7-491B-B682-8DA3C04DC064}"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Variance Risks – Example:</a:t>
            </a:r>
          </a:p>
        </p:txBody>
      </p:sp>
      <p:sp>
        <p:nvSpPr>
          <p:cNvPr id="4" name="Content Placeholder 3"/>
          <p:cNvSpPr>
            <a:spLocks noGrp="1"/>
          </p:cNvSpPr>
          <p:nvPr>
            <p:ph idx="1"/>
          </p:nvPr>
        </p:nvSpPr>
        <p:spPr/>
        <p:txBody>
          <a:bodyPr>
            <a:normAutofit/>
          </a:bodyPr>
          <a:lstStyle/>
          <a:p>
            <a:r>
              <a:rPr lang="en-US" dirty="0" smtClean="0"/>
              <a:t>So the Stock A’s Market Risk (in Standard Deviation terms) = Square Root of Variance = 30% = Beta A </a:t>
            </a:r>
            <a:r>
              <a:rPr lang="el-GR" dirty="0" smtClean="0"/>
              <a:t>σ </a:t>
            </a:r>
            <a:r>
              <a:rPr lang="en-US" dirty="0" smtClean="0"/>
              <a:t>M</a:t>
            </a:r>
          </a:p>
          <a:p>
            <a:r>
              <a:rPr lang="en-US" dirty="0" smtClean="0"/>
              <a:t>Note that Total Risk of Stock A can be calculated directly by calculating the Standard Deviation of the Possible Future Returns. That was the first Risk Formula we studied in Risk Theory.</a:t>
            </a:r>
          </a:p>
        </p:txBody>
      </p:sp>
      <p:sp>
        <p:nvSpPr>
          <p:cNvPr id="5" name="Slide Number Placeholder 4"/>
          <p:cNvSpPr>
            <a:spLocks noGrp="1"/>
          </p:cNvSpPr>
          <p:nvPr>
            <p:ph type="sldNum" sz="quarter" idx="12"/>
          </p:nvPr>
        </p:nvSpPr>
        <p:spPr/>
        <p:txBody>
          <a:bodyPr/>
          <a:lstStyle/>
          <a:p>
            <a:fld id="{D2CF5ED2-7ED7-491B-B682-8DA3C04DC064}"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Variance Risks – Example:</a:t>
            </a:r>
          </a:p>
        </p:txBody>
      </p:sp>
      <p:sp>
        <p:nvSpPr>
          <p:cNvPr id="4" name="Content Placeholder 3"/>
          <p:cNvSpPr>
            <a:spLocks noGrp="1"/>
          </p:cNvSpPr>
          <p:nvPr>
            <p:ph idx="1"/>
          </p:nvPr>
        </p:nvSpPr>
        <p:spPr/>
        <p:txBody>
          <a:bodyPr>
            <a:normAutofit/>
          </a:bodyPr>
          <a:lstStyle/>
          <a:p>
            <a:r>
              <a:rPr lang="en-US" dirty="0" smtClean="0"/>
              <a:t>Suppose Total Risk = 35%. Then Company Specific or Diversifiable or Random Risk of Stock A = </a:t>
            </a:r>
            <a:r>
              <a:rPr lang="sv-SE" dirty="0" smtClean="0"/>
              <a:t>Total Risk - Market Risk = 35% - 30% = 5%.</a:t>
            </a:r>
          </a:p>
        </p:txBody>
      </p:sp>
      <p:sp>
        <p:nvSpPr>
          <p:cNvPr id="5" name="Slide Number Placeholder 4"/>
          <p:cNvSpPr>
            <a:spLocks noGrp="1"/>
          </p:cNvSpPr>
          <p:nvPr>
            <p:ph type="sldNum" sz="quarter" idx="12"/>
          </p:nvPr>
        </p:nvSpPr>
        <p:spPr/>
        <p:txBody>
          <a:bodyPr/>
          <a:lstStyle/>
          <a:p>
            <a:fld id="{D2CF5ED2-7ED7-491B-B682-8DA3C04DC064}"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Variance Risks – Example:</a:t>
            </a:r>
          </a:p>
        </p:txBody>
      </p:sp>
      <p:sp>
        <p:nvSpPr>
          <p:cNvPr id="4" name="Content Placeholder 3"/>
          <p:cNvSpPr>
            <a:spLocks noGrp="1"/>
          </p:cNvSpPr>
          <p:nvPr>
            <p:ph idx="1"/>
          </p:nvPr>
        </p:nvSpPr>
        <p:spPr/>
        <p:txBody>
          <a:bodyPr>
            <a:normAutofit/>
          </a:bodyPr>
          <a:lstStyle/>
          <a:p>
            <a:r>
              <a:rPr lang="en-US" dirty="0" smtClean="0"/>
              <a:t>So 86% (= 30/35 x 100) of Stock A’s Total Risk is Market Risk - quite likely that Stock A is Part of a well Diversified Portfolio or Mutual Fund.</a:t>
            </a:r>
            <a:endParaRPr lang="en-US" dirty="0"/>
          </a:p>
        </p:txBody>
      </p:sp>
      <p:sp>
        <p:nvSpPr>
          <p:cNvPr id="5" name="Slide Number Placeholder 4"/>
          <p:cNvSpPr>
            <a:spLocks noGrp="1"/>
          </p:cNvSpPr>
          <p:nvPr>
            <p:ph type="sldNum" sz="quarter" idx="12"/>
          </p:nvPr>
        </p:nvSpPr>
        <p:spPr/>
        <p:txBody>
          <a:bodyPr/>
          <a:lstStyle/>
          <a:p>
            <a:fld id="{D2CF5ED2-7ED7-491B-B682-8DA3C04DC064}"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Security Market Line (SML) :</a:t>
            </a:r>
          </a:p>
        </p:txBody>
      </p:sp>
      <p:sp>
        <p:nvSpPr>
          <p:cNvPr id="4" name="Content Placeholder 3"/>
          <p:cNvSpPr>
            <a:spLocks noGrp="1"/>
          </p:cNvSpPr>
          <p:nvPr>
            <p:ph idx="1"/>
          </p:nvPr>
        </p:nvSpPr>
        <p:spPr/>
        <p:txBody>
          <a:bodyPr>
            <a:normAutofit/>
          </a:bodyPr>
          <a:lstStyle/>
          <a:p>
            <a:r>
              <a:rPr lang="en-US" dirty="0" smtClean="0"/>
              <a:t>Straight Line Model is for Beta Risk and Required Return. Similar to the Relationship for the 2- Stock Portfolio with Ro &gt; 0 Beta Risk is Directly Proportional to Required Return. </a:t>
            </a:r>
            <a:endParaRPr lang="en-US" dirty="0"/>
          </a:p>
        </p:txBody>
      </p:sp>
      <p:sp>
        <p:nvSpPr>
          <p:cNvPr id="5" name="Slide Number Placeholder 4"/>
          <p:cNvSpPr>
            <a:spLocks noGrp="1"/>
          </p:cNvSpPr>
          <p:nvPr>
            <p:ph type="sldNum" sz="quarter" idx="12"/>
          </p:nvPr>
        </p:nvSpPr>
        <p:spPr/>
        <p:txBody>
          <a:bodyPr/>
          <a:lstStyle/>
          <a:p>
            <a:fld id="{D2CF5ED2-7ED7-491B-B682-8DA3C04DC064}"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Security Market Line (SML) :</a:t>
            </a:r>
          </a:p>
        </p:txBody>
      </p:sp>
      <p:sp>
        <p:nvSpPr>
          <p:cNvPr id="4" name="Content Placeholder 3"/>
          <p:cNvSpPr>
            <a:spLocks noGrp="1"/>
          </p:cNvSpPr>
          <p:nvPr>
            <p:ph idx="1"/>
          </p:nvPr>
        </p:nvSpPr>
        <p:spPr/>
        <p:txBody>
          <a:bodyPr>
            <a:normAutofit/>
          </a:bodyPr>
          <a:lstStyle/>
          <a:p>
            <a:r>
              <a:rPr lang="en-US" dirty="0" smtClean="0"/>
              <a:t>The Investors require an extra Return which exactly compensates them for the extra Risk of the Stock relative to the Market.</a:t>
            </a:r>
          </a:p>
          <a:p>
            <a:r>
              <a:rPr lang="en-US" dirty="0" smtClean="0"/>
              <a:t>SML Linear Equation for the Required Return of any Stock A:</a:t>
            </a:r>
            <a:endParaRPr lang="en-US" dirty="0"/>
          </a:p>
        </p:txBody>
      </p:sp>
      <p:sp>
        <p:nvSpPr>
          <p:cNvPr id="5" name="Slide Number Placeholder 4"/>
          <p:cNvSpPr>
            <a:spLocks noGrp="1"/>
          </p:cNvSpPr>
          <p:nvPr>
            <p:ph type="sldNum" sz="quarter" idx="12"/>
          </p:nvPr>
        </p:nvSpPr>
        <p:spPr/>
        <p:txBody>
          <a:bodyPr/>
          <a:lstStyle/>
          <a:p>
            <a:fld id="{D2CF5ED2-7ED7-491B-B682-8DA3C04DC064}"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Security Market Line (SML) :</a:t>
            </a:r>
          </a:p>
        </p:txBody>
      </p:sp>
      <p:pic>
        <p:nvPicPr>
          <p:cNvPr id="2050" name="Picture 2"/>
          <p:cNvPicPr>
            <a:picLocks noGrp="1" noChangeAspect="1" noChangeArrowheads="1"/>
          </p:cNvPicPr>
          <p:nvPr>
            <p:ph idx="1"/>
          </p:nvPr>
        </p:nvPicPr>
        <p:blipFill>
          <a:blip r:embed="rId2" cstate="print"/>
          <a:srcRect/>
          <a:stretch>
            <a:fillRect/>
          </a:stretch>
        </p:blipFill>
        <p:spPr bwMode="auto">
          <a:xfrm>
            <a:off x="457200" y="1676400"/>
            <a:ext cx="8082630" cy="35814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2CF5ED2-7ED7-491B-B682-8DA3C04DC064}"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Rate of Return,</a:t>
            </a:r>
            <a:br>
              <a:rPr lang="en-US" b="1" dirty="0" smtClean="0"/>
            </a:br>
            <a:r>
              <a:rPr lang="en-US" b="1" dirty="0" smtClean="0"/>
              <a:t>Risk Premium &amp; Market Risk:</a:t>
            </a:r>
          </a:p>
        </p:txBody>
      </p:sp>
      <p:sp>
        <p:nvSpPr>
          <p:cNvPr id="4" name="Content Placeholder 3"/>
          <p:cNvSpPr>
            <a:spLocks noGrp="1"/>
          </p:cNvSpPr>
          <p:nvPr>
            <p:ph idx="1"/>
          </p:nvPr>
        </p:nvSpPr>
        <p:spPr/>
        <p:txBody>
          <a:bodyPr>
            <a:normAutofit/>
          </a:bodyPr>
          <a:lstStyle/>
          <a:p>
            <a:r>
              <a:rPr lang="en-US" dirty="0" smtClean="0"/>
              <a:t>SML Model for Efficient Markets establishes a Straight Line relationship (or Direct Proportionality) between a Stock’s Required ROR and its Risk Premium.</a:t>
            </a:r>
          </a:p>
          <a:p>
            <a:r>
              <a:rPr lang="en-US" dirty="0" err="1" smtClean="0"/>
              <a:t>r</a:t>
            </a:r>
            <a:r>
              <a:rPr lang="en-US" b="1" dirty="0" err="1" smtClean="0"/>
              <a:t>A</a:t>
            </a:r>
            <a:r>
              <a:rPr lang="en-US" b="1" dirty="0" smtClean="0"/>
              <a:t> = </a:t>
            </a:r>
            <a:r>
              <a:rPr lang="en-US" b="1" dirty="0" err="1" smtClean="0"/>
              <a:t>rRF</a:t>
            </a:r>
            <a:r>
              <a:rPr lang="en-US" b="1" dirty="0" smtClean="0"/>
              <a:t> + (</a:t>
            </a:r>
            <a:r>
              <a:rPr lang="en-US" b="1" dirty="0" err="1" smtClean="0"/>
              <a:t>rM</a:t>
            </a:r>
            <a:r>
              <a:rPr lang="en-US" b="1" dirty="0" smtClean="0"/>
              <a:t> - </a:t>
            </a:r>
            <a:r>
              <a:rPr lang="en-US" b="1" dirty="0" err="1" smtClean="0"/>
              <a:t>rRF</a:t>
            </a:r>
            <a:r>
              <a:rPr lang="en-US" b="1" dirty="0" smtClean="0"/>
              <a:t> ) A</a:t>
            </a:r>
          </a:p>
          <a:p>
            <a:r>
              <a:rPr lang="en-US" dirty="0" smtClean="0"/>
              <a:t>A Stock’s Risk Premium depends on its Market Risk Portion (and not the Total Risk)</a:t>
            </a:r>
            <a:endParaRPr lang="en-US" dirty="0"/>
          </a:p>
        </p:txBody>
      </p:sp>
      <p:sp>
        <p:nvSpPr>
          <p:cNvPr id="5" name="Slide Number Placeholder 4"/>
          <p:cNvSpPr>
            <a:spLocks noGrp="1"/>
          </p:cNvSpPr>
          <p:nvPr>
            <p:ph type="sldNum" sz="quarter" idx="12"/>
          </p:nvPr>
        </p:nvSpPr>
        <p:spPr/>
        <p:txBody>
          <a:bodyPr/>
          <a:lstStyle/>
          <a:p>
            <a:fld id="{D2CF5ED2-7ED7-491B-B682-8DA3C04DC064}"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Required Rate of Return,</a:t>
            </a:r>
            <a:br>
              <a:rPr lang="en-US" b="1" dirty="0" smtClean="0"/>
            </a:br>
            <a:r>
              <a:rPr lang="en-US" b="1" dirty="0" smtClean="0"/>
              <a:t>Risk Premium &amp; Market Risk:</a:t>
            </a:r>
          </a:p>
        </p:txBody>
      </p:sp>
      <p:sp>
        <p:nvSpPr>
          <p:cNvPr id="4" name="Content Placeholder 3"/>
          <p:cNvSpPr>
            <a:spLocks noGrp="1"/>
          </p:cNvSpPr>
          <p:nvPr>
            <p:ph idx="1"/>
          </p:nvPr>
        </p:nvSpPr>
        <p:spPr/>
        <p:txBody>
          <a:bodyPr>
            <a:normAutofit/>
          </a:bodyPr>
          <a:lstStyle/>
          <a:p>
            <a:r>
              <a:rPr lang="en-US" dirty="0" smtClean="0"/>
              <a:t>In Efficient Markets, Market Price of a Stock is based on Required Return which depends on Risk Premium which depends on Stock’s Market Risk Component (and not the Total Risk).</a:t>
            </a:r>
            <a:endParaRPr lang="en-US" dirty="0"/>
          </a:p>
        </p:txBody>
      </p:sp>
      <p:sp>
        <p:nvSpPr>
          <p:cNvPr id="5" name="Slide Number Placeholder 4"/>
          <p:cNvSpPr>
            <a:spLocks noGrp="1"/>
          </p:cNvSpPr>
          <p:nvPr>
            <p:ph type="sldNum" sz="quarter" idx="12"/>
          </p:nvPr>
        </p:nvSpPr>
        <p:spPr/>
        <p:txBody>
          <a:bodyPr/>
          <a:lstStyle/>
          <a:p>
            <a:fld id="{D2CF5ED2-7ED7-491B-B682-8DA3C04DC064}"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Stock Prices in Efficient Markets:</a:t>
            </a:r>
          </a:p>
        </p:txBody>
      </p:sp>
      <p:sp>
        <p:nvSpPr>
          <p:cNvPr id="4" name="Content Placeholder 3"/>
          <p:cNvSpPr>
            <a:spLocks noGrp="1"/>
          </p:cNvSpPr>
          <p:nvPr>
            <p:ph idx="1"/>
          </p:nvPr>
        </p:nvSpPr>
        <p:spPr/>
        <p:txBody>
          <a:bodyPr>
            <a:normAutofit/>
          </a:bodyPr>
          <a:lstStyle/>
          <a:p>
            <a:r>
              <a:rPr lang="en-US" dirty="0" smtClean="0"/>
              <a:t>A Single Stock Investor who owns No Stocks and wants to buy a Share A will have to face more Risk (Market Risk + Specific Risk) than a Rational Fully Diversified Investor. The Single Stock Investor will want to buy the Stock at a lower price to compensate him for the higher risk.</a:t>
            </a:r>
          </a:p>
        </p:txBody>
      </p:sp>
      <p:sp>
        <p:nvSpPr>
          <p:cNvPr id="5" name="Slide Number Placeholder 4"/>
          <p:cNvSpPr>
            <a:spLocks noGrp="1"/>
          </p:cNvSpPr>
          <p:nvPr>
            <p:ph type="sldNum" sz="quarter" idx="12"/>
          </p:nvPr>
        </p:nvSpPr>
        <p:spPr/>
        <p:txBody>
          <a:bodyPr/>
          <a:lstStyle/>
          <a:p>
            <a:fld id="{D2CF5ED2-7ED7-491B-B682-8DA3C04DC064}"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Stock Prices in Efficient Markets:</a:t>
            </a:r>
          </a:p>
        </p:txBody>
      </p:sp>
      <p:sp>
        <p:nvSpPr>
          <p:cNvPr id="4" name="Content Placeholder 3"/>
          <p:cNvSpPr>
            <a:spLocks noGrp="1"/>
          </p:cNvSpPr>
          <p:nvPr>
            <p:ph idx="1"/>
          </p:nvPr>
        </p:nvSpPr>
        <p:spPr/>
        <p:txBody>
          <a:bodyPr>
            <a:normAutofit/>
          </a:bodyPr>
          <a:lstStyle/>
          <a:p>
            <a:r>
              <a:rPr lang="en-US" dirty="0" smtClean="0"/>
              <a:t>However, Efficient Markets do not price stocks based on Single Stock Investors who want compensation for taking on Unnecessary Company-Specific Risk which they should have diversified away.</a:t>
            </a:r>
          </a:p>
        </p:txBody>
      </p:sp>
      <p:sp>
        <p:nvSpPr>
          <p:cNvPr id="5" name="Slide Number Placeholder 4"/>
          <p:cNvSpPr>
            <a:spLocks noGrp="1"/>
          </p:cNvSpPr>
          <p:nvPr>
            <p:ph type="sldNum" sz="quarter" idx="12"/>
          </p:nvPr>
        </p:nvSpPr>
        <p:spPr/>
        <p:txBody>
          <a:bodyPr/>
          <a:lstStyle/>
          <a:p>
            <a:fld id="{D2CF5ED2-7ED7-491B-B682-8DA3C04DC064}"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Stock Prices in Efficient Markets:</a:t>
            </a:r>
          </a:p>
        </p:txBody>
      </p:sp>
      <p:sp>
        <p:nvSpPr>
          <p:cNvPr id="4" name="Content Placeholder 3"/>
          <p:cNvSpPr>
            <a:spLocks noGrp="1"/>
          </p:cNvSpPr>
          <p:nvPr>
            <p:ph idx="1"/>
          </p:nvPr>
        </p:nvSpPr>
        <p:spPr/>
        <p:txBody>
          <a:bodyPr>
            <a:normAutofit/>
          </a:bodyPr>
          <a:lstStyle/>
          <a:p>
            <a:r>
              <a:rPr lang="en-US" dirty="0" smtClean="0"/>
              <a:t>Efficient Markets price the Stocks based on their Market Risk Component only. So, Efficient Stock Prices are based on Rational Investors holding Diversified Portfolios of many stocks.</a:t>
            </a:r>
            <a:endParaRPr lang="en-US" dirty="0"/>
          </a:p>
        </p:txBody>
      </p:sp>
      <p:sp>
        <p:nvSpPr>
          <p:cNvPr id="5" name="Slide Number Placeholder 4"/>
          <p:cNvSpPr>
            <a:spLocks noGrp="1"/>
          </p:cNvSpPr>
          <p:nvPr>
            <p:ph type="sldNum" sz="quarter" idx="12"/>
          </p:nvPr>
        </p:nvSpPr>
        <p:spPr/>
        <p:txBody>
          <a:bodyPr/>
          <a:lstStyle/>
          <a:p>
            <a:fld id="{D2CF5ED2-7ED7-491B-B682-8DA3C04DC064}"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SML - Numerical Example:</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633412" y="1676400"/>
            <a:ext cx="8198692" cy="38862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2CF5ED2-7ED7-491B-B682-8DA3C04DC064}"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Interpretation of Result:</a:t>
            </a:r>
          </a:p>
        </p:txBody>
      </p:sp>
      <p:sp>
        <p:nvSpPr>
          <p:cNvPr id="4" name="Content Placeholder 3"/>
          <p:cNvSpPr>
            <a:spLocks noGrp="1"/>
          </p:cNvSpPr>
          <p:nvPr>
            <p:ph idx="1"/>
          </p:nvPr>
        </p:nvSpPr>
        <p:spPr/>
        <p:txBody>
          <a:bodyPr>
            <a:normAutofit/>
          </a:bodyPr>
          <a:lstStyle/>
          <a:p>
            <a:r>
              <a:rPr lang="en-US" dirty="0" smtClean="0"/>
              <a:t>Investors require a 30% pa Return from Investment in Stock A. This is higher than the Market ROR because the Stock (Beta = 2.0) is Riskier than the Market (Beta = 1.0 always).</a:t>
            </a:r>
          </a:p>
        </p:txBody>
      </p:sp>
      <p:sp>
        <p:nvSpPr>
          <p:cNvPr id="5" name="Slide Number Placeholder 4"/>
          <p:cNvSpPr>
            <a:spLocks noGrp="1"/>
          </p:cNvSpPr>
          <p:nvPr>
            <p:ph type="sldNum" sz="quarter" idx="12"/>
          </p:nvPr>
        </p:nvSpPr>
        <p:spPr/>
        <p:txBody>
          <a:bodyPr/>
          <a:lstStyle/>
          <a:p>
            <a:fld id="{D2CF5ED2-7ED7-491B-B682-8DA3C04DC064}"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Interpretation of Result:</a:t>
            </a:r>
          </a:p>
        </p:txBody>
      </p:sp>
      <p:sp>
        <p:nvSpPr>
          <p:cNvPr id="4" name="Content Placeholder 3"/>
          <p:cNvSpPr>
            <a:spLocks noGrp="1"/>
          </p:cNvSpPr>
          <p:nvPr>
            <p:ph idx="1"/>
          </p:nvPr>
        </p:nvSpPr>
        <p:spPr/>
        <p:txBody>
          <a:bodyPr>
            <a:normAutofit/>
          </a:bodyPr>
          <a:lstStyle/>
          <a:p>
            <a:r>
              <a:rPr lang="en-US" dirty="0" smtClean="0"/>
              <a:t>If Required Return (30%) is higher than Expected Return (20%) it means that Stock A is Unlikely to Achieve the Investors’ Requirement and Investors will NOT invest in Stock A.</a:t>
            </a:r>
            <a:endParaRPr lang="en-US" dirty="0"/>
          </a:p>
        </p:txBody>
      </p:sp>
      <p:sp>
        <p:nvSpPr>
          <p:cNvPr id="5" name="Slide Number Placeholder 4"/>
          <p:cNvSpPr>
            <a:spLocks noGrp="1"/>
          </p:cNvSpPr>
          <p:nvPr>
            <p:ph type="sldNum" sz="quarter" idx="12"/>
          </p:nvPr>
        </p:nvSpPr>
        <p:spPr/>
        <p:txBody>
          <a:bodyPr/>
          <a:lstStyle/>
          <a:p>
            <a:fld id="{D2CF5ED2-7ED7-491B-B682-8DA3C04DC064}"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Interpretation of Result:</a:t>
            </a:r>
          </a:p>
        </p:txBody>
      </p:sp>
      <p:pic>
        <p:nvPicPr>
          <p:cNvPr id="4098" name="Picture 2"/>
          <p:cNvPicPr>
            <a:picLocks noGrp="1" noChangeAspect="1" noChangeArrowheads="1"/>
          </p:cNvPicPr>
          <p:nvPr>
            <p:ph idx="1"/>
          </p:nvPr>
        </p:nvPicPr>
        <p:blipFill>
          <a:blip r:embed="rId2" cstate="print"/>
          <a:srcRect/>
          <a:stretch>
            <a:fillRect/>
          </a:stretch>
        </p:blipFill>
        <p:spPr bwMode="auto">
          <a:xfrm>
            <a:off x="990600" y="533400"/>
            <a:ext cx="7018167" cy="5607708"/>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2CF5ED2-7ED7-491B-B682-8DA3C04DC064}"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p>
        </p:txBody>
      </p:sp>
      <p:sp>
        <p:nvSpPr>
          <p:cNvPr id="4" name="Content Placeholder 3"/>
          <p:cNvSpPr>
            <a:spLocks noGrp="1"/>
          </p:cNvSpPr>
          <p:nvPr>
            <p:ph idx="1"/>
          </p:nvPr>
        </p:nvSpPr>
        <p:spPr/>
        <p:txBody>
          <a:bodyPr/>
          <a:lstStyle/>
          <a:p>
            <a:r>
              <a:rPr lang="en-US" b="1" dirty="0" smtClean="0"/>
              <a:t>Stock Betas and Risk</a:t>
            </a:r>
          </a:p>
          <a:p>
            <a:r>
              <a:rPr lang="en-US" b="1" dirty="0" smtClean="0"/>
              <a:t>SML &amp; Required Returns (CAPM)</a:t>
            </a:r>
          </a:p>
          <a:p>
            <a:r>
              <a:rPr lang="en-US" b="1" smtClean="0"/>
              <a:t>Stock Prices in Efficient Markets</a:t>
            </a:r>
            <a:endParaRPr lang="en-US" smtClean="0"/>
          </a:p>
          <a:p>
            <a:endParaRPr lang="en-US" dirty="0"/>
          </a:p>
        </p:txBody>
      </p:sp>
      <p:sp>
        <p:nvSpPr>
          <p:cNvPr id="5" name="Slide Number Placeholder 4"/>
          <p:cNvSpPr>
            <a:spLocks noGrp="1"/>
          </p:cNvSpPr>
          <p:nvPr>
            <p:ph type="sldNum" sz="quarter" idx="12"/>
          </p:nvPr>
        </p:nvSpPr>
        <p:spPr/>
        <p:txBody>
          <a:bodyPr/>
          <a:lstStyle/>
          <a:p>
            <a:fld id="{D2CF5ED2-7ED7-491B-B682-8DA3C04DC064}" type="slidenum">
              <a:rPr lang="en-US" smtClean="0"/>
              <a:pPr/>
              <a:t>42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TotalTime>
  <Words>1502</Words>
  <Application>Microsoft Office PowerPoint</Application>
  <PresentationFormat>On-screen Show (4:3)</PresentationFormat>
  <Paragraphs>132</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Summary of Last Lecture:</vt:lpstr>
      <vt:lpstr>STOCK BETAS &amp; RISK, SML&amp; RETURN AND STOCK PRICES IN EFFICIENT MARKS</vt:lpstr>
      <vt:lpstr>Learning Objectives: </vt:lpstr>
      <vt:lpstr>Recap</vt:lpstr>
      <vt:lpstr>Recap</vt:lpstr>
      <vt:lpstr>Recap</vt:lpstr>
      <vt:lpstr>Recap</vt:lpstr>
      <vt:lpstr>Recap</vt:lpstr>
      <vt:lpstr>Recap</vt:lpstr>
      <vt:lpstr>Recap</vt:lpstr>
      <vt:lpstr>Recap</vt:lpstr>
      <vt:lpstr>Recap</vt:lpstr>
      <vt:lpstr>Recap</vt:lpstr>
      <vt:lpstr>Recap</vt:lpstr>
      <vt:lpstr>Theoretical Beta Example:</vt:lpstr>
      <vt:lpstr>Theoretical Beta Example:</vt:lpstr>
      <vt:lpstr>Theoretical Beta Example:</vt:lpstr>
      <vt:lpstr>Theoretical Beta Example:</vt:lpstr>
      <vt:lpstr>Theoretical Beta Example:</vt:lpstr>
      <vt:lpstr>Total variance risk formula:</vt:lpstr>
      <vt:lpstr>Total variance risk formula:</vt:lpstr>
      <vt:lpstr>Visualizing the Variance Risk Formula on the Regression Line</vt:lpstr>
      <vt:lpstr>Visualizing the Variance Risk Formula on the Regression Line</vt:lpstr>
      <vt:lpstr>Visualizing the Variance Risk Formula on the Regression Line</vt:lpstr>
      <vt:lpstr>Visualizing the Variance Risk Formula on the Regression Line</vt:lpstr>
      <vt:lpstr>Variance Risks – Example:</vt:lpstr>
      <vt:lpstr>Variance Risks – Example:</vt:lpstr>
      <vt:lpstr>Variance Risks – Example:</vt:lpstr>
      <vt:lpstr>Variance Risks – Example:</vt:lpstr>
      <vt:lpstr>Security Market Line (SML) :</vt:lpstr>
      <vt:lpstr>Security Market Line (SML) :</vt:lpstr>
      <vt:lpstr>Security Market Line (SML) :</vt:lpstr>
      <vt:lpstr>Required Rate of Return, Risk Premium &amp; Market Risk:</vt:lpstr>
      <vt:lpstr>Required Rate of Return, Risk Premium &amp; Market Risk:</vt:lpstr>
      <vt:lpstr>Stock Prices in Efficient Markets:</vt:lpstr>
      <vt:lpstr>Stock Prices in Efficient Markets:</vt:lpstr>
      <vt:lpstr>Stock Prices in Efficient Markets:</vt:lpstr>
      <vt:lpstr>SML - Numerical Example:</vt:lpstr>
      <vt:lpstr>Interpretation of Result:</vt:lpstr>
      <vt:lpstr>Interpretation of Result:</vt:lpstr>
      <vt:lpstr>Interpretation of Result:</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SECURITY MARKET LINE (SML)</dc:title>
  <dc:creator>Ammar</dc:creator>
  <cp:lastModifiedBy>NTS</cp:lastModifiedBy>
  <cp:revision>22</cp:revision>
  <dcterms:created xsi:type="dcterms:W3CDTF">2014-06-19T16:41:59Z</dcterms:created>
  <dcterms:modified xsi:type="dcterms:W3CDTF">2014-06-20T09:38:41Z</dcterms:modified>
</cp:coreProperties>
</file>