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314"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10" r:id="rId56"/>
    <p:sldId id="309" r:id="rId57"/>
    <p:sldId id="311" r:id="rId58"/>
    <p:sldId id="312" r:id="rId59"/>
    <p:sldId id="313"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22E466-4FC6-4FEA-8B50-685D6928D815}" type="datetimeFigureOut">
              <a:rPr lang="en-US" smtClean="0"/>
              <a:t>20/06/2014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B294A2-9088-48D5-8E68-FAF52272040C}"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D9C448-FD41-4BD8-ACFA-B2107AD4CAC8}" type="datetime1">
              <a:rPr lang="en-US" smtClean="0"/>
              <a:t>20/06/2014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CB1BCF-A3DC-4D65-A387-4F5C869CB9F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2700EC-7403-4BCC-B826-48066E9C1E52}" type="datetime1">
              <a:rPr lang="en-US" smtClean="0"/>
              <a:t>20/06/2014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CB1BCF-A3DC-4D65-A387-4F5C869CB9F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B61F7C-3BA3-4E62-8AA5-80570F8A397C}" type="datetime1">
              <a:rPr lang="en-US" smtClean="0"/>
              <a:t>20/06/2014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CB1BCF-A3DC-4D65-A387-4F5C869CB9F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709D699-CDE0-4695-8609-BDCBCB3B6382}" type="datetime1">
              <a:rPr lang="en-US" smtClean="0"/>
              <a:t>20/06/2014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CB1BCF-A3DC-4D65-A387-4F5C869CB9F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18BDD3-5726-4B02-A058-09D00A3D5EC1}" type="datetime1">
              <a:rPr lang="en-US" smtClean="0"/>
              <a:t>20/06/2014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CB1BCF-A3DC-4D65-A387-4F5C869CB9F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E4A223F-91D3-4B98-8CC1-DED0C1486EED}" type="datetime1">
              <a:rPr lang="en-US" smtClean="0"/>
              <a:t>20/06/2014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CB1BCF-A3DC-4D65-A387-4F5C869CB9F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C205A1-BB24-47B2-81AE-92A6F097CBDD}" type="datetime1">
              <a:rPr lang="en-US" smtClean="0"/>
              <a:t>20/06/2014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CB1BCF-A3DC-4D65-A387-4F5C869CB9F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872BE1-14F3-49E4-BE7D-1FAC9192A77E}" type="datetime1">
              <a:rPr lang="en-US" smtClean="0"/>
              <a:t>20/06/2014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CB1BCF-A3DC-4D65-A387-4F5C869CB9F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A6CAE4-C0C1-4855-A004-5E66EC41D1E2}" type="datetime1">
              <a:rPr lang="en-US" smtClean="0"/>
              <a:t>20/06/2014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CB1BCF-A3DC-4D65-A387-4F5C869CB9F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FC4161-4D23-4AB3-94EE-93D43DEF5685}" type="datetime1">
              <a:rPr lang="en-US" smtClean="0"/>
              <a:t>20/06/2014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CB1BCF-A3DC-4D65-A387-4F5C869CB9F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339183-ACCF-4D26-AE67-4BAEFAC37A3D}" type="datetime1">
              <a:rPr lang="en-US" smtClean="0"/>
              <a:t>20/06/2014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CB1BCF-A3DC-4D65-A387-4F5C869CB9F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FF1ABA-E0FC-496F-97B9-5F54D8730F7E}" type="datetime1">
              <a:rPr lang="en-US" smtClean="0"/>
              <a:t>20/06/2014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CB1BCF-A3DC-4D65-A387-4F5C869CB9F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dirty="0" smtClean="0"/>
              <a:t> </a:t>
            </a:r>
            <a:r>
              <a:rPr lang="en-US" b="1" dirty="0" smtClean="0"/>
              <a:t>Efficient Portfolios,</a:t>
            </a:r>
          </a:p>
          <a:p>
            <a:r>
              <a:rPr lang="en-US" dirty="0" smtClean="0"/>
              <a:t> </a:t>
            </a:r>
            <a:r>
              <a:rPr lang="en-US" b="1" dirty="0" smtClean="0"/>
              <a:t>Market Risk &amp; CML</a:t>
            </a:r>
            <a:endParaRPr lang="en-US" dirty="0" smtClean="0"/>
          </a:p>
          <a:p>
            <a:endParaRPr lang="en-US" dirty="0"/>
          </a:p>
        </p:txBody>
      </p:sp>
      <p:sp>
        <p:nvSpPr>
          <p:cNvPr id="4" name="Slide Number Placeholder 3"/>
          <p:cNvSpPr>
            <a:spLocks noGrp="1"/>
          </p:cNvSpPr>
          <p:nvPr>
            <p:ph type="sldNum" sz="quarter" idx="12"/>
          </p:nvPr>
        </p:nvSpPr>
        <p:spPr/>
        <p:txBody>
          <a:bodyPr/>
          <a:lstStyle/>
          <a:p>
            <a:fld id="{2DCB1BCF-A3DC-4D65-A387-4F5C869CB9FE}"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STOCK BETA, PORTFOLIO </a:t>
            </a:r>
            <a:r>
              <a:rPr lang="en-US" b="1" dirty="0" smtClean="0"/>
              <a:t>BETA &amp; INTRODUCTION TO SECURITY MARKET LINE</a:t>
            </a:r>
            <a:br>
              <a:rPr lang="en-US" b="1" dirty="0" smtClean="0"/>
            </a:br>
            <a:r>
              <a:rPr lang="en-US" b="1" dirty="0" smtClean="0"/>
              <a:t>(SML) </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2DCB1BCF-A3DC-4D65-A387-4F5C869CB9FE}"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Objectives:</a:t>
            </a:r>
            <a:br>
              <a:rPr lang="en-US" b="1" dirty="0" smtClean="0"/>
            </a:br>
            <a:endParaRPr lang="en-US" dirty="0"/>
          </a:p>
        </p:txBody>
      </p:sp>
      <p:sp>
        <p:nvSpPr>
          <p:cNvPr id="3" name="Content Placeholder 2"/>
          <p:cNvSpPr>
            <a:spLocks noGrp="1"/>
          </p:cNvSpPr>
          <p:nvPr>
            <p:ph idx="1"/>
          </p:nvPr>
        </p:nvSpPr>
        <p:spPr/>
        <p:txBody>
          <a:bodyPr/>
          <a:lstStyle/>
          <a:p>
            <a:r>
              <a:rPr lang="en-US" dirty="0" smtClean="0"/>
              <a:t>After </a:t>
            </a:r>
            <a:r>
              <a:rPr lang="en-US" dirty="0"/>
              <a:t>going through this lecture, you would be able to have an understanding of the </a:t>
            </a:r>
            <a:r>
              <a:rPr lang="en-US" dirty="0" smtClean="0"/>
              <a:t>following topics</a:t>
            </a:r>
            <a:r>
              <a:rPr lang="en-US" dirty="0"/>
              <a:t>.</a:t>
            </a:r>
          </a:p>
          <a:p>
            <a:r>
              <a:rPr lang="en-US" dirty="0" smtClean="0"/>
              <a:t> </a:t>
            </a:r>
            <a:r>
              <a:rPr lang="en-US" b="1" dirty="0"/>
              <a:t>Stock Beta</a:t>
            </a:r>
          </a:p>
          <a:p>
            <a:r>
              <a:rPr lang="en-US" dirty="0" smtClean="0"/>
              <a:t> </a:t>
            </a:r>
            <a:r>
              <a:rPr lang="en-US" b="1" dirty="0"/>
              <a:t>Portfolio </a:t>
            </a:r>
            <a:r>
              <a:rPr lang="en-US" b="1" dirty="0" smtClean="0"/>
              <a:t>Beta</a:t>
            </a:r>
          </a:p>
          <a:p>
            <a:r>
              <a:rPr lang="en-US" b="1" dirty="0" smtClean="0"/>
              <a:t>Introduction to SML (CAPM)</a:t>
            </a:r>
            <a:endParaRPr lang="en-US" dirty="0" smtClean="0"/>
          </a:p>
          <a:p>
            <a:endParaRPr lang="en-US" b="1" dirty="0"/>
          </a:p>
          <a:p>
            <a:pPr>
              <a:buNone/>
            </a:pPr>
            <a:endParaRPr lang="en-US" dirty="0"/>
          </a:p>
        </p:txBody>
      </p:sp>
      <p:sp>
        <p:nvSpPr>
          <p:cNvPr id="4" name="Slide Number Placeholder 3"/>
          <p:cNvSpPr>
            <a:spLocks noGrp="1"/>
          </p:cNvSpPr>
          <p:nvPr>
            <p:ph type="sldNum" sz="quarter" idx="12"/>
          </p:nvPr>
        </p:nvSpPr>
        <p:spPr/>
        <p:txBody>
          <a:bodyPr/>
          <a:lstStyle/>
          <a:p>
            <a:fld id="{2DCB1BCF-A3DC-4D65-A387-4F5C869CB9FE}"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sp>
        <p:nvSpPr>
          <p:cNvPr id="3" name="Content Placeholder 2"/>
          <p:cNvSpPr>
            <a:spLocks noGrp="1"/>
          </p:cNvSpPr>
          <p:nvPr>
            <p:ph idx="1"/>
          </p:nvPr>
        </p:nvSpPr>
        <p:spPr/>
        <p:txBody>
          <a:bodyPr>
            <a:normAutofit/>
          </a:bodyPr>
          <a:lstStyle/>
          <a:p>
            <a:r>
              <a:rPr lang="en-US" dirty="0"/>
              <a:t>First, we would recap some of the concepts which we have studied in the previous </a:t>
            </a:r>
            <a:r>
              <a:rPr lang="en-US" dirty="0" smtClean="0"/>
              <a:t>lectures. It </a:t>
            </a:r>
            <a:r>
              <a:rPr lang="en-US" dirty="0"/>
              <a:t>is mentioned in the efficient capital markets the investors would take on extra risk only if they </a:t>
            </a:r>
            <a:r>
              <a:rPr lang="en-US" dirty="0" smtClean="0"/>
              <a:t>are compensated </a:t>
            </a:r>
            <a:r>
              <a:rPr lang="en-US" dirty="0"/>
              <a:t>in the form of extra return. </a:t>
            </a:r>
          </a:p>
        </p:txBody>
      </p:sp>
      <p:sp>
        <p:nvSpPr>
          <p:cNvPr id="4" name="Slide Number Placeholder 3"/>
          <p:cNvSpPr>
            <a:spLocks noGrp="1"/>
          </p:cNvSpPr>
          <p:nvPr>
            <p:ph type="sldNum" sz="quarter" idx="12"/>
          </p:nvPr>
        </p:nvSpPr>
        <p:spPr/>
        <p:txBody>
          <a:bodyPr/>
          <a:lstStyle/>
          <a:p>
            <a:fld id="{2DCB1BCF-A3DC-4D65-A387-4F5C869CB9FE}"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sp>
        <p:nvSpPr>
          <p:cNvPr id="3" name="Content Placeholder 2"/>
          <p:cNvSpPr>
            <a:spLocks noGrp="1"/>
          </p:cNvSpPr>
          <p:nvPr>
            <p:ph idx="1"/>
          </p:nvPr>
        </p:nvSpPr>
        <p:spPr/>
        <p:txBody>
          <a:bodyPr>
            <a:normAutofit/>
          </a:bodyPr>
          <a:lstStyle/>
          <a:p>
            <a:r>
              <a:rPr lang="en-US" dirty="0" smtClean="0"/>
              <a:t>The market only compensates the investor to the extent that he will receive extra return for extra market risk he takes on by investing in a new stock. However, the market will not pay the investor any extra return for taking on unnecessary risk in the form of company’s own risk.</a:t>
            </a:r>
            <a:endParaRPr lang="en-US" dirty="0"/>
          </a:p>
        </p:txBody>
      </p:sp>
      <p:sp>
        <p:nvSpPr>
          <p:cNvPr id="4" name="Slide Number Placeholder 3"/>
          <p:cNvSpPr>
            <a:spLocks noGrp="1"/>
          </p:cNvSpPr>
          <p:nvPr>
            <p:ph type="sldNum" sz="quarter" idx="12"/>
          </p:nvPr>
        </p:nvSpPr>
        <p:spPr/>
        <p:txBody>
          <a:bodyPr/>
          <a:lstStyle/>
          <a:p>
            <a:fld id="{2DCB1BCF-A3DC-4D65-A387-4F5C869CB9FE}"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sp>
        <p:nvSpPr>
          <p:cNvPr id="3" name="Content Placeholder 2"/>
          <p:cNvSpPr>
            <a:spLocks noGrp="1"/>
          </p:cNvSpPr>
          <p:nvPr>
            <p:ph idx="1"/>
          </p:nvPr>
        </p:nvSpPr>
        <p:spPr/>
        <p:txBody>
          <a:bodyPr>
            <a:normAutofit/>
          </a:bodyPr>
          <a:lstStyle/>
          <a:p>
            <a:r>
              <a:rPr lang="en-US" dirty="0" smtClean="0"/>
              <a:t>Therefore, it is best for investors to act rationally and to maintain diversified portfolios of many stocks and in this manner they can eliminate the company’s own risk and they can make investments in stocks at a lower required rate of return. </a:t>
            </a:r>
            <a:endParaRPr lang="en-US" dirty="0"/>
          </a:p>
        </p:txBody>
      </p:sp>
      <p:sp>
        <p:nvSpPr>
          <p:cNvPr id="4" name="Slide Number Placeholder 3"/>
          <p:cNvSpPr>
            <a:spLocks noGrp="1"/>
          </p:cNvSpPr>
          <p:nvPr>
            <p:ph type="sldNum" sz="quarter" idx="12"/>
          </p:nvPr>
        </p:nvSpPr>
        <p:spPr/>
        <p:txBody>
          <a:bodyPr/>
          <a:lstStyle/>
          <a:p>
            <a:fld id="{2DCB1BCF-A3DC-4D65-A387-4F5C869CB9FE}"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sp>
        <p:nvSpPr>
          <p:cNvPr id="3" name="Content Placeholder 2"/>
          <p:cNvSpPr>
            <a:spLocks noGrp="1"/>
          </p:cNvSpPr>
          <p:nvPr>
            <p:ph idx="1"/>
          </p:nvPr>
        </p:nvSpPr>
        <p:spPr/>
        <p:txBody>
          <a:bodyPr>
            <a:normAutofit/>
          </a:bodyPr>
          <a:lstStyle/>
          <a:p>
            <a:r>
              <a:rPr lang="en-US" dirty="0" smtClean="0"/>
              <a:t>Market portion of risk can be represented through the ‘Beta’ coefficient and it is the corner stone for Capital Asset Pricing Model (CAMP).</a:t>
            </a:r>
            <a:endParaRPr lang="en-US" dirty="0"/>
          </a:p>
        </p:txBody>
      </p:sp>
      <p:sp>
        <p:nvSpPr>
          <p:cNvPr id="4" name="Slide Number Placeholder 3"/>
          <p:cNvSpPr>
            <a:spLocks noGrp="1"/>
          </p:cNvSpPr>
          <p:nvPr>
            <p:ph type="sldNum" sz="quarter" idx="12"/>
          </p:nvPr>
        </p:nvSpPr>
        <p:spPr/>
        <p:txBody>
          <a:bodyPr/>
          <a:lstStyle/>
          <a:p>
            <a:fld id="{2DCB1BCF-A3DC-4D65-A387-4F5C869CB9FE}"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Beta:</a:t>
            </a:r>
            <a:endParaRPr lang="en-US" b="1" dirty="0"/>
          </a:p>
        </p:txBody>
      </p:sp>
      <p:sp>
        <p:nvSpPr>
          <p:cNvPr id="3" name="Content Placeholder 2"/>
          <p:cNvSpPr>
            <a:spLocks noGrp="1"/>
          </p:cNvSpPr>
          <p:nvPr>
            <p:ph idx="1"/>
          </p:nvPr>
        </p:nvSpPr>
        <p:spPr/>
        <p:txBody>
          <a:bodyPr>
            <a:normAutofit/>
          </a:bodyPr>
          <a:lstStyle/>
          <a:p>
            <a:r>
              <a:rPr lang="en-US" dirty="0" smtClean="0"/>
              <a:t>It </a:t>
            </a:r>
            <a:r>
              <a:rPr lang="en-US" dirty="0"/>
              <a:t>is a tendency of a Stock to move with the Market (or Portfolio of all Stocks in the </a:t>
            </a:r>
            <a:r>
              <a:rPr lang="en-US" dirty="0" smtClean="0"/>
              <a:t>Stock Market). It </a:t>
            </a:r>
            <a:r>
              <a:rPr lang="en-US" dirty="0"/>
              <a:t>is the building block of CAPM</a:t>
            </a:r>
            <a:r>
              <a:rPr lang="en-US" dirty="0" smtClean="0"/>
              <a:t>.</a:t>
            </a:r>
            <a:endParaRPr lang="en-US" dirty="0"/>
          </a:p>
        </p:txBody>
      </p:sp>
      <p:sp>
        <p:nvSpPr>
          <p:cNvPr id="4" name="Slide Number Placeholder 3"/>
          <p:cNvSpPr>
            <a:spLocks noGrp="1"/>
          </p:cNvSpPr>
          <p:nvPr>
            <p:ph type="sldNum" sz="quarter" idx="12"/>
          </p:nvPr>
        </p:nvSpPr>
        <p:spPr/>
        <p:txBody>
          <a:bodyPr/>
          <a:lstStyle/>
          <a:p>
            <a:fld id="{2DCB1BCF-A3DC-4D65-A387-4F5C869CB9FE}"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Beta:</a:t>
            </a:r>
            <a:endParaRPr lang="en-US" b="1" dirty="0"/>
          </a:p>
        </p:txBody>
      </p:sp>
      <p:sp>
        <p:nvSpPr>
          <p:cNvPr id="3" name="Content Placeholder 2"/>
          <p:cNvSpPr>
            <a:spLocks noGrp="1"/>
          </p:cNvSpPr>
          <p:nvPr>
            <p:ph idx="1"/>
          </p:nvPr>
        </p:nvSpPr>
        <p:spPr/>
        <p:txBody>
          <a:bodyPr>
            <a:normAutofit/>
          </a:bodyPr>
          <a:lstStyle/>
          <a:p>
            <a:r>
              <a:rPr lang="en-US" dirty="0" smtClean="0"/>
              <a:t>Total Risk = Diversifiable Risk + Market Risk</a:t>
            </a:r>
          </a:p>
        </p:txBody>
      </p:sp>
      <p:sp>
        <p:nvSpPr>
          <p:cNvPr id="4" name="Slide Number Placeholder 3"/>
          <p:cNvSpPr>
            <a:spLocks noGrp="1"/>
          </p:cNvSpPr>
          <p:nvPr>
            <p:ph type="sldNum" sz="quarter" idx="12"/>
          </p:nvPr>
        </p:nvSpPr>
        <p:spPr/>
        <p:txBody>
          <a:bodyPr/>
          <a:lstStyle/>
          <a:p>
            <a:fld id="{2DCB1BCF-A3DC-4D65-A387-4F5C869CB9FE}"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Beta:</a:t>
            </a:r>
            <a:endParaRPr lang="en-US" b="1" dirty="0"/>
          </a:p>
        </p:txBody>
      </p:sp>
      <p:sp>
        <p:nvSpPr>
          <p:cNvPr id="3" name="Content Placeholder 2"/>
          <p:cNvSpPr>
            <a:spLocks noGrp="1"/>
          </p:cNvSpPr>
          <p:nvPr>
            <p:ph idx="1"/>
          </p:nvPr>
        </p:nvSpPr>
        <p:spPr/>
        <p:txBody>
          <a:bodyPr>
            <a:normAutofit/>
          </a:bodyPr>
          <a:lstStyle/>
          <a:p>
            <a:r>
              <a:rPr lang="en-US" dirty="0" smtClean="0"/>
              <a:t>Total Stock Return = Dividend Yield + Capital Gain Yield</a:t>
            </a:r>
            <a:endParaRPr lang="en-US" dirty="0"/>
          </a:p>
        </p:txBody>
      </p:sp>
      <p:sp>
        <p:nvSpPr>
          <p:cNvPr id="4" name="Slide Number Placeholder 3"/>
          <p:cNvSpPr>
            <a:spLocks noGrp="1"/>
          </p:cNvSpPr>
          <p:nvPr>
            <p:ph type="sldNum" sz="quarter" idx="12"/>
          </p:nvPr>
        </p:nvSpPr>
        <p:spPr/>
        <p:txBody>
          <a:bodyPr/>
          <a:lstStyle/>
          <a:p>
            <a:fld id="{2DCB1BCF-A3DC-4D65-A387-4F5C869CB9FE}"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Stock Risk Vs Stock Beta:</a:t>
            </a:r>
            <a:endParaRPr lang="en-US" b="1" dirty="0"/>
          </a:p>
        </p:txBody>
      </p:sp>
      <p:sp>
        <p:nvSpPr>
          <p:cNvPr id="3" name="Content Placeholder 2"/>
          <p:cNvSpPr>
            <a:spLocks noGrp="1"/>
          </p:cNvSpPr>
          <p:nvPr>
            <p:ph idx="1"/>
          </p:nvPr>
        </p:nvSpPr>
        <p:spPr/>
        <p:txBody>
          <a:bodyPr>
            <a:normAutofit/>
          </a:bodyPr>
          <a:lstStyle/>
          <a:p>
            <a:r>
              <a:rPr lang="en-US" b="1" dirty="0" smtClean="0"/>
              <a:t>Stock </a:t>
            </a:r>
            <a:r>
              <a:rPr lang="en-US" b="1" dirty="0"/>
              <a:t>Risk:</a:t>
            </a:r>
          </a:p>
          <a:p>
            <a:r>
              <a:rPr lang="en-US" dirty="0"/>
              <a:t>It is a statistical spread of possible returns (or Volatility) for that </a:t>
            </a:r>
            <a:r>
              <a:rPr lang="en-US" dirty="0" smtClean="0"/>
              <a:t>Stock.</a:t>
            </a:r>
            <a:endParaRPr lang="en-US" dirty="0"/>
          </a:p>
          <a:p>
            <a:r>
              <a:rPr lang="en-US" b="1" dirty="0"/>
              <a:t>Stock Beta:</a:t>
            </a:r>
          </a:p>
          <a:p>
            <a:r>
              <a:rPr lang="en-US" dirty="0"/>
              <a:t>It is a statistical spread of possible returns (or Volatility) for that Stock relative to </a:t>
            </a:r>
            <a:r>
              <a:rPr lang="en-US" dirty="0" smtClean="0"/>
              <a:t>the market </a:t>
            </a:r>
            <a:r>
              <a:rPr lang="en-US" dirty="0"/>
              <a:t>spread i.e. spread (or Volatility) of the fully diversified market portfolio or index</a:t>
            </a:r>
            <a:r>
              <a:rPr lang="en-US" dirty="0" smtClean="0"/>
              <a:t>.</a:t>
            </a:r>
            <a:endParaRPr lang="en-US" dirty="0"/>
          </a:p>
        </p:txBody>
      </p:sp>
      <p:sp>
        <p:nvSpPr>
          <p:cNvPr id="4" name="Slide Number Placeholder 3"/>
          <p:cNvSpPr>
            <a:spLocks noGrp="1"/>
          </p:cNvSpPr>
          <p:nvPr>
            <p:ph type="sldNum" sz="quarter" idx="12"/>
          </p:nvPr>
        </p:nvSpPr>
        <p:spPr/>
        <p:txBody>
          <a:bodyPr/>
          <a:lstStyle/>
          <a:p>
            <a:fld id="{2DCB1BCF-A3DC-4D65-A387-4F5C869CB9FE}"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Stock Risk Vs Stock Beta:</a:t>
            </a:r>
            <a:endParaRPr lang="en-US" b="1" dirty="0"/>
          </a:p>
        </p:txBody>
      </p:sp>
      <p:sp>
        <p:nvSpPr>
          <p:cNvPr id="3" name="Content Placeholder 2"/>
          <p:cNvSpPr>
            <a:spLocks noGrp="1"/>
          </p:cNvSpPr>
          <p:nvPr>
            <p:ph idx="1"/>
          </p:nvPr>
        </p:nvSpPr>
        <p:spPr/>
        <p:txBody>
          <a:bodyPr>
            <a:normAutofit/>
          </a:bodyPr>
          <a:lstStyle/>
          <a:p>
            <a:r>
              <a:rPr lang="en-US" dirty="0" smtClean="0"/>
              <a:t>Beta Coefficients of Individual Stocks are published in “Beta Books” by Stock Brokerages &amp; Rating Agencies.</a:t>
            </a:r>
            <a:endParaRPr lang="en-US" dirty="0"/>
          </a:p>
        </p:txBody>
      </p:sp>
      <p:sp>
        <p:nvSpPr>
          <p:cNvPr id="4" name="Slide Number Placeholder 3"/>
          <p:cNvSpPr>
            <a:spLocks noGrp="1"/>
          </p:cNvSpPr>
          <p:nvPr>
            <p:ph type="sldNum" sz="quarter" idx="12"/>
          </p:nvPr>
        </p:nvSpPr>
        <p:spPr/>
        <p:txBody>
          <a:bodyPr/>
          <a:lstStyle/>
          <a:p>
            <a:fld id="{2DCB1BCF-A3DC-4D65-A387-4F5C869CB9FE}"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MARKET:</a:t>
            </a:r>
            <a:endParaRPr lang="en-US" b="1" dirty="0"/>
          </a:p>
        </p:txBody>
      </p:sp>
      <p:sp>
        <p:nvSpPr>
          <p:cNvPr id="3" name="Content Placeholder 2"/>
          <p:cNvSpPr>
            <a:spLocks noGrp="1"/>
          </p:cNvSpPr>
          <p:nvPr>
            <p:ph idx="1"/>
          </p:nvPr>
        </p:nvSpPr>
        <p:spPr/>
        <p:txBody>
          <a:bodyPr>
            <a:normAutofit/>
          </a:bodyPr>
          <a:lstStyle/>
          <a:p>
            <a:r>
              <a:rPr lang="en-US" dirty="0" smtClean="0"/>
              <a:t>It </a:t>
            </a:r>
            <a:r>
              <a:rPr lang="en-US" dirty="0"/>
              <a:t>is the overall Stock Market. For Example, Karachi Stock Exchange. KSE 100 Index represents </a:t>
            </a:r>
            <a:r>
              <a:rPr lang="en-US" dirty="0" smtClean="0"/>
              <a:t>Value of </a:t>
            </a:r>
            <a:r>
              <a:rPr lang="en-US" dirty="0"/>
              <a:t>“Portfolio” of Highest Volume Stocks but NOT ALL stocks. Therefore it is not fully </a:t>
            </a:r>
            <a:r>
              <a:rPr lang="en-US" dirty="0" smtClean="0"/>
              <a:t>perfect diversified </a:t>
            </a:r>
            <a:r>
              <a:rPr lang="en-US" dirty="0"/>
              <a:t>portfolio</a:t>
            </a:r>
            <a:r>
              <a:rPr lang="en-US" dirty="0" smtClean="0"/>
              <a:t>.</a:t>
            </a:r>
            <a:endParaRPr lang="en-US" dirty="0"/>
          </a:p>
        </p:txBody>
      </p:sp>
      <p:sp>
        <p:nvSpPr>
          <p:cNvPr id="4" name="Slide Number Placeholder 3"/>
          <p:cNvSpPr>
            <a:spLocks noGrp="1"/>
          </p:cNvSpPr>
          <p:nvPr>
            <p:ph type="sldNum" sz="quarter" idx="12"/>
          </p:nvPr>
        </p:nvSpPr>
        <p:spPr/>
        <p:txBody>
          <a:bodyPr/>
          <a:lstStyle/>
          <a:p>
            <a:fld id="{2DCB1BCF-A3DC-4D65-A387-4F5C869CB9FE}"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MARKET:</a:t>
            </a:r>
            <a:endParaRPr lang="en-US" b="1" dirty="0"/>
          </a:p>
        </p:txBody>
      </p:sp>
      <p:sp>
        <p:nvSpPr>
          <p:cNvPr id="3" name="Content Placeholder 2"/>
          <p:cNvSpPr>
            <a:spLocks noGrp="1"/>
          </p:cNvSpPr>
          <p:nvPr>
            <p:ph idx="1"/>
          </p:nvPr>
        </p:nvSpPr>
        <p:spPr/>
        <p:txBody>
          <a:bodyPr>
            <a:normAutofit/>
          </a:bodyPr>
          <a:lstStyle/>
          <a:p>
            <a:r>
              <a:rPr lang="en-US" dirty="0" smtClean="0"/>
              <a:t>Market carries Risk. It moves up and down because of macroeconomic factors (inflation, general interest rates) and political changes. Therefore the market has some expected rate of return which changes with time because of this there is possibility of different outcomes. </a:t>
            </a:r>
            <a:endParaRPr lang="en-US" dirty="0"/>
          </a:p>
        </p:txBody>
      </p:sp>
      <p:sp>
        <p:nvSpPr>
          <p:cNvPr id="4" name="Slide Number Placeholder 3"/>
          <p:cNvSpPr>
            <a:spLocks noGrp="1"/>
          </p:cNvSpPr>
          <p:nvPr>
            <p:ph type="sldNum" sz="quarter" idx="12"/>
          </p:nvPr>
        </p:nvSpPr>
        <p:spPr/>
        <p:txBody>
          <a:bodyPr/>
          <a:lstStyle/>
          <a:p>
            <a:fld id="{2DCB1BCF-A3DC-4D65-A387-4F5C869CB9FE}"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MARKET:</a:t>
            </a:r>
            <a:endParaRPr lang="en-US" b="1" dirty="0"/>
          </a:p>
        </p:txBody>
      </p:sp>
      <p:sp>
        <p:nvSpPr>
          <p:cNvPr id="3" name="Content Placeholder 2"/>
          <p:cNvSpPr>
            <a:spLocks noGrp="1"/>
          </p:cNvSpPr>
          <p:nvPr>
            <p:ph idx="1"/>
          </p:nvPr>
        </p:nvSpPr>
        <p:spPr/>
        <p:txBody>
          <a:bodyPr>
            <a:normAutofit/>
          </a:bodyPr>
          <a:lstStyle/>
          <a:p>
            <a:r>
              <a:rPr lang="en-US" dirty="0" smtClean="0"/>
              <a:t>There are no fully diversified portfolios in reality. The CAPM based on the promise market Beta to be Equal to + 1.0. We can then look at the different beta and compare them with the markets.</a:t>
            </a:r>
            <a:endParaRPr lang="en-US" dirty="0"/>
          </a:p>
        </p:txBody>
      </p:sp>
      <p:sp>
        <p:nvSpPr>
          <p:cNvPr id="4" name="Slide Number Placeholder 3"/>
          <p:cNvSpPr>
            <a:spLocks noGrp="1"/>
          </p:cNvSpPr>
          <p:nvPr>
            <p:ph type="sldNum" sz="quarter" idx="12"/>
          </p:nvPr>
        </p:nvSpPr>
        <p:spPr/>
        <p:txBody>
          <a:bodyPr/>
          <a:lstStyle/>
          <a:p>
            <a:fld id="{2DCB1BCF-A3DC-4D65-A387-4F5C869CB9FE}"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Meaning of Beta for Share ABC in Karachi Stock Exchange (KSE):</a:t>
            </a:r>
            <a:endParaRPr lang="en-US" b="1" dirty="0"/>
          </a:p>
        </p:txBody>
      </p:sp>
      <p:sp>
        <p:nvSpPr>
          <p:cNvPr id="3" name="Content Placeholder 2"/>
          <p:cNvSpPr>
            <a:spLocks noGrp="1"/>
          </p:cNvSpPr>
          <p:nvPr>
            <p:ph idx="1"/>
          </p:nvPr>
        </p:nvSpPr>
        <p:spPr/>
        <p:txBody>
          <a:bodyPr>
            <a:normAutofit/>
          </a:bodyPr>
          <a:lstStyle/>
          <a:p>
            <a:r>
              <a:rPr lang="en-US" dirty="0" smtClean="0"/>
              <a:t>If </a:t>
            </a:r>
            <a:r>
              <a:rPr lang="en-US" dirty="0"/>
              <a:t>Share A’s Beta = +2.0 then that Share is Twice as risky (or volatile) as the KSE Market i.e. </a:t>
            </a:r>
            <a:r>
              <a:rPr lang="en-US" dirty="0" smtClean="0"/>
              <a:t>If the </a:t>
            </a:r>
            <a:r>
              <a:rPr lang="en-US" dirty="0"/>
              <a:t>KSE 100 Index moved up 10% in 1 year, then based on historical data, the Price of Share </a:t>
            </a:r>
            <a:r>
              <a:rPr lang="en-US" dirty="0" smtClean="0"/>
              <a:t>B would </a:t>
            </a:r>
            <a:r>
              <a:rPr lang="en-US" dirty="0"/>
              <a:t>move up 20% in 1 year</a:t>
            </a:r>
            <a:r>
              <a:rPr lang="en-US" dirty="0" smtClean="0"/>
              <a:t>.</a:t>
            </a:r>
            <a:endParaRPr lang="en-US" dirty="0"/>
          </a:p>
        </p:txBody>
      </p:sp>
      <p:sp>
        <p:nvSpPr>
          <p:cNvPr id="4" name="Slide Number Placeholder 3"/>
          <p:cNvSpPr>
            <a:spLocks noGrp="1"/>
          </p:cNvSpPr>
          <p:nvPr>
            <p:ph type="sldNum" sz="quarter" idx="12"/>
          </p:nvPr>
        </p:nvSpPr>
        <p:spPr/>
        <p:txBody>
          <a:bodyPr/>
          <a:lstStyle/>
          <a:p>
            <a:fld id="{2DCB1BCF-A3DC-4D65-A387-4F5C869CB9FE}"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Meaning of Beta for Share ABC in Karachi Stock Exchange (KSE):</a:t>
            </a:r>
            <a:endParaRPr lang="en-US" b="1" dirty="0"/>
          </a:p>
        </p:txBody>
      </p:sp>
      <p:sp>
        <p:nvSpPr>
          <p:cNvPr id="3" name="Content Placeholder 2"/>
          <p:cNvSpPr>
            <a:spLocks noGrp="1"/>
          </p:cNvSpPr>
          <p:nvPr>
            <p:ph idx="1"/>
          </p:nvPr>
        </p:nvSpPr>
        <p:spPr/>
        <p:txBody>
          <a:bodyPr>
            <a:normAutofit/>
          </a:bodyPr>
          <a:lstStyle/>
          <a:p>
            <a:r>
              <a:rPr lang="en-US" dirty="0" smtClean="0"/>
              <a:t>If Share B’s Beta = +1.0 then that Share is Exactly as risky (or volatile) as the KSE Market.  If Share C’s Beta = +0.5 then that Share is only Half as risky (or volatile) as the KSE Market.</a:t>
            </a:r>
          </a:p>
        </p:txBody>
      </p:sp>
      <p:sp>
        <p:nvSpPr>
          <p:cNvPr id="4" name="Slide Number Placeholder 3"/>
          <p:cNvSpPr>
            <a:spLocks noGrp="1"/>
          </p:cNvSpPr>
          <p:nvPr>
            <p:ph type="sldNum" sz="quarter" idx="12"/>
          </p:nvPr>
        </p:nvSpPr>
        <p:spPr/>
        <p:txBody>
          <a:bodyPr/>
          <a:lstStyle/>
          <a:p>
            <a:fld id="{2DCB1BCF-A3DC-4D65-A387-4F5C869CB9FE}"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Meaning of Beta for Share ABC in Karachi Stock Exchange (KSE):</a:t>
            </a:r>
            <a:endParaRPr lang="en-US" b="1" dirty="0"/>
          </a:p>
        </p:txBody>
      </p:sp>
      <p:sp>
        <p:nvSpPr>
          <p:cNvPr id="3" name="Content Placeholder 2"/>
          <p:cNvSpPr>
            <a:spLocks noGrp="1"/>
          </p:cNvSpPr>
          <p:nvPr>
            <p:ph idx="1"/>
          </p:nvPr>
        </p:nvSpPr>
        <p:spPr/>
        <p:txBody>
          <a:bodyPr>
            <a:normAutofit/>
          </a:bodyPr>
          <a:lstStyle/>
          <a:p>
            <a:r>
              <a:rPr lang="en-US" dirty="0" smtClean="0"/>
              <a:t>If you could find a Share D with Beta = -1.0 then that share would be exactly as volatile as the KSE Market BUT in the opposite way i.e. If the KSE 100 Index moved UP 10% then the price of the Share D would move DOWN by 10%!</a:t>
            </a:r>
          </a:p>
        </p:txBody>
      </p:sp>
      <p:sp>
        <p:nvSpPr>
          <p:cNvPr id="4" name="Slide Number Placeholder 3"/>
          <p:cNvSpPr>
            <a:spLocks noGrp="1"/>
          </p:cNvSpPr>
          <p:nvPr>
            <p:ph type="sldNum" sz="quarter" idx="12"/>
          </p:nvPr>
        </p:nvSpPr>
        <p:spPr/>
        <p:txBody>
          <a:bodyPr/>
          <a:lstStyle/>
          <a:p>
            <a:fld id="{2DCB1BCF-A3DC-4D65-A387-4F5C869CB9FE}"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Meaning of Beta for Share ABC in Karachi Stock Exchange (KSE):</a:t>
            </a:r>
            <a:endParaRPr lang="en-US" b="1" dirty="0"/>
          </a:p>
        </p:txBody>
      </p:sp>
      <p:sp>
        <p:nvSpPr>
          <p:cNvPr id="3" name="Content Placeholder 2"/>
          <p:cNvSpPr>
            <a:spLocks noGrp="1"/>
          </p:cNvSpPr>
          <p:nvPr>
            <p:ph idx="1"/>
          </p:nvPr>
        </p:nvSpPr>
        <p:spPr/>
        <p:txBody>
          <a:bodyPr>
            <a:normAutofit/>
          </a:bodyPr>
          <a:lstStyle/>
          <a:p>
            <a:r>
              <a:rPr lang="en-US" dirty="0" smtClean="0"/>
              <a:t>The Beta of most Stocks ranges between + 0.5 and + 1.5</a:t>
            </a:r>
          </a:p>
          <a:p>
            <a:r>
              <a:rPr lang="en-US" dirty="0" smtClean="0"/>
              <a:t>The Average Beta for All Stocks = Beta of Market = + 1.0 Always</a:t>
            </a:r>
            <a:r>
              <a:rPr lang="en-US" b="1" dirty="0" smtClean="0"/>
              <a:t>.</a:t>
            </a:r>
            <a:endParaRPr lang="en-US" dirty="0"/>
          </a:p>
        </p:txBody>
      </p:sp>
      <p:sp>
        <p:nvSpPr>
          <p:cNvPr id="4" name="Slide Number Placeholder 3"/>
          <p:cNvSpPr>
            <a:spLocks noGrp="1"/>
          </p:cNvSpPr>
          <p:nvPr>
            <p:ph type="sldNum" sz="quarter" idx="12"/>
          </p:nvPr>
        </p:nvSpPr>
        <p:spPr/>
        <p:txBody>
          <a:bodyPr/>
          <a:lstStyle/>
          <a:p>
            <a:fld id="{2DCB1BCF-A3DC-4D65-A387-4F5C869CB9FE}"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Meaning of Beta for Share ABC in Karachi Stock Exchange (KSE):</a:t>
            </a:r>
            <a:endParaRPr lang="en-US" b="1" dirty="0"/>
          </a:p>
        </p:txBody>
      </p:sp>
      <p:sp>
        <p:nvSpPr>
          <p:cNvPr id="3" name="Content Placeholder 2"/>
          <p:cNvSpPr>
            <a:spLocks noGrp="1"/>
          </p:cNvSpPr>
          <p:nvPr>
            <p:ph idx="1"/>
          </p:nvPr>
        </p:nvSpPr>
        <p:spPr/>
        <p:txBody>
          <a:bodyPr>
            <a:normAutofit/>
          </a:bodyPr>
          <a:lstStyle/>
          <a:p>
            <a:r>
              <a:rPr lang="en-US" dirty="0"/>
              <a:t>Our approach for calculating the beta will be straight forward. Let us assume that we analyze </a:t>
            </a:r>
            <a:r>
              <a:rPr lang="en-US" dirty="0" smtClean="0"/>
              <a:t>the movements </a:t>
            </a:r>
            <a:r>
              <a:rPr lang="en-US" dirty="0"/>
              <a:t>in KSE index for period of three years and we also analyze the price movements for </a:t>
            </a:r>
            <a:r>
              <a:rPr lang="en-US" dirty="0" smtClean="0"/>
              <a:t>the Stock </a:t>
            </a:r>
            <a:r>
              <a:rPr lang="en-US" dirty="0"/>
              <a:t>A in KSE for the same period of time of three years. </a:t>
            </a:r>
          </a:p>
        </p:txBody>
      </p:sp>
      <p:sp>
        <p:nvSpPr>
          <p:cNvPr id="4" name="Slide Number Placeholder 3"/>
          <p:cNvSpPr>
            <a:spLocks noGrp="1"/>
          </p:cNvSpPr>
          <p:nvPr>
            <p:ph type="sldNum" sz="quarter" idx="12"/>
          </p:nvPr>
        </p:nvSpPr>
        <p:spPr/>
        <p:txBody>
          <a:bodyPr/>
          <a:lstStyle/>
          <a:p>
            <a:fld id="{2DCB1BCF-A3DC-4D65-A387-4F5C869CB9FE}"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Meaning of Beta for Share ABC in Karachi Stock Exchange (KSE):</a:t>
            </a:r>
            <a:endParaRPr lang="en-US" b="1" dirty="0"/>
          </a:p>
        </p:txBody>
      </p:sp>
      <p:sp>
        <p:nvSpPr>
          <p:cNvPr id="3" name="Content Placeholder 2"/>
          <p:cNvSpPr>
            <a:spLocks noGrp="1"/>
          </p:cNvSpPr>
          <p:nvPr>
            <p:ph idx="1"/>
          </p:nvPr>
        </p:nvSpPr>
        <p:spPr/>
        <p:txBody>
          <a:bodyPr>
            <a:normAutofit/>
          </a:bodyPr>
          <a:lstStyle/>
          <a:p>
            <a:r>
              <a:rPr lang="en-US" dirty="0" smtClean="0"/>
              <a:t>We look at the change in the price of the </a:t>
            </a:r>
            <a:r>
              <a:rPr lang="en-US" dirty="0"/>
              <a:t>stock and compare it to the change in price in the market for each one of the three years separately</a:t>
            </a:r>
            <a:r>
              <a:rPr lang="en-US" dirty="0" smtClean="0"/>
              <a:t>.</a:t>
            </a:r>
            <a:endParaRPr lang="en-US" dirty="0"/>
          </a:p>
        </p:txBody>
      </p:sp>
      <p:sp>
        <p:nvSpPr>
          <p:cNvPr id="4" name="Slide Number Placeholder 3"/>
          <p:cNvSpPr>
            <a:spLocks noGrp="1"/>
          </p:cNvSpPr>
          <p:nvPr>
            <p:ph type="sldNum" sz="quarter" idx="12"/>
          </p:nvPr>
        </p:nvSpPr>
        <p:spPr/>
        <p:txBody>
          <a:bodyPr/>
          <a:lstStyle/>
          <a:p>
            <a:fld id="{2DCB1BCF-A3DC-4D65-A387-4F5C869CB9FE}"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Meaning of Beta for Share ABC in Karachi Stock Exchange (KSE):</a:t>
            </a:r>
            <a:endParaRPr lang="en-US" b="1" dirty="0"/>
          </a:p>
        </p:txBody>
      </p:sp>
      <p:sp>
        <p:nvSpPr>
          <p:cNvPr id="3" name="Content Placeholder 2"/>
          <p:cNvSpPr>
            <a:spLocks noGrp="1"/>
          </p:cNvSpPr>
          <p:nvPr>
            <p:ph idx="1"/>
          </p:nvPr>
        </p:nvSpPr>
        <p:spPr/>
        <p:txBody>
          <a:bodyPr>
            <a:normAutofit/>
          </a:bodyPr>
          <a:lstStyle/>
          <a:p>
            <a:r>
              <a:rPr lang="en-US" dirty="0" smtClean="0"/>
              <a:t>And then we plot those points on a graph where the expected return on the stock on the y- axis and the expected return on the market on x-axis. </a:t>
            </a:r>
            <a:endParaRPr lang="en-US" dirty="0"/>
          </a:p>
        </p:txBody>
      </p:sp>
      <p:sp>
        <p:nvSpPr>
          <p:cNvPr id="4" name="Slide Number Placeholder 3"/>
          <p:cNvSpPr>
            <a:spLocks noGrp="1"/>
          </p:cNvSpPr>
          <p:nvPr>
            <p:ph type="sldNum" sz="quarter" idx="12"/>
          </p:nvPr>
        </p:nvSpPr>
        <p:spPr/>
        <p:txBody>
          <a:bodyPr/>
          <a:lstStyle/>
          <a:p>
            <a:fld id="{2DCB1BCF-A3DC-4D65-A387-4F5C869CB9FE}"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Meaning of Beta for Share ABC in Karachi Stock Exchange (KSE):</a:t>
            </a:r>
            <a:endParaRPr lang="en-US" b="1" dirty="0"/>
          </a:p>
        </p:txBody>
      </p:sp>
      <p:sp>
        <p:nvSpPr>
          <p:cNvPr id="3" name="Content Placeholder 2"/>
          <p:cNvSpPr>
            <a:spLocks noGrp="1"/>
          </p:cNvSpPr>
          <p:nvPr>
            <p:ph idx="1"/>
          </p:nvPr>
        </p:nvSpPr>
        <p:spPr/>
        <p:txBody>
          <a:bodyPr>
            <a:normAutofit/>
          </a:bodyPr>
          <a:lstStyle/>
          <a:p>
            <a:r>
              <a:rPr lang="en-US" dirty="0" smtClean="0"/>
              <a:t>We are using the price of the stock and value of the index as representative measures for the expected return.</a:t>
            </a:r>
            <a:endParaRPr lang="en-US" dirty="0"/>
          </a:p>
        </p:txBody>
      </p:sp>
      <p:sp>
        <p:nvSpPr>
          <p:cNvPr id="4" name="Slide Number Placeholder 3"/>
          <p:cNvSpPr>
            <a:spLocks noGrp="1"/>
          </p:cNvSpPr>
          <p:nvPr>
            <p:ph type="sldNum" sz="quarter" idx="12"/>
          </p:nvPr>
        </p:nvSpPr>
        <p:spPr/>
        <p:txBody>
          <a:bodyPr/>
          <a:lstStyle/>
          <a:p>
            <a:fld id="{2DCB1BCF-A3DC-4D65-A387-4F5C869CB9FE}"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Meaning of Beta for Share ABC in Karachi Stock Exchange (KSE):</a:t>
            </a:r>
            <a:endParaRPr lang="en-US" b="1"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609600" y="1511389"/>
            <a:ext cx="7848600" cy="4813211"/>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2DCB1BCF-A3DC-4D65-A387-4F5C869CB9FE}"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Meaning of Beta for Share ABC in Karachi Stock Exchange (KSE):</a:t>
            </a:r>
            <a:endParaRPr lang="en-US" b="1" dirty="0"/>
          </a:p>
        </p:txBody>
      </p:sp>
      <p:sp>
        <p:nvSpPr>
          <p:cNvPr id="4" name="Content Placeholder 3"/>
          <p:cNvSpPr>
            <a:spLocks noGrp="1"/>
          </p:cNvSpPr>
          <p:nvPr>
            <p:ph idx="1"/>
          </p:nvPr>
        </p:nvSpPr>
        <p:spPr/>
        <p:txBody>
          <a:bodyPr>
            <a:normAutofit/>
          </a:bodyPr>
          <a:lstStyle/>
          <a:p>
            <a:r>
              <a:rPr lang="en-US" dirty="0"/>
              <a:t>If you look at the graph, we have plotted three years of data for the changes in the Karachi </a:t>
            </a:r>
            <a:r>
              <a:rPr lang="en-US" dirty="0" smtClean="0"/>
              <a:t>stock exchange </a:t>
            </a:r>
            <a:r>
              <a:rPr lang="en-US" dirty="0"/>
              <a:t>100 market index and the expected return on the stock A. </a:t>
            </a:r>
          </a:p>
        </p:txBody>
      </p:sp>
      <p:sp>
        <p:nvSpPr>
          <p:cNvPr id="5" name="Slide Number Placeholder 4"/>
          <p:cNvSpPr>
            <a:spLocks noGrp="1"/>
          </p:cNvSpPr>
          <p:nvPr>
            <p:ph type="sldNum" sz="quarter" idx="12"/>
          </p:nvPr>
        </p:nvSpPr>
        <p:spPr/>
        <p:txBody>
          <a:bodyPr/>
          <a:lstStyle/>
          <a:p>
            <a:fld id="{2DCB1BCF-A3DC-4D65-A387-4F5C869CB9FE}"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Meaning of Beta for Share ABC in Karachi Stock Exchange (KSE):</a:t>
            </a:r>
            <a:endParaRPr lang="en-US" b="1" dirty="0"/>
          </a:p>
        </p:txBody>
      </p:sp>
      <p:sp>
        <p:nvSpPr>
          <p:cNvPr id="4" name="Content Placeholder 3"/>
          <p:cNvSpPr>
            <a:spLocks noGrp="1"/>
          </p:cNvSpPr>
          <p:nvPr>
            <p:ph idx="1"/>
          </p:nvPr>
        </p:nvSpPr>
        <p:spPr/>
        <p:txBody>
          <a:bodyPr>
            <a:normAutofit/>
          </a:bodyPr>
          <a:lstStyle/>
          <a:p>
            <a:r>
              <a:rPr lang="en-US" dirty="0" smtClean="0"/>
              <a:t>The expected return on A is on </a:t>
            </a:r>
            <a:r>
              <a:rPr lang="en-US" dirty="0" err="1" smtClean="0"/>
              <a:t>yaxis</a:t>
            </a:r>
            <a:r>
              <a:rPr lang="en-US" dirty="0" smtClean="0"/>
              <a:t> and it is represented by </a:t>
            </a:r>
            <a:r>
              <a:rPr lang="en-US" dirty="0" err="1" smtClean="0"/>
              <a:t>rA</a:t>
            </a:r>
            <a:r>
              <a:rPr lang="en-US" dirty="0" smtClean="0"/>
              <a:t>* and the expected return on stock in KSE 100 market index is represented by </a:t>
            </a:r>
            <a:r>
              <a:rPr lang="en-US" dirty="0" err="1" smtClean="0"/>
              <a:t>rM</a:t>
            </a:r>
            <a:r>
              <a:rPr lang="en-US" dirty="0" smtClean="0"/>
              <a:t>* the ‘*’ represented the expected part of the rate of return.</a:t>
            </a:r>
            <a:endParaRPr lang="en-US" dirty="0"/>
          </a:p>
        </p:txBody>
      </p:sp>
      <p:sp>
        <p:nvSpPr>
          <p:cNvPr id="5" name="Slide Number Placeholder 4"/>
          <p:cNvSpPr>
            <a:spLocks noGrp="1"/>
          </p:cNvSpPr>
          <p:nvPr>
            <p:ph type="sldNum" sz="quarter" idx="12"/>
          </p:nvPr>
        </p:nvSpPr>
        <p:spPr/>
        <p:txBody>
          <a:bodyPr/>
          <a:lstStyle/>
          <a:p>
            <a:fld id="{2DCB1BCF-A3DC-4D65-A387-4F5C869CB9FE}"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Meaning of Beta for Share ABC in Karachi Stock Exchange (KSE):</a:t>
            </a:r>
            <a:endParaRPr lang="en-US" b="1" dirty="0"/>
          </a:p>
        </p:txBody>
      </p:sp>
      <p:sp>
        <p:nvSpPr>
          <p:cNvPr id="4" name="Content Placeholder 3"/>
          <p:cNvSpPr>
            <a:spLocks noGrp="1"/>
          </p:cNvSpPr>
          <p:nvPr>
            <p:ph idx="1"/>
          </p:nvPr>
        </p:nvSpPr>
        <p:spPr/>
        <p:txBody>
          <a:bodyPr>
            <a:normAutofit/>
          </a:bodyPr>
          <a:lstStyle/>
          <a:p>
            <a:r>
              <a:rPr lang="en-US" dirty="0" smtClean="0"/>
              <a:t>In both cases the expected returns have been benched marked against the risk free rate of return. That is because we pick the risk free rate of return as the starting point for the changes in the expected return. </a:t>
            </a:r>
            <a:endParaRPr lang="en-US" dirty="0"/>
          </a:p>
        </p:txBody>
      </p:sp>
      <p:sp>
        <p:nvSpPr>
          <p:cNvPr id="5" name="Slide Number Placeholder 4"/>
          <p:cNvSpPr>
            <a:spLocks noGrp="1"/>
          </p:cNvSpPr>
          <p:nvPr>
            <p:ph type="sldNum" sz="quarter" idx="12"/>
          </p:nvPr>
        </p:nvSpPr>
        <p:spPr/>
        <p:txBody>
          <a:bodyPr/>
          <a:lstStyle/>
          <a:p>
            <a:fld id="{2DCB1BCF-A3DC-4D65-A387-4F5C869CB9FE}"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Meaning of Beta for Share ABC in Karachi Stock Exchange (KSE):</a:t>
            </a:r>
            <a:endParaRPr lang="en-US" b="1" dirty="0"/>
          </a:p>
        </p:txBody>
      </p:sp>
      <p:sp>
        <p:nvSpPr>
          <p:cNvPr id="4" name="Content Placeholder 3"/>
          <p:cNvSpPr>
            <a:spLocks noGrp="1"/>
          </p:cNvSpPr>
          <p:nvPr>
            <p:ph idx="1"/>
          </p:nvPr>
        </p:nvSpPr>
        <p:spPr/>
        <p:txBody>
          <a:bodyPr>
            <a:normAutofit/>
          </a:bodyPr>
          <a:lstStyle/>
          <a:p>
            <a:r>
              <a:rPr lang="en-US" dirty="0" smtClean="0"/>
              <a:t>Three points are shown on the graph on for each year in the analysis and after plotting these points on the graph we can then do what is known as the linear regression of straight line which best fit through points. You have studied this concept in the course of “Statistics and Probability”. </a:t>
            </a:r>
            <a:endParaRPr lang="en-US" dirty="0"/>
          </a:p>
        </p:txBody>
      </p:sp>
      <p:sp>
        <p:nvSpPr>
          <p:cNvPr id="5" name="Slide Number Placeholder 4"/>
          <p:cNvSpPr>
            <a:spLocks noGrp="1"/>
          </p:cNvSpPr>
          <p:nvPr>
            <p:ph type="sldNum" sz="quarter" idx="12"/>
          </p:nvPr>
        </p:nvSpPr>
        <p:spPr/>
        <p:txBody>
          <a:bodyPr/>
          <a:lstStyle/>
          <a:p>
            <a:fld id="{2DCB1BCF-A3DC-4D65-A387-4F5C869CB9FE}"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Meaning of Beta for Share ABC in Karachi Stock Exchange (KSE):</a:t>
            </a:r>
            <a:endParaRPr lang="en-US" b="1" dirty="0"/>
          </a:p>
        </p:txBody>
      </p:sp>
      <p:sp>
        <p:nvSpPr>
          <p:cNvPr id="4" name="Content Placeholder 3"/>
          <p:cNvSpPr>
            <a:spLocks noGrp="1"/>
          </p:cNvSpPr>
          <p:nvPr>
            <p:ph idx="1"/>
          </p:nvPr>
        </p:nvSpPr>
        <p:spPr/>
        <p:txBody>
          <a:bodyPr>
            <a:normAutofit/>
          </a:bodyPr>
          <a:lstStyle/>
          <a:p>
            <a:r>
              <a:rPr lang="en-US" dirty="0" smtClean="0"/>
              <a:t>The slope of the line represents the beta coefficient.</a:t>
            </a:r>
          </a:p>
          <a:p>
            <a:r>
              <a:rPr lang="en-US" b="1" dirty="0" smtClean="0"/>
              <a:t>Slope = Beta = </a:t>
            </a:r>
            <a:r>
              <a:rPr lang="el-GR" b="1" dirty="0" smtClean="0"/>
              <a:t>Δ </a:t>
            </a:r>
            <a:r>
              <a:rPr lang="en-US" b="1" dirty="0" smtClean="0"/>
              <a:t>Y / </a:t>
            </a:r>
            <a:r>
              <a:rPr lang="el-GR" b="1" dirty="0" smtClean="0"/>
              <a:t>Δ </a:t>
            </a:r>
            <a:r>
              <a:rPr lang="en-US" b="1" dirty="0" smtClean="0"/>
              <a:t>X = % </a:t>
            </a:r>
            <a:r>
              <a:rPr lang="el-GR" b="1" dirty="0" smtClean="0"/>
              <a:t>Δ </a:t>
            </a:r>
            <a:r>
              <a:rPr lang="en-US" b="1" dirty="0" err="1" smtClean="0"/>
              <a:t>rA</a:t>
            </a:r>
            <a:r>
              <a:rPr lang="en-US" b="1" dirty="0" smtClean="0"/>
              <a:t>* / % </a:t>
            </a:r>
            <a:r>
              <a:rPr lang="el-GR" b="1" dirty="0" smtClean="0"/>
              <a:t>Δ </a:t>
            </a:r>
            <a:r>
              <a:rPr lang="en-US" b="1" dirty="0" err="1" smtClean="0"/>
              <a:t>rM</a:t>
            </a:r>
            <a:r>
              <a:rPr lang="en-US" b="1" dirty="0" smtClean="0"/>
              <a:t>*</a:t>
            </a:r>
          </a:p>
          <a:p>
            <a:r>
              <a:rPr lang="en-US" dirty="0" smtClean="0"/>
              <a:t>= </a:t>
            </a:r>
            <a:r>
              <a:rPr lang="en-US" b="1" dirty="0" smtClean="0"/>
              <a:t>A =Risk Relative to Market = (</a:t>
            </a:r>
            <a:r>
              <a:rPr lang="en-US" b="1" dirty="0" err="1" smtClean="0"/>
              <a:t>rA</a:t>
            </a:r>
            <a:r>
              <a:rPr lang="en-US" b="1" dirty="0" smtClean="0"/>
              <a:t>* - </a:t>
            </a:r>
            <a:r>
              <a:rPr lang="en-US" b="1" dirty="0" err="1" smtClean="0"/>
              <a:t>rRF</a:t>
            </a:r>
            <a:r>
              <a:rPr lang="en-US" b="1" dirty="0" smtClean="0"/>
              <a:t>) / (</a:t>
            </a:r>
            <a:r>
              <a:rPr lang="en-US" b="1" dirty="0" err="1" smtClean="0"/>
              <a:t>rM</a:t>
            </a:r>
            <a:r>
              <a:rPr lang="en-US" b="1" dirty="0" smtClean="0"/>
              <a:t>* - </a:t>
            </a:r>
            <a:r>
              <a:rPr lang="en-US" b="1" dirty="0" err="1" smtClean="0"/>
              <a:t>rRF</a:t>
            </a:r>
            <a:r>
              <a:rPr lang="en-US" b="1" dirty="0" smtClean="0"/>
              <a:t>)</a:t>
            </a:r>
            <a:endParaRPr lang="en-US" dirty="0"/>
          </a:p>
        </p:txBody>
      </p:sp>
      <p:sp>
        <p:nvSpPr>
          <p:cNvPr id="5" name="Slide Number Placeholder 4"/>
          <p:cNvSpPr>
            <a:spLocks noGrp="1"/>
          </p:cNvSpPr>
          <p:nvPr>
            <p:ph type="sldNum" sz="quarter" idx="12"/>
          </p:nvPr>
        </p:nvSpPr>
        <p:spPr/>
        <p:txBody>
          <a:bodyPr/>
          <a:lstStyle/>
          <a:p>
            <a:fld id="{2DCB1BCF-A3DC-4D65-A387-4F5C869CB9FE}"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Meaning of Beta for Share ABC in Karachi Stock Exchange (KSE):</a:t>
            </a:r>
            <a:endParaRPr lang="en-US" b="1" dirty="0"/>
          </a:p>
        </p:txBody>
      </p:sp>
      <p:sp>
        <p:nvSpPr>
          <p:cNvPr id="4" name="Content Placeholder 3"/>
          <p:cNvSpPr>
            <a:spLocks noGrp="1"/>
          </p:cNvSpPr>
          <p:nvPr>
            <p:ph idx="1"/>
          </p:nvPr>
        </p:nvSpPr>
        <p:spPr/>
        <p:txBody>
          <a:bodyPr>
            <a:normAutofit/>
          </a:bodyPr>
          <a:lstStyle/>
          <a:p>
            <a:r>
              <a:rPr lang="en-US" dirty="0"/>
              <a:t>Beta represents the risk of stock relative to the return of the market and in terms of risk free </a:t>
            </a:r>
            <a:r>
              <a:rPr lang="en-US" dirty="0" smtClean="0"/>
              <a:t>rate of </a:t>
            </a:r>
            <a:r>
              <a:rPr lang="en-US" dirty="0"/>
              <a:t>return we can define the Beta as the expected rate of return for stock A minus risk free rate of </a:t>
            </a:r>
            <a:r>
              <a:rPr lang="en-US" dirty="0" smtClean="0"/>
              <a:t>return divided </a:t>
            </a:r>
            <a:r>
              <a:rPr lang="en-US" dirty="0"/>
              <a:t>by the expected rate of return for the market minus risk free rate of return. </a:t>
            </a:r>
          </a:p>
        </p:txBody>
      </p:sp>
      <p:sp>
        <p:nvSpPr>
          <p:cNvPr id="5" name="Slide Number Placeholder 4"/>
          <p:cNvSpPr>
            <a:spLocks noGrp="1"/>
          </p:cNvSpPr>
          <p:nvPr>
            <p:ph type="sldNum" sz="quarter" idx="12"/>
          </p:nvPr>
        </p:nvSpPr>
        <p:spPr/>
        <p:txBody>
          <a:bodyPr/>
          <a:lstStyle/>
          <a:p>
            <a:fld id="{2DCB1BCF-A3DC-4D65-A387-4F5C869CB9FE}"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Meaning of Beta for Share ABC in Karachi Stock Exchange (KSE):</a:t>
            </a:r>
            <a:endParaRPr lang="en-US" b="1" dirty="0"/>
          </a:p>
        </p:txBody>
      </p:sp>
      <p:sp>
        <p:nvSpPr>
          <p:cNvPr id="4" name="Content Placeholder 3"/>
          <p:cNvSpPr>
            <a:spLocks noGrp="1"/>
          </p:cNvSpPr>
          <p:nvPr>
            <p:ph idx="1"/>
          </p:nvPr>
        </p:nvSpPr>
        <p:spPr/>
        <p:txBody>
          <a:bodyPr>
            <a:normAutofit/>
          </a:bodyPr>
          <a:lstStyle/>
          <a:p>
            <a:r>
              <a:rPr lang="en-US" dirty="0" smtClean="0"/>
              <a:t>We use historical data of expected rate of return and we graphed it against changes in the overall market index.</a:t>
            </a:r>
            <a:endParaRPr lang="en-US" dirty="0"/>
          </a:p>
        </p:txBody>
      </p:sp>
      <p:sp>
        <p:nvSpPr>
          <p:cNvPr id="5" name="Slide Number Placeholder 4"/>
          <p:cNvSpPr>
            <a:spLocks noGrp="1"/>
          </p:cNvSpPr>
          <p:nvPr>
            <p:ph type="sldNum" sz="quarter" idx="12"/>
          </p:nvPr>
        </p:nvSpPr>
        <p:spPr/>
        <p:txBody>
          <a:bodyPr/>
          <a:lstStyle/>
          <a:p>
            <a:fld id="{2DCB1BCF-A3DC-4D65-A387-4F5C869CB9FE}"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Calculating Portfolio Beta (CAPM):</a:t>
            </a:r>
            <a:endParaRPr lang="en-US" b="1" dirty="0"/>
          </a:p>
        </p:txBody>
      </p:sp>
      <p:sp>
        <p:nvSpPr>
          <p:cNvPr id="4" name="Content Placeholder 3"/>
          <p:cNvSpPr>
            <a:spLocks noGrp="1"/>
          </p:cNvSpPr>
          <p:nvPr>
            <p:ph idx="1"/>
          </p:nvPr>
        </p:nvSpPr>
        <p:spPr/>
        <p:txBody>
          <a:bodyPr>
            <a:normAutofit/>
          </a:bodyPr>
          <a:lstStyle/>
          <a:p>
            <a:pPr>
              <a:buNone/>
            </a:pPr>
            <a:r>
              <a:rPr lang="en-US" dirty="0" smtClean="0"/>
              <a:t>	There </a:t>
            </a:r>
            <a:r>
              <a:rPr lang="en-US" dirty="0"/>
              <a:t>are two ways of calculating portfolio </a:t>
            </a:r>
            <a:r>
              <a:rPr lang="en-US" dirty="0" smtClean="0"/>
              <a:t>beta.</a:t>
            </a:r>
            <a:endParaRPr lang="en-US" dirty="0"/>
          </a:p>
          <a:p>
            <a:r>
              <a:rPr lang="en-US" dirty="0" smtClean="0"/>
              <a:t> </a:t>
            </a:r>
            <a:r>
              <a:rPr lang="en-US" dirty="0"/>
              <a:t>Analyze Historical Data for Portfolio Returns and Market Index Returns like in the case </a:t>
            </a:r>
            <a:r>
              <a:rPr lang="en-US" dirty="0" smtClean="0"/>
              <a:t>of Stock </a:t>
            </a:r>
            <a:r>
              <a:rPr lang="en-US" dirty="0"/>
              <a:t>Beta, plot Least Squares Fit Line, and compute Portfolio Line Slope or Beta directly</a:t>
            </a:r>
            <a:r>
              <a:rPr lang="en-US" dirty="0" smtClean="0"/>
              <a:t>.</a:t>
            </a:r>
            <a:endParaRPr lang="en-US" dirty="0"/>
          </a:p>
        </p:txBody>
      </p:sp>
      <p:sp>
        <p:nvSpPr>
          <p:cNvPr id="5" name="Slide Number Placeholder 4"/>
          <p:cNvSpPr>
            <a:spLocks noGrp="1"/>
          </p:cNvSpPr>
          <p:nvPr>
            <p:ph type="sldNum" sz="quarter" idx="12"/>
          </p:nvPr>
        </p:nvSpPr>
        <p:spPr/>
        <p:txBody>
          <a:bodyPr/>
          <a:lstStyle/>
          <a:p>
            <a:fld id="{2DCB1BCF-A3DC-4D65-A387-4F5C869CB9FE}"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Calculating Portfolio Beta (CAPM):</a:t>
            </a:r>
            <a:endParaRPr lang="en-US" b="1" dirty="0"/>
          </a:p>
        </p:txBody>
      </p:sp>
      <p:sp>
        <p:nvSpPr>
          <p:cNvPr id="4" name="Content Placeholder 3"/>
          <p:cNvSpPr>
            <a:spLocks noGrp="1"/>
          </p:cNvSpPr>
          <p:nvPr>
            <p:ph idx="1"/>
          </p:nvPr>
        </p:nvSpPr>
        <p:spPr/>
        <p:txBody>
          <a:bodyPr>
            <a:normAutofit/>
          </a:bodyPr>
          <a:lstStyle/>
          <a:p>
            <a:r>
              <a:rPr lang="en-US" dirty="0" smtClean="0"/>
              <a:t>Use the Published Data for </a:t>
            </a:r>
            <a:r>
              <a:rPr lang="en-US" b="1" dirty="0" smtClean="0"/>
              <a:t>Individual Stock Betas from the “Beta Book”</a:t>
            </a:r>
          </a:p>
        </p:txBody>
      </p:sp>
      <p:sp>
        <p:nvSpPr>
          <p:cNvPr id="5" name="Slide Number Placeholder 4"/>
          <p:cNvSpPr>
            <a:spLocks noGrp="1"/>
          </p:cNvSpPr>
          <p:nvPr>
            <p:ph type="sldNum" sz="quarter" idx="12"/>
          </p:nvPr>
        </p:nvSpPr>
        <p:spPr/>
        <p:txBody>
          <a:bodyPr/>
          <a:lstStyle/>
          <a:p>
            <a:fld id="{2DCB1BCF-A3DC-4D65-A387-4F5C869CB9FE}"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Calculating Portfolio Beta (CAPM):</a:t>
            </a:r>
            <a:endParaRPr lang="en-US" b="1" dirty="0"/>
          </a:p>
        </p:txBody>
      </p:sp>
      <p:sp>
        <p:nvSpPr>
          <p:cNvPr id="4" name="Content Placeholder 3"/>
          <p:cNvSpPr>
            <a:spLocks noGrp="1"/>
          </p:cNvSpPr>
          <p:nvPr>
            <p:ph idx="1"/>
          </p:nvPr>
        </p:nvSpPr>
        <p:spPr/>
        <p:txBody>
          <a:bodyPr>
            <a:normAutofit/>
          </a:bodyPr>
          <a:lstStyle/>
          <a:p>
            <a:r>
              <a:rPr lang="en-US" dirty="0" smtClean="0"/>
              <a:t>Portfolio beta can be calculated as the sample weighted average of the stock beta’s in that portfolio.</a:t>
            </a:r>
          </a:p>
        </p:txBody>
      </p:sp>
      <p:sp>
        <p:nvSpPr>
          <p:cNvPr id="5" name="Slide Number Placeholder 4"/>
          <p:cNvSpPr>
            <a:spLocks noGrp="1"/>
          </p:cNvSpPr>
          <p:nvPr>
            <p:ph type="sldNum" sz="quarter" idx="12"/>
          </p:nvPr>
        </p:nvSpPr>
        <p:spPr/>
        <p:txBody>
          <a:bodyPr/>
          <a:lstStyle/>
          <a:p>
            <a:fld id="{2DCB1BCF-A3DC-4D65-A387-4F5C869CB9FE}"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Calculating Portfolio Beta (CAPM):</a:t>
            </a:r>
            <a:endParaRPr lang="en-US" b="1"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1143000" y="2514600"/>
            <a:ext cx="7162800" cy="1094807"/>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2DCB1BCF-A3DC-4D65-A387-4F5C869CB9FE}"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Calculating Portfolio Beta (CAPM):</a:t>
            </a:r>
            <a:endParaRPr lang="en-US" b="1" dirty="0"/>
          </a:p>
        </p:txBody>
      </p:sp>
      <p:sp>
        <p:nvSpPr>
          <p:cNvPr id="4" name="Content Placeholder 3"/>
          <p:cNvSpPr>
            <a:spLocks noGrp="1"/>
          </p:cNvSpPr>
          <p:nvPr>
            <p:ph idx="1"/>
          </p:nvPr>
        </p:nvSpPr>
        <p:spPr/>
        <p:txBody>
          <a:bodyPr>
            <a:normAutofit/>
          </a:bodyPr>
          <a:lstStyle/>
          <a:p>
            <a:r>
              <a:rPr lang="en-US" dirty="0" smtClean="0"/>
              <a:t>In the formula </a:t>
            </a:r>
            <a:r>
              <a:rPr lang="en-US" dirty="0" err="1" smtClean="0"/>
              <a:t>βA</a:t>
            </a:r>
            <a:r>
              <a:rPr lang="en-US" dirty="0" smtClean="0"/>
              <a:t> represents the Beta (or Market Risk) of Stock A.</a:t>
            </a:r>
          </a:p>
          <a:p>
            <a:r>
              <a:rPr lang="en-US" dirty="0" smtClean="0"/>
              <a:t>XA represents the Weight of Stock (fractional value of investment in A to total portfolio value).The simple formula for calculating the portfolio beta is as follows.</a:t>
            </a:r>
          </a:p>
        </p:txBody>
      </p:sp>
      <p:sp>
        <p:nvSpPr>
          <p:cNvPr id="5" name="Slide Number Placeholder 4"/>
          <p:cNvSpPr>
            <a:spLocks noGrp="1"/>
          </p:cNvSpPr>
          <p:nvPr>
            <p:ph type="sldNum" sz="quarter" idx="12"/>
          </p:nvPr>
        </p:nvSpPr>
        <p:spPr/>
        <p:txBody>
          <a:bodyPr/>
          <a:lstStyle/>
          <a:p>
            <a:fld id="{2DCB1BCF-A3DC-4D65-A387-4F5C869CB9FE}"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Calculating Portfolio Beta (CAPM):</a:t>
            </a:r>
            <a:endParaRPr lang="en-US" b="1" dirty="0"/>
          </a:p>
        </p:txBody>
      </p:sp>
      <p:sp>
        <p:nvSpPr>
          <p:cNvPr id="4" name="Content Placeholder 3"/>
          <p:cNvSpPr>
            <a:spLocks noGrp="1"/>
          </p:cNvSpPr>
          <p:nvPr>
            <p:ph idx="1"/>
          </p:nvPr>
        </p:nvSpPr>
        <p:spPr/>
        <p:txBody>
          <a:bodyPr>
            <a:normAutofit/>
          </a:bodyPr>
          <a:lstStyle/>
          <a:p>
            <a:r>
              <a:rPr lang="en-US" dirty="0" smtClean="0"/>
              <a:t>Portfolio Beta (or Market Risk) Formula is a Simple Weighted Average unlike the portfolio risk formula, which is.</a:t>
            </a:r>
            <a:endParaRPr lang="en-US" dirty="0"/>
          </a:p>
        </p:txBody>
      </p:sp>
      <p:sp>
        <p:nvSpPr>
          <p:cNvPr id="5" name="Slide Number Placeholder 4"/>
          <p:cNvSpPr>
            <a:spLocks noGrp="1"/>
          </p:cNvSpPr>
          <p:nvPr>
            <p:ph type="sldNum" sz="quarter" idx="12"/>
          </p:nvPr>
        </p:nvSpPr>
        <p:spPr/>
        <p:txBody>
          <a:bodyPr/>
          <a:lstStyle/>
          <a:p>
            <a:fld id="{2DCB1BCF-A3DC-4D65-A387-4F5C869CB9FE}"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Calculating Portfolio Beta (CAPM):</a:t>
            </a:r>
            <a:endParaRPr lang="en-US" b="1"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1295400" y="2743200"/>
            <a:ext cx="6368030" cy="638969"/>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2DCB1BCF-A3DC-4D65-A387-4F5C869CB9FE}"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Calculating Portfolio Beta (CAPM):</a:t>
            </a:r>
            <a:endParaRPr lang="en-US" b="1" dirty="0"/>
          </a:p>
        </p:txBody>
      </p:sp>
      <p:sp>
        <p:nvSpPr>
          <p:cNvPr id="4" name="Content Placeholder 3"/>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2" cstate="print"/>
          <a:srcRect/>
          <a:stretch>
            <a:fillRect/>
          </a:stretch>
        </p:blipFill>
        <p:spPr bwMode="auto">
          <a:xfrm>
            <a:off x="228600" y="1524000"/>
            <a:ext cx="8674531" cy="45720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2DCB1BCF-A3DC-4D65-A387-4F5C869CB9FE}"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Calculating Portfolio Beta (CAPM):</a:t>
            </a:r>
            <a:endParaRPr lang="en-US" b="1" dirty="0"/>
          </a:p>
        </p:txBody>
      </p:sp>
      <p:sp>
        <p:nvSpPr>
          <p:cNvPr id="4" name="Content Placeholder 3"/>
          <p:cNvSpPr>
            <a:spLocks noGrp="1"/>
          </p:cNvSpPr>
          <p:nvPr>
            <p:ph idx="1"/>
          </p:nvPr>
        </p:nvSpPr>
        <p:spPr/>
        <p:txBody>
          <a:bodyPr/>
          <a:lstStyle/>
          <a:p>
            <a:endParaRPr lang="en-US"/>
          </a:p>
        </p:txBody>
      </p:sp>
      <p:pic>
        <p:nvPicPr>
          <p:cNvPr id="5123" name="Picture 3"/>
          <p:cNvPicPr>
            <a:picLocks noChangeAspect="1" noChangeArrowheads="1"/>
          </p:cNvPicPr>
          <p:nvPr/>
        </p:nvPicPr>
        <p:blipFill>
          <a:blip r:embed="rId2" cstate="print"/>
          <a:srcRect/>
          <a:stretch>
            <a:fillRect/>
          </a:stretch>
        </p:blipFill>
        <p:spPr bwMode="auto">
          <a:xfrm>
            <a:off x="457200" y="1600200"/>
            <a:ext cx="8465104" cy="44958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2DCB1BCF-A3DC-4D65-A387-4F5C869CB9FE}"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Calculating Portfolio Beta (CAPM):</a:t>
            </a:r>
            <a:endParaRPr lang="en-US" b="1" dirty="0"/>
          </a:p>
        </p:txBody>
      </p:sp>
      <p:sp>
        <p:nvSpPr>
          <p:cNvPr id="4" name="Content Placeholder 3"/>
          <p:cNvSpPr>
            <a:spLocks noGrp="1"/>
          </p:cNvSpPr>
          <p:nvPr>
            <p:ph idx="1"/>
          </p:nvPr>
        </p:nvSpPr>
        <p:spPr/>
        <p:txBody>
          <a:bodyPr>
            <a:normAutofit/>
          </a:bodyPr>
          <a:lstStyle/>
          <a:p>
            <a:r>
              <a:rPr lang="en-US" dirty="0"/>
              <a:t>The effect of adding a stock with a Beta higher than the Portfolio’s is that it increases the </a:t>
            </a:r>
            <a:r>
              <a:rPr lang="en-US" dirty="0" smtClean="0"/>
              <a:t>Portfolio’s Beta </a:t>
            </a:r>
            <a:r>
              <a:rPr lang="en-US" dirty="0"/>
              <a:t>or Risk. In this case we also increase the beta by adding new stock but the expected rate of </a:t>
            </a:r>
            <a:r>
              <a:rPr lang="en-US" dirty="0" smtClean="0"/>
              <a:t>return also </a:t>
            </a:r>
            <a:r>
              <a:rPr lang="en-US" dirty="0"/>
              <a:t>increases for the portfolio. So, the increase rate of return would compensate the increase in risk.</a:t>
            </a:r>
          </a:p>
        </p:txBody>
      </p:sp>
      <p:sp>
        <p:nvSpPr>
          <p:cNvPr id="5" name="Slide Number Placeholder 4"/>
          <p:cNvSpPr>
            <a:spLocks noGrp="1"/>
          </p:cNvSpPr>
          <p:nvPr>
            <p:ph type="sldNum" sz="quarter" idx="12"/>
          </p:nvPr>
        </p:nvSpPr>
        <p:spPr/>
        <p:txBody>
          <a:bodyPr/>
          <a:lstStyle/>
          <a:p>
            <a:fld id="{2DCB1BCF-A3DC-4D65-A387-4F5C869CB9FE}"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Required Rate of Return (CAPM)</a:t>
            </a:r>
            <a:br>
              <a:rPr lang="en-US" b="1" dirty="0" smtClean="0"/>
            </a:br>
            <a:r>
              <a:rPr lang="en-US" b="1" dirty="0" smtClean="0"/>
              <a:t>Required ROR vs. Expected ROR</a:t>
            </a:r>
            <a:endParaRPr lang="en-US" dirty="0"/>
          </a:p>
        </p:txBody>
      </p:sp>
      <p:sp>
        <p:nvSpPr>
          <p:cNvPr id="4" name="Content Placeholder 3"/>
          <p:cNvSpPr>
            <a:spLocks noGrp="1"/>
          </p:cNvSpPr>
          <p:nvPr>
            <p:ph idx="1"/>
          </p:nvPr>
        </p:nvSpPr>
        <p:spPr/>
        <p:txBody>
          <a:bodyPr>
            <a:normAutofit/>
          </a:bodyPr>
          <a:lstStyle/>
          <a:p>
            <a:r>
              <a:rPr lang="en-US" b="1" dirty="0"/>
              <a:t>Expected ROR (r*):</a:t>
            </a:r>
          </a:p>
          <a:p>
            <a:r>
              <a:rPr lang="en-US" dirty="0"/>
              <a:t>The Most Likely (or Mean) ROR expected in the future. It is calculated using </a:t>
            </a:r>
            <a:r>
              <a:rPr lang="en-US" dirty="0" smtClean="0"/>
              <a:t>Weighted Average </a:t>
            </a:r>
            <a:r>
              <a:rPr lang="en-US" dirty="0"/>
              <a:t>Formula and Probabilities (what we have been calculating so far).It is basically the </a:t>
            </a:r>
            <a:r>
              <a:rPr lang="en-US" dirty="0" smtClean="0"/>
              <a:t>weighted average </a:t>
            </a:r>
            <a:r>
              <a:rPr lang="en-US" dirty="0"/>
              <a:t>or mean of the expected return of the individual investments in the portfolio</a:t>
            </a:r>
            <a:r>
              <a:rPr lang="en-US" dirty="0" smtClean="0"/>
              <a:t>.</a:t>
            </a:r>
            <a:endParaRPr lang="en-US" dirty="0"/>
          </a:p>
        </p:txBody>
      </p:sp>
      <p:sp>
        <p:nvSpPr>
          <p:cNvPr id="5" name="Slide Number Placeholder 4"/>
          <p:cNvSpPr>
            <a:spLocks noGrp="1"/>
          </p:cNvSpPr>
          <p:nvPr>
            <p:ph type="sldNum" sz="quarter" idx="12"/>
          </p:nvPr>
        </p:nvSpPr>
        <p:spPr/>
        <p:txBody>
          <a:bodyPr/>
          <a:lstStyle/>
          <a:p>
            <a:fld id="{2DCB1BCF-A3DC-4D65-A387-4F5C869CB9FE}"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Required Rate of Return (CAPM)</a:t>
            </a:r>
            <a:br>
              <a:rPr lang="en-US" b="1" dirty="0" smtClean="0"/>
            </a:br>
            <a:r>
              <a:rPr lang="en-US" b="1" dirty="0" smtClean="0"/>
              <a:t>Required ROR vs. Expected ROR</a:t>
            </a:r>
            <a:endParaRPr lang="en-US" dirty="0"/>
          </a:p>
        </p:txBody>
      </p:sp>
      <p:sp>
        <p:nvSpPr>
          <p:cNvPr id="4" name="Content Placeholder 3"/>
          <p:cNvSpPr>
            <a:spLocks noGrp="1"/>
          </p:cNvSpPr>
          <p:nvPr>
            <p:ph idx="1"/>
          </p:nvPr>
        </p:nvSpPr>
        <p:spPr/>
        <p:txBody>
          <a:bodyPr>
            <a:normAutofit/>
          </a:bodyPr>
          <a:lstStyle/>
          <a:p>
            <a:r>
              <a:rPr lang="en-US" b="1" dirty="0" smtClean="0"/>
              <a:t>Required ROR (r):</a:t>
            </a:r>
          </a:p>
          <a:p>
            <a:r>
              <a:rPr lang="en-US" dirty="0" smtClean="0"/>
              <a:t>It is the minimum return that investors require from the stock to invest in it. It varies from individual to individual. It is based on</a:t>
            </a:r>
          </a:p>
          <a:p>
            <a:r>
              <a:rPr lang="en-US" dirty="0" smtClean="0"/>
              <a:t>1) Perceived Risk relative to the Market and Psychological Risk Profile of each Investor and</a:t>
            </a:r>
          </a:p>
          <a:p>
            <a:r>
              <a:rPr lang="en-US" dirty="0" smtClean="0"/>
              <a:t>2) His personal Opportunity Cost of Capital preference.</a:t>
            </a:r>
            <a:endParaRPr lang="en-US" dirty="0"/>
          </a:p>
        </p:txBody>
      </p:sp>
      <p:sp>
        <p:nvSpPr>
          <p:cNvPr id="5" name="Slide Number Placeholder 4"/>
          <p:cNvSpPr>
            <a:spLocks noGrp="1"/>
          </p:cNvSpPr>
          <p:nvPr>
            <p:ph type="sldNum" sz="quarter" idx="12"/>
          </p:nvPr>
        </p:nvSpPr>
        <p:spPr/>
        <p:txBody>
          <a:bodyPr/>
          <a:lstStyle/>
          <a:p>
            <a:fld id="{2DCB1BCF-A3DC-4D65-A387-4F5C869CB9FE}"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Required Rate of Return (CAPM)</a:t>
            </a:r>
            <a:br>
              <a:rPr lang="en-US" b="1" dirty="0" smtClean="0"/>
            </a:br>
            <a:r>
              <a:rPr lang="en-US" b="1" dirty="0" smtClean="0"/>
              <a:t>Required ROR vs. Expected ROR</a:t>
            </a:r>
            <a:endParaRPr lang="en-US" dirty="0"/>
          </a:p>
        </p:txBody>
      </p:sp>
      <p:sp>
        <p:nvSpPr>
          <p:cNvPr id="4" name="Content Placeholder 3"/>
          <p:cNvSpPr>
            <a:spLocks noGrp="1"/>
          </p:cNvSpPr>
          <p:nvPr>
            <p:ph idx="1"/>
          </p:nvPr>
        </p:nvSpPr>
        <p:spPr/>
        <p:txBody>
          <a:bodyPr>
            <a:normAutofit/>
          </a:bodyPr>
          <a:lstStyle/>
          <a:p>
            <a:r>
              <a:rPr lang="en-US" dirty="0"/>
              <a:t>We have mentioned earlier that ROR or opportunity cost varies from person to person </a:t>
            </a:r>
            <a:r>
              <a:rPr lang="en-US" dirty="0" smtClean="0"/>
              <a:t>because every </a:t>
            </a:r>
            <a:r>
              <a:rPr lang="en-US" dirty="0"/>
              <a:t>individual have a different preference for risk taking. </a:t>
            </a:r>
          </a:p>
        </p:txBody>
      </p:sp>
      <p:sp>
        <p:nvSpPr>
          <p:cNvPr id="5" name="Slide Number Placeholder 4"/>
          <p:cNvSpPr>
            <a:spLocks noGrp="1"/>
          </p:cNvSpPr>
          <p:nvPr>
            <p:ph type="sldNum" sz="quarter" idx="12"/>
          </p:nvPr>
        </p:nvSpPr>
        <p:spPr/>
        <p:txBody>
          <a:bodyPr/>
          <a:lstStyle/>
          <a:p>
            <a:fld id="{2DCB1BCF-A3DC-4D65-A387-4F5C869CB9FE}"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Required Rate of Return (CAPM)</a:t>
            </a:r>
            <a:br>
              <a:rPr lang="en-US" b="1" dirty="0" smtClean="0"/>
            </a:br>
            <a:r>
              <a:rPr lang="en-US" b="1" dirty="0" smtClean="0"/>
              <a:t>Required ROR vs. Expected ROR</a:t>
            </a:r>
            <a:endParaRPr lang="en-US" dirty="0"/>
          </a:p>
        </p:txBody>
      </p:sp>
      <p:sp>
        <p:nvSpPr>
          <p:cNvPr id="4" name="Content Placeholder 3"/>
          <p:cNvSpPr>
            <a:spLocks noGrp="1"/>
          </p:cNvSpPr>
          <p:nvPr>
            <p:ph idx="1"/>
          </p:nvPr>
        </p:nvSpPr>
        <p:spPr/>
        <p:txBody>
          <a:bodyPr>
            <a:normAutofit/>
          </a:bodyPr>
          <a:lstStyle/>
          <a:p>
            <a:r>
              <a:rPr lang="en-US" dirty="0" smtClean="0"/>
              <a:t>Some people have tendency to be gamblers whereas other people put their money at national saving schemes. However, the ROR can be linked to the Beta risk because based on the portfolio theory and CAPM where we mentioned there is direct relationship between risk and return.</a:t>
            </a:r>
            <a:endParaRPr lang="en-US" dirty="0"/>
          </a:p>
        </p:txBody>
      </p:sp>
      <p:sp>
        <p:nvSpPr>
          <p:cNvPr id="5" name="Slide Number Placeholder 4"/>
          <p:cNvSpPr>
            <a:spLocks noGrp="1"/>
          </p:cNvSpPr>
          <p:nvPr>
            <p:ph type="sldNum" sz="quarter" idx="12"/>
          </p:nvPr>
        </p:nvSpPr>
        <p:spPr/>
        <p:txBody>
          <a:bodyPr/>
          <a:lstStyle/>
          <a:p>
            <a:fld id="{2DCB1BCF-A3DC-4D65-A387-4F5C869CB9FE}" type="slidenum">
              <a:rPr lang="en-US" smtClean="0"/>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Required Rate of Return (CAPM)</a:t>
            </a:r>
            <a:br>
              <a:rPr lang="en-US" b="1" dirty="0" smtClean="0"/>
            </a:br>
            <a:r>
              <a:rPr lang="en-US" b="1" dirty="0" smtClean="0"/>
              <a:t>Required ROR vs. Expected ROR</a:t>
            </a:r>
            <a:endParaRPr lang="en-US" dirty="0"/>
          </a:p>
        </p:txBody>
      </p:sp>
      <p:sp>
        <p:nvSpPr>
          <p:cNvPr id="4" name="Content Placeholder 3"/>
          <p:cNvSpPr>
            <a:spLocks noGrp="1"/>
          </p:cNvSpPr>
          <p:nvPr>
            <p:ph idx="1"/>
          </p:nvPr>
        </p:nvSpPr>
        <p:spPr/>
        <p:txBody>
          <a:bodyPr>
            <a:normAutofit/>
          </a:bodyPr>
          <a:lstStyle/>
          <a:p>
            <a:r>
              <a:rPr lang="en-US" dirty="0"/>
              <a:t>Average Required ROR for all rational investors in an Efficient Market can be estimated </a:t>
            </a:r>
            <a:r>
              <a:rPr lang="en-US" dirty="0" smtClean="0"/>
              <a:t>using the </a:t>
            </a:r>
            <a:r>
              <a:rPr lang="en-US" dirty="0"/>
              <a:t>CAPM Theory: Beta and Risk Free Rate of Return.</a:t>
            </a:r>
          </a:p>
          <a:p>
            <a:r>
              <a:rPr lang="en-US" dirty="0"/>
              <a:t>Total Rate of Return (ROR) for Single Stock = Dividend Yield + Capital Gain. </a:t>
            </a:r>
          </a:p>
        </p:txBody>
      </p:sp>
      <p:sp>
        <p:nvSpPr>
          <p:cNvPr id="5" name="Slide Number Placeholder 4"/>
          <p:cNvSpPr>
            <a:spLocks noGrp="1"/>
          </p:cNvSpPr>
          <p:nvPr>
            <p:ph type="sldNum" sz="quarter" idx="12"/>
          </p:nvPr>
        </p:nvSpPr>
        <p:spPr/>
        <p:txBody>
          <a:bodyPr/>
          <a:lstStyle/>
          <a:p>
            <a:fld id="{2DCB1BCF-A3DC-4D65-A387-4F5C869CB9FE}" type="slidenum">
              <a:rPr lang="en-US" smtClean="0"/>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Required Rate of Return (CAPM)</a:t>
            </a:r>
            <a:br>
              <a:rPr lang="en-US" b="1" dirty="0" smtClean="0"/>
            </a:br>
            <a:r>
              <a:rPr lang="en-US" b="1" dirty="0" smtClean="0"/>
              <a:t>Required ROR vs. Expected ROR</a:t>
            </a:r>
            <a:endParaRPr lang="en-US" dirty="0"/>
          </a:p>
        </p:txBody>
      </p:sp>
      <p:sp>
        <p:nvSpPr>
          <p:cNvPr id="4" name="Content Placeholder 3"/>
          <p:cNvSpPr>
            <a:spLocks noGrp="1"/>
          </p:cNvSpPr>
          <p:nvPr>
            <p:ph idx="1"/>
          </p:nvPr>
        </p:nvSpPr>
        <p:spPr/>
        <p:txBody>
          <a:bodyPr>
            <a:normAutofit lnSpcReduction="10000"/>
          </a:bodyPr>
          <a:lstStyle/>
          <a:p>
            <a:r>
              <a:rPr lang="en-US" dirty="0" smtClean="0"/>
              <a:t>GORDON’S FORMULA FOR COMMON STOCK PRICING OR VALUATION USES REQUIRED RETURN r = DIV/Po + g. In Efficient Markets, Price of Stocks is based on Market Risk (or Beta).</a:t>
            </a:r>
          </a:p>
          <a:p>
            <a:r>
              <a:rPr lang="en-US" dirty="0" smtClean="0"/>
              <a:t>We can formulate the required rate of return in terms of Beta risk so how can we use beta coefficient to calculate the required rate of return for the average investor in the market. </a:t>
            </a:r>
            <a:endParaRPr lang="en-US" dirty="0"/>
          </a:p>
        </p:txBody>
      </p:sp>
      <p:sp>
        <p:nvSpPr>
          <p:cNvPr id="5" name="Slide Number Placeholder 4"/>
          <p:cNvSpPr>
            <a:spLocks noGrp="1"/>
          </p:cNvSpPr>
          <p:nvPr>
            <p:ph type="sldNum" sz="quarter" idx="12"/>
          </p:nvPr>
        </p:nvSpPr>
        <p:spPr/>
        <p:txBody>
          <a:bodyPr/>
          <a:lstStyle/>
          <a:p>
            <a:fld id="{2DCB1BCF-A3DC-4D65-A387-4F5C869CB9FE}" type="slidenum">
              <a:rPr lang="en-US" smtClean="0"/>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Required Rate of Return (CAPM)</a:t>
            </a:r>
            <a:br>
              <a:rPr lang="en-US" b="1" dirty="0" smtClean="0"/>
            </a:br>
            <a:r>
              <a:rPr lang="en-US" b="1" dirty="0" smtClean="0"/>
              <a:t>Required ROR vs. Expected ROR</a:t>
            </a:r>
            <a:endParaRPr lang="en-US" dirty="0"/>
          </a:p>
        </p:txBody>
      </p:sp>
      <p:sp>
        <p:nvSpPr>
          <p:cNvPr id="4" name="Content Placeholder 3"/>
          <p:cNvSpPr>
            <a:spLocks noGrp="1"/>
          </p:cNvSpPr>
          <p:nvPr>
            <p:ph idx="1"/>
          </p:nvPr>
        </p:nvSpPr>
        <p:spPr/>
        <p:txBody>
          <a:bodyPr>
            <a:normAutofit/>
          </a:bodyPr>
          <a:lstStyle/>
          <a:p>
            <a:r>
              <a:rPr lang="en-US" dirty="0" smtClean="0"/>
              <a:t>The answer to it is the </a:t>
            </a:r>
            <a:r>
              <a:rPr lang="en-US" dirty="0"/>
              <a:t>Security Market line SML.</a:t>
            </a:r>
          </a:p>
        </p:txBody>
      </p:sp>
      <p:sp>
        <p:nvSpPr>
          <p:cNvPr id="5" name="Slide Number Placeholder 4"/>
          <p:cNvSpPr>
            <a:spLocks noGrp="1"/>
          </p:cNvSpPr>
          <p:nvPr>
            <p:ph type="sldNum" sz="quarter" idx="12"/>
          </p:nvPr>
        </p:nvSpPr>
        <p:spPr/>
        <p:txBody>
          <a:bodyPr/>
          <a:lstStyle/>
          <a:p>
            <a:fld id="{2DCB1BCF-A3DC-4D65-A387-4F5C869CB9FE}" type="slidenum">
              <a:rPr lang="en-US" smtClean="0"/>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Required Rate of Return (CAPM)</a:t>
            </a:r>
            <a:br>
              <a:rPr lang="en-US" b="1" dirty="0" smtClean="0"/>
            </a:br>
            <a:r>
              <a:rPr lang="en-US" b="1" dirty="0" smtClean="0"/>
              <a:t>Required ROR vs. Expected ROR</a:t>
            </a:r>
            <a:endParaRPr lang="en-US" dirty="0"/>
          </a:p>
        </p:txBody>
      </p:sp>
      <p:sp>
        <p:nvSpPr>
          <p:cNvPr id="4" name="Content Placeholder 3"/>
          <p:cNvSpPr>
            <a:spLocks noGrp="1"/>
          </p:cNvSpPr>
          <p:nvPr>
            <p:ph idx="1"/>
          </p:nvPr>
        </p:nvSpPr>
        <p:spPr/>
        <p:txBody>
          <a:bodyPr>
            <a:normAutofit/>
          </a:bodyPr>
          <a:lstStyle/>
          <a:p>
            <a:r>
              <a:rPr lang="en-US" dirty="0"/>
              <a:t>It is the part of CAPM and it is the most critical part of CAPM. SML </a:t>
            </a:r>
            <a:r>
              <a:rPr lang="en-US" dirty="0" smtClean="0"/>
              <a:t>is straight </a:t>
            </a:r>
            <a:r>
              <a:rPr lang="en-US" dirty="0"/>
              <a:t>line relationship that contains all possible combinations of efficient stocks in the market. </a:t>
            </a:r>
          </a:p>
        </p:txBody>
      </p:sp>
      <p:sp>
        <p:nvSpPr>
          <p:cNvPr id="5" name="Slide Number Placeholder 4"/>
          <p:cNvSpPr>
            <a:spLocks noGrp="1"/>
          </p:cNvSpPr>
          <p:nvPr>
            <p:ph type="sldNum" sz="quarter" idx="12"/>
          </p:nvPr>
        </p:nvSpPr>
        <p:spPr/>
        <p:txBody>
          <a:bodyPr/>
          <a:lstStyle/>
          <a:p>
            <a:fld id="{2DCB1BCF-A3DC-4D65-A387-4F5C869CB9FE}" type="slidenum">
              <a:rPr lang="en-US" smtClean="0"/>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Required Rate of Return (CAPM)</a:t>
            </a:r>
            <a:br>
              <a:rPr lang="en-US" b="1" dirty="0" smtClean="0"/>
            </a:br>
            <a:r>
              <a:rPr lang="en-US" b="1" dirty="0" smtClean="0"/>
              <a:t>Required ROR vs. Expected ROR</a:t>
            </a:r>
            <a:endParaRPr lang="en-US" dirty="0"/>
          </a:p>
        </p:txBody>
      </p:sp>
      <p:sp>
        <p:nvSpPr>
          <p:cNvPr id="4" name="Content Placeholder 3"/>
          <p:cNvSpPr>
            <a:spLocks noGrp="1"/>
          </p:cNvSpPr>
          <p:nvPr>
            <p:ph idx="1"/>
          </p:nvPr>
        </p:nvSpPr>
        <p:spPr/>
        <p:txBody>
          <a:bodyPr>
            <a:normAutofit/>
          </a:bodyPr>
          <a:lstStyle/>
          <a:p>
            <a:r>
              <a:rPr lang="en-US" dirty="0" smtClean="0"/>
              <a:t>If the combination of risk and return for any stock does not lie on the SML then that stock is not efficiently priced. In other words, it means that for most of the investors in the market there ROR for investment in stock A is directly proportional to Beta risk for that stock A. </a:t>
            </a:r>
            <a:endParaRPr lang="en-US" dirty="0"/>
          </a:p>
        </p:txBody>
      </p:sp>
      <p:sp>
        <p:nvSpPr>
          <p:cNvPr id="5" name="Slide Number Placeholder 4"/>
          <p:cNvSpPr>
            <a:spLocks noGrp="1"/>
          </p:cNvSpPr>
          <p:nvPr>
            <p:ph type="sldNum" sz="quarter" idx="12"/>
          </p:nvPr>
        </p:nvSpPr>
        <p:spPr/>
        <p:txBody>
          <a:bodyPr/>
          <a:lstStyle/>
          <a:p>
            <a:fld id="{2DCB1BCF-A3DC-4D65-A387-4F5C869CB9FE}" type="slidenum">
              <a:rPr lang="en-US" smtClean="0"/>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Required Rate of Return (CAPM)</a:t>
            </a:r>
            <a:br>
              <a:rPr lang="en-US" b="1" dirty="0" smtClean="0"/>
            </a:br>
            <a:r>
              <a:rPr lang="en-US" b="1" dirty="0" smtClean="0"/>
              <a:t>Required ROR vs. Expected ROR</a:t>
            </a:r>
            <a:endParaRPr lang="en-US" dirty="0"/>
          </a:p>
        </p:txBody>
      </p:sp>
      <p:sp>
        <p:nvSpPr>
          <p:cNvPr id="4" name="Content Placeholder 3"/>
          <p:cNvSpPr>
            <a:spLocks noGrp="1"/>
          </p:cNvSpPr>
          <p:nvPr>
            <p:ph idx="1"/>
          </p:nvPr>
        </p:nvSpPr>
        <p:spPr/>
        <p:txBody>
          <a:bodyPr>
            <a:normAutofit/>
          </a:bodyPr>
          <a:lstStyle/>
          <a:p>
            <a:r>
              <a:rPr lang="en-US" dirty="0" smtClean="0"/>
              <a:t>You will recall that we are not unfamiliar with straight line relationship between risk and return when we are talking about the portfolio when we calculate the portfolio risk with a +</a:t>
            </a:r>
            <a:r>
              <a:rPr lang="en-US" dirty="0" err="1" smtClean="0"/>
              <a:t>ve</a:t>
            </a:r>
            <a:r>
              <a:rPr lang="en-US" dirty="0" smtClean="0"/>
              <a:t> correlation coefficient we came up with a continuously increasing relationship between portfolio risk and return. So that model is similar to SML.</a:t>
            </a:r>
            <a:endParaRPr lang="en-US" dirty="0"/>
          </a:p>
        </p:txBody>
      </p:sp>
      <p:sp>
        <p:nvSpPr>
          <p:cNvPr id="5" name="Slide Number Placeholder 4"/>
          <p:cNvSpPr>
            <a:spLocks noGrp="1"/>
          </p:cNvSpPr>
          <p:nvPr>
            <p:ph type="sldNum" sz="quarter" idx="12"/>
          </p:nvPr>
        </p:nvSpPr>
        <p:spPr/>
        <p:txBody>
          <a:bodyPr/>
          <a:lstStyle/>
          <a:p>
            <a:fld id="{2DCB1BCF-A3DC-4D65-A387-4F5C869CB9FE}" type="slidenum">
              <a:rPr lang="en-US" smtClean="0"/>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Security Market Line (SML):</a:t>
            </a:r>
            <a:endParaRPr lang="en-US" b="1" dirty="0"/>
          </a:p>
        </p:txBody>
      </p:sp>
      <p:pic>
        <p:nvPicPr>
          <p:cNvPr id="6146" name="Picture 2"/>
          <p:cNvPicPr>
            <a:picLocks noGrp="1" noChangeAspect="1" noChangeArrowheads="1"/>
          </p:cNvPicPr>
          <p:nvPr>
            <p:ph idx="1"/>
          </p:nvPr>
        </p:nvPicPr>
        <p:blipFill>
          <a:blip r:embed="rId2" cstate="print"/>
          <a:srcRect/>
          <a:stretch>
            <a:fillRect/>
          </a:stretch>
        </p:blipFill>
        <p:spPr bwMode="auto">
          <a:xfrm>
            <a:off x="684747" y="1447800"/>
            <a:ext cx="7321016" cy="4548981"/>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2DCB1BCF-A3DC-4D65-A387-4F5C869CB9FE}" type="slidenum">
              <a:rPr lang="en-US" smtClean="0"/>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Security Market Line (SML):</a:t>
            </a:r>
            <a:endParaRPr lang="en-US" b="1" dirty="0"/>
          </a:p>
        </p:txBody>
      </p:sp>
      <p:pic>
        <p:nvPicPr>
          <p:cNvPr id="7170" name="Picture 2"/>
          <p:cNvPicPr>
            <a:picLocks noGrp="1" noChangeAspect="1" noChangeArrowheads="1"/>
          </p:cNvPicPr>
          <p:nvPr>
            <p:ph idx="1"/>
          </p:nvPr>
        </p:nvPicPr>
        <p:blipFill>
          <a:blip r:embed="rId2" cstate="print"/>
          <a:srcRect/>
          <a:stretch>
            <a:fillRect/>
          </a:stretch>
        </p:blipFill>
        <p:spPr bwMode="auto">
          <a:xfrm>
            <a:off x="990600" y="1648619"/>
            <a:ext cx="7019925" cy="4429125"/>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2DCB1BCF-A3DC-4D65-A387-4F5C869CB9FE}" type="slidenum">
              <a:rPr lang="en-US" smtClean="0"/>
              <a:pPr/>
              <a:t>53</a:t>
            </a:fld>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Security Market Line (SML):</a:t>
            </a:r>
            <a:endParaRPr lang="en-US" b="1" dirty="0"/>
          </a:p>
        </p:txBody>
      </p:sp>
      <p:sp>
        <p:nvSpPr>
          <p:cNvPr id="4" name="Content Placeholder 3"/>
          <p:cNvSpPr>
            <a:spLocks noGrp="1"/>
          </p:cNvSpPr>
          <p:nvPr>
            <p:ph idx="1"/>
          </p:nvPr>
        </p:nvSpPr>
        <p:spPr/>
        <p:txBody>
          <a:bodyPr>
            <a:normAutofit/>
          </a:bodyPr>
          <a:lstStyle/>
          <a:p>
            <a:r>
              <a:rPr lang="en-US" dirty="0" smtClean="0"/>
              <a:t>It </a:t>
            </a:r>
            <a:r>
              <a:rPr lang="en-US" dirty="0"/>
              <a:t>is a Straight Line Model for Beta Risk and Required Return. It is Similar to the Relationship </a:t>
            </a:r>
            <a:r>
              <a:rPr lang="en-US" dirty="0" smtClean="0"/>
              <a:t>for the </a:t>
            </a:r>
            <a:r>
              <a:rPr lang="en-US" dirty="0"/>
              <a:t>2-Stock Portfolio with r </a:t>
            </a:r>
            <a:r>
              <a:rPr lang="en-US" dirty="0" smtClean="0"/>
              <a:t>&gt; 0</a:t>
            </a:r>
            <a:r>
              <a:rPr lang="en-US" dirty="0"/>
              <a:t>. </a:t>
            </a:r>
          </a:p>
        </p:txBody>
      </p:sp>
      <p:sp>
        <p:nvSpPr>
          <p:cNvPr id="5" name="Slide Number Placeholder 4"/>
          <p:cNvSpPr>
            <a:spLocks noGrp="1"/>
          </p:cNvSpPr>
          <p:nvPr>
            <p:ph type="sldNum" sz="quarter" idx="12"/>
          </p:nvPr>
        </p:nvSpPr>
        <p:spPr/>
        <p:txBody>
          <a:bodyPr/>
          <a:lstStyle/>
          <a:p>
            <a:fld id="{2DCB1BCF-A3DC-4D65-A387-4F5C869CB9FE}" type="slidenum">
              <a:rPr lang="en-US" smtClean="0"/>
              <a:pPr/>
              <a:t>54</a:t>
            </a:fld>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Security Market Line (SML):</a:t>
            </a:r>
            <a:endParaRPr lang="en-US" b="1" dirty="0"/>
          </a:p>
        </p:txBody>
      </p:sp>
      <p:sp>
        <p:nvSpPr>
          <p:cNvPr id="4" name="Content Placeholder 3"/>
          <p:cNvSpPr>
            <a:spLocks noGrp="1"/>
          </p:cNvSpPr>
          <p:nvPr>
            <p:ph idx="1"/>
          </p:nvPr>
        </p:nvSpPr>
        <p:spPr/>
        <p:txBody>
          <a:bodyPr>
            <a:normAutofit/>
          </a:bodyPr>
          <a:lstStyle/>
          <a:p>
            <a:r>
              <a:rPr lang="en-US" dirty="0" smtClean="0"/>
              <a:t>Beta Risk is Directly Proportional to Required Return. The Investors require an extra Return which exactly compensates them for the extra Risk of the Stock relative to the Market</a:t>
            </a:r>
            <a:r>
              <a:rPr lang="en-US" b="1" dirty="0" smtClean="0"/>
              <a:t>.</a:t>
            </a:r>
            <a:endParaRPr lang="en-US" dirty="0"/>
          </a:p>
        </p:txBody>
      </p:sp>
      <p:sp>
        <p:nvSpPr>
          <p:cNvPr id="5" name="Slide Number Placeholder 4"/>
          <p:cNvSpPr>
            <a:spLocks noGrp="1"/>
          </p:cNvSpPr>
          <p:nvPr>
            <p:ph type="sldNum" sz="quarter" idx="12"/>
          </p:nvPr>
        </p:nvSpPr>
        <p:spPr/>
        <p:txBody>
          <a:bodyPr/>
          <a:lstStyle/>
          <a:p>
            <a:fld id="{2DCB1BCF-A3DC-4D65-A387-4F5C869CB9FE}" type="slidenum">
              <a:rPr lang="en-US" smtClean="0"/>
              <a:pPr/>
              <a:t>55</a:t>
            </a:fld>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Security Market Line (SML):</a:t>
            </a:r>
            <a:endParaRPr lang="en-US" b="1" dirty="0"/>
          </a:p>
        </p:txBody>
      </p:sp>
      <p:sp>
        <p:nvSpPr>
          <p:cNvPr id="4" name="Content Placeholder 3"/>
          <p:cNvSpPr>
            <a:spLocks noGrp="1"/>
          </p:cNvSpPr>
          <p:nvPr>
            <p:ph idx="1"/>
          </p:nvPr>
        </p:nvSpPr>
        <p:spPr/>
        <p:txBody>
          <a:bodyPr>
            <a:normAutofit/>
          </a:bodyPr>
          <a:lstStyle/>
          <a:p>
            <a:r>
              <a:rPr lang="en-US" b="1" dirty="0"/>
              <a:t>SML Linear Equation for the Required Return of any Stock A:</a:t>
            </a:r>
          </a:p>
          <a:p>
            <a:r>
              <a:rPr lang="pt-BR" b="1" dirty="0"/>
              <a:t>rA = rRF + (rM - rRF ) β A </a:t>
            </a:r>
            <a:r>
              <a:rPr lang="pt-BR" b="1" dirty="0" smtClean="0"/>
              <a:t>.</a:t>
            </a:r>
            <a:endParaRPr lang="pt-BR" b="1" dirty="0"/>
          </a:p>
        </p:txBody>
      </p:sp>
      <p:sp>
        <p:nvSpPr>
          <p:cNvPr id="5" name="Slide Number Placeholder 4"/>
          <p:cNvSpPr>
            <a:spLocks noGrp="1"/>
          </p:cNvSpPr>
          <p:nvPr>
            <p:ph type="sldNum" sz="quarter" idx="12"/>
          </p:nvPr>
        </p:nvSpPr>
        <p:spPr/>
        <p:txBody>
          <a:bodyPr/>
          <a:lstStyle/>
          <a:p>
            <a:fld id="{2DCB1BCF-A3DC-4D65-A387-4F5C869CB9FE}" type="slidenum">
              <a:rPr lang="en-US" smtClean="0"/>
              <a:pPr/>
              <a:t>56</a:t>
            </a:fld>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Security Market Line (SML):</a:t>
            </a:r>
            <a:endParaRPr lang="en-US" b="1" dirty="0"/>
          </a:p>
        </p:txBody>
      </p:sp>
      <p:sp>
        <p:nvSpPr>
          <p:cNvPr id="4" name="Content Placeholder 3"/>
          <p:cNvSpPr>
            <a:spLocks noGrp="1"/>
          </p:cNvSpPr>
          <p:nvPr>
            <p:ph idx="1"/>
          </p:nvPr>
        </p:nvSpPr>
        <p:spPr/>
        <p:txBody>
          <a:bodyPr>
            <a:normAutofit/>
          </a:bodyPr>
          <a:lstStyle/>
          <a:p>
            <a:r>
              <a:rPr lang="en-US" dirty="0" smtClean="0"/>
              <a:t>In the above equation</a:t>
            </a:r>
          </a:p>
          <a:p>
            <a:r>
              <a:rPr lang="en-US" dirty="0" err="1" smtClean="0"/>
              <a:t>rA</a:t>
            </a:r>
            <a:r>
              <a:rPr lang="en-US" dirty="0" smtClean="0"/>
              <a:t> = Return that Investors Require from Investment in Stock A.</a:t>
            </a:r>
          </a:p>
          <a:p>
            <a:r>
              <a:rPr lang="en-US" dirty="0" err="1" smtClean="0"/>
              <a:t>rRF</a:t>
            </a:r>
            <a:r>
              <a:rPr lang="en-US" dirty="0" smtClean="0"/>
              <a:t> = Risk Free Rate of Return (</a:t>
            </a:r>
            <a:r>
              <a:rPr lang="en-US" dirty="0" err="1" smtClean="0"/>
              <a:t>ie</a:t>
            </a:r>
            <a:r>
              <a:rPr lang="en-US" dirty="0" smtClean="0"/>
              <a:t>. T-Bill ROR).</a:t>
            </a:r>
          </a:p>
          <a:p>
            <a:r>
              <a:rPr lang="en-US" dirty="0" err="1" smtClean="0"/>
              <a:t>rM</a:t>
            </a:r>
            <a:r>
              <a:rPr lang="en-US" dirty="0" smtClean="0"/>
              <a:t> = Return that Investors Require from Investment in an Average Stock (or the Market Portfolio of All Stocks where β M = + 1.0 always). </a:t>
            </a:r>
            <a:endParaRPr lang="en-US" dirty="0"/>
          </a:p>
        </p:txBody>
      </p:sp>
      <p:sp>
        <p:nvSpPr>
          <p:cNvPr id="5" name="Slide Number Placeholder 4"/>
          <p:cNvSpPr>
            <a:spLocks noGrp="1"/>
          </p:cNvSpPr>
          <p:nvPr>
            <p:ph type="sldNum" sz="quarter" idx="12"/>
          </p:nvPr>
        </p:nvSpPr>
        <p:spPr/>
        <p:txBody>
          <a:bodyPr/>
          <a:lstStyle/>
          <a:p>
            <a:fld id="{2DCB1BCF-A3DC-4D65-A387-4F5C869CB9FE}" type="slidenum">
              <a:rPr lang="en-US" smtClean="0"/>
              <a:pPr/>
              <a:t>57</a:t>
            </a:fld>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Security Market Line (SML):</a:t>
            </a:r>
            <a:endParaRPr lang="en-US" b="1" dirty="0"/>
          </a:p>
        </p:txBody>
      </p:sp>
      <p:sp>
        <p:nvSpPr>
          <p:cNvPr id="4" name="Content Placeholder 3"/>
          <p:cNvSpPr>
            <a:spLocks noGrp="1"/>
          </p:cNvSpPr>
          <p:nvPr>
            <p:ph idx="1"/>
          </p:nvPr>
        </p:nvSpPr>
        <p:spPr/>
        <p:txBody>
          <a:bodyPr>
            <a:normAutofit/>
          </a:bodyPr>
          <a:lstStyle/>
          <a:p>
            <a:r>
              <a:rPr lang="en-US" dirty="0" smtClean="0"/>
              <a:t>β A = Beta for Stock A. </a:t>
            </a:r>
          </a:p>
          <a:p>
            <a:r>
              <a:rPr lang="en-US" dirty="0" smtClean="0"/>
              <a:t>(</a:t>
            </a:r>
            <a:r>
              <a:rPr lang="en-US" dirty="0" err="1" smtClean="0"/>
              <a:t>r</a:t>
            </a:r>
            <a:r>
              <a:rPr lang="en-US" b="1" dirty="0" err="1" smtClean="0"/>
              <a:t>M</a:t>
            </a:r>
            <a:r>
              <a:rPr lang="en-US" b="1" dirty="0" smtClean="0"/>
              <a:t> - </a:t>
            </a:r>
            <a:r>
              <a:rPr lang="en-US" b="1" dirty="0" err="1" smtClean="0"/>
              <a:t>rRF</a:t>
            </a:r>
            <a:r>
              <a:rPr lang="en-US" b="1" dirty="0" smtClean="0"/>
              <a:t> ) </a:t>
            </a:r>
            <a:r>
              <a:rPr lang="en-US" dirty="0" smtClean="0"/>
              <a:t>β A = Risk Premium or Additional Return in Excess of Risk Free ROR to compensate the Investor for the additional Risk.</a:t>
            </a:r>
            <a:endParaRPr lang="en-US" dirty="0"/>
          </a:p>
        </p:txBody>
      </p:sp>
      <p:sp>
        <p:nvSpPr>
          <p:cNvPr id="5" name="Slide Number Placeholder 4"/>
          <p:cNvSpPr>
            <a:spLocks noGrp="1"/>
          </p:cNvSpPr>
          <p:nvPr>
            <p:ph type="sldNum" sz="quarter" idx="12"/>
          </p:nvPr>
        </p:nvSpPr>
        <p:spPr/>
        <p:txBody>
          <a:bodyPr/>
          <a:lstStyle/>
          <a:p>
            <a:fld id="{2DCB1BCF-A3DC-4D65-A387-4F5C869CB9FE}" type="slidenum">
              <a:rPr lang="en-US" smtClean="0"/>
              <a:pPr/>
              <a:t>58</a:t>
            </a:fld>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b="1" dirty="0"/>
          </a:p>
        </p:txBody>
      </p:sp>
      <p:sp>
        <p:nvSpPr>
          <p:cNvPr id="4" name="Content Placeholder 3"/>
          <p:cNvSpPr>
            <a:spLocks noGrp="1"/>
          </p:cNvSpPr>
          <p:nvPr>
            <p:ph idx="1"/>
          </p:nvPr>
        </p:nvSpPr>
        <p:spPr/>
        <p:txBody>
          <a:bodyPr>
            <a:normAutofit/>
          </a:bodyPr>
          <a:lstStyle/>
          <a:p>
            <a:r>
              <a:rPr lang="en-US" b="1" dirty="0" smtClean="0"/>
              <a:t>Stock Beta</a:t>
            </a:r>
          </a:p>
          <a:p>
            <a:r>
              <a:rPr lang="en-US" b="1" smtClean="0"/>
              <a:t>Portfolio </a:t>
            </a:r>
            <a:r>
              <a:rPr lang="en-US" b="1" dirty="0" smtClean="0"/>
              <a:t>Beta</a:t>
            </a:r>
          </a:p>
          <a:p>
            <a:r>
              <a:rPr lang="en-US" b="1" dirty="0" smtClean="0"/>
              <a:t>Introduction to SML (CAPM)</a:t>
            </a:r>
            <a:endParaRPr lang="en-US" dirty="0" smtClean="0"/>
          </a:p>
        </p:txBody>
      </p:sp>
      <p:sp>
        <p:nvSpPr>
          <p:cNvPr id="5" name="Slide Number Placeholder 4"/>
          <p:cNvSpPr>
            <a:spLocks noGrp="1"/>
          </p:cNvSpPr>
          <p:nvPr>
            <p:ph type="sldNum" sz="quarter" idx="12"/>
          </p:nvPr>
        </p:nvSpPr>
        <p:spPr/>
        <p:txBody>
          <a:bodyPr/>
          <a:lstStyle/>
          <a:p>
            <a:fld id="{2DCB1BCF-A3DC-4D65-A387-4F5C869CB9FE}" type="slidenum">
              <a:rPr lang="en-US" smtClean="0"/>
              <a:pPr/>
              <a:t>59</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TotalTime>
  <Words>2374</Words>
  <Application>Microsoft Office PowerPoint</Application>
  <PresentationFormat>On-screen Show (4:3)</PresentationFormat>
  <Paragraphs>194</Paragraphs>
  <Slides>59</Slides>
  <Notes>0</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Office Theme</vt:lpstr>
      <vt:lpstr>Summary of Last Lecture</vt:lpstr>
      <vt:lpstr>STOCK BETA, PORTFOLIO BETA &amp; INTRODUCTION TO SECURITY MARKET LINE (SML) </vt:lpstr>
      <vt:lpstr>Learning Objectives: </vt:lpstr>
      <vt:lpstr>Recap</vt:lpstr>
      <vt:lpstr>Recap</vt:lpstr>
      <vt:lpstr>Recap</vt:lpstr>
      <vt:lpstr>Recap</vt:lpstr>
      <vt:lpstr>Beta:</vt:lpstr>
      <vt:lpstr>Beta:</vt:lpstr>
      <vt:lpstr>Beta:</vt:lpstr>
      <vt:lpstr>Stock Risk Vs Stock Beta:</vt:lpstr>
      <vt:lpstr>Stock Risk Vs Stock Beta:</vt:lpstr>
      <vt:lpstr>MARKET:</vt:lpstr>
      <vt:lpstr>MARKET:</vt:lpstr>
      <vt:lpstr>MARKET:</vt:lpstr>
      <vt:lpstr>Meaning of Beta for Share ABC in Karachi Stock Exchange (KSE):</vt:lpstr>
      <vt:lpstr>Meaning of Beta for Share ABC in Karachi Stock Exchange (KSE):</vt:lpstr>
      <vt:lpstr>Meaning of Beta for Share ABC in Karachi Stock Exchange (KSE):</vt:lpstr>
      <vt:lpstr>Meaning of Beta for Share ABC in Karachi Stock Exchange (KSE):</vt:lpstr>
      <vt:lpstr>Meaning of Beta for Share ABC in Karachi Stock Exchange (KSE):</vt:lpstr>
      <vt:lpstr>Meaning of Beta for Share ABC in Karachi Stock Exchange (KSE):</vt:lpstr>
      <vt:lpstr>Meaning of Beta for Share ABC in Karachi Stock Exchange (KSE):</vt:lpstr>
      <vt:lpstr>Meaning of Beta for Share ABC in Karachi Stock Exchange (KSE):</vt:lpstr>
      <vt:lpstr>Meaning of Beta for Share ABC in Karachi Stock Exchange (KSE):</vt:lpstr>
      <vt:lpstr>Meaning of Beta for Share ABC in Karachi Stock Exchange (KSE):</vt:lpstr>
      <vt:lpstr>Meaning of Beta for Share ABC in Karachi Stock Exchange (KSE):</vt:lpstr>
      <vt:lpstr>Meaning of Beta for Share ABC in Karachi Stock Exchange (KSE):</vt:lpstr>
      <vt:lpstr>Meaning of Beta for Share ABC in Karachi Stock Exchange (KSE):</vt:lpstr>
      <vt:lpstr>Meaning of Beta for Share ABC in Karachi Stock Exchange (KSE):</vt:lpstr>
      <vt:lpstr>Meaning of Beta for Share ABC in Karachi Stock Exchange (KSE):</vt:lpstr>
      <vt:lpstr>Meaning of Beta for Share ABC in Karachi Stock Exchange (KSE):</vt:lpstr>
      <vt:lpstr>Calculating Portfolio Beta (CAPM):</vt:lpstr>
      <vt:lpstr>Calculating Portfolio Beta (CAPM):</vt:lpstr>
      <vt:lpstr>Calculating Portfolio Beta (CAPM):</vt:lpstr>
      <vt:lpstr>Calculating Portfolio Beta (CAPM):</vt:lpstr>
      <vt:lpstr>Calculating Portfolio Beta (CAPM):</vt:lpstr>
      <vt:lpstr>Calculating Portfolio Beta (CAPM):</vt:lpstr>
      <vt:lpstr>Calculating Portfolio Beta (CAPM):</vt:lpstr>
      <vt:lpstr>Calculating Portfolio Beta (CAPM):</vt:lpstr>
      <vt:lpstr>Calculating Portfolio Beta (CAPM):</vt:lpstr>
      <vt:lpstr>Calculating Portfolio Beta (CAPM):</vt:lpstr>
      <vt:lpstr>Required Rate of Return (CAPM) Required ROR vs. Expected ROR</vt:lpstr>
      <vt:lpstr>Required Rate of Return (CAPM) Required ROR vs. Expected ROR</vt:lpstr>
      <vt:lpstr>Required Rate of Return (CAPM) Required ROR vs. Expected ROR</vt:lpstr>
      <vt:lpstr>Required Rate of Return (CAPM) Required ROR vs. Expected ROR</vt:lpstr>
      <vt:lpstr>Required Rate of Return (CAPM) Required ROR vs. Expected ROR</vt:lpstr>
      <vt:lpstr>Required Rate of Return (CAPM) Required ROR vs. Expected ROR</vt:lpstr>
      <vt:lpstr>Required Rate of Return (CAPM) Required ROR vs. Expected ROR</vt:lpstr>
      <vt:lpstr>Required Rate of Return (CAPM) Required ROR vs. Expected ROR</vt:lpstr>
      <vt:lpstr>Required Rate of Return (CAPM) Required ROR vs. Expected ROR</vt:lpstr>
      <vt:lpstr>Required Rate of Return (CAPM) Required ROR vs. Expected ROR</vt:lpstr>
      <vt:lpstr>Security Market Line (SML):</vt:lpstr>
      <vt:lpstr>Security Market Line (SML):</vt:lpstr>
      <vt:lpstr>Security Market Line (SML):</vt:lpstr>
      <vt:lpstr>Security Market Line (SML):</vt:lpstr>
      <vt:lpstr>Security Market Line (SML):</vt:lpstr>
      <vt:lpstr>Security Market Line (SML):</vt:lpstr>
      <vt:lpstr>Security Market Line (SML):</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 of Last Lecture</dc:title>
  <dc:creator>Ammar</dc:creator>
  <cp:lastModifiedBy>NTS</cp:lastModifiedBy>
  <cp:revision>24</cp:revision>
  <dcterms:created xsi:type="dcterms:W3CDTF">2014-06-19T15:40:15Z</dcterms:created>
  <dcterms:modified xsi:type="dcterms:W3CDTF">2014-06-20T07:55:27Z</dcterms:modified>
</cp:coreProperties>
</file>