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4" r:id="rId2"/>
    <p:sldId id="256" r:id="rId3"/>
    <p:sldId id="275" r:id="rId4"/>
    <p:sldId id="276" r:id="rId5"/>
    <p:sldId id="277" r:id="rId6"/>
    <p:sldId id="278" r:id="rId7"/>
    <p:sldId id="279" r:id="rId8"/>
    <p:sldId id="280" r:id="rId9"/>
    <p:sldId id="281" r:id="rId10"/>
    <p:sldId id="282" r:id="rId11"/>
    <p:sldId id="283" r:id="rId12"/>
    <p:sldId id="284" r:id="rId13"/>
    <p:sldId id="285" r:id="rId14"/>
    <p:sldId id="286" r:id="rId15"/>
    <p:sldId id="287" r:id="rId16"/>
    <p:sldId id="288" r:id="rId17"/>
    <p:sldId id="289" r:id="rId18"/>
    <p:sldId id="290" r:id="rId19"/>
    <p:sldId id="291" r:id="rId20"/>
    <p:sldId id="257" r:id="rId21"/>
    <p:sldId id="258" r:id="rId22"/>
    <p:sldId id="259" r:id="rId23"/>
    <p:sldId id="260" r:id="rId24"/>
    <p:sldId id="261" r:id="rId25"/>
    <p:sldId id="262" r:id="rId26"/>
    <p:sldId id="263" r:id="rId27"/>
    <p:sldId id="264" r:id="rId28"/>
    <p:sldId id="265" r:id="rId29"/>
    <p:sldId id="266" r:id="rId30"/>
    <p:sldId id="267" r:id="rId31"/>
    <p:sldId id="268" r:id="rId32"/>
    <p:sldId id="269" r:id="rId33"/>
    <p:sldId id="270" r:id="rId34"/>
    <p:sldId id="271" r:id="rId35"/>
    <p:sldId id="272" r:id="rId36"/>
    <p:sldId id="27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41DFB3-E0E3-47CD-AA8E-413E4E4640DE}" type="datetimeFigureOut">
              <a:rPr lang="en-US" smtClean="0"/>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6F773-FAE6-4659-8C4D-203BF541D239}"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41DFB3-E0E3-47CD-AA8E-413E4E4640DE}" type="datetimeFigureOut">
              <a:rPr lang="en-US" smtClean="0"/>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6F773-FAE6-4659-8C4D-203BF541D239}"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41DFB3-E0E3-47CD-AA8E-413E4E4640DE}" type="datetimeFigureOut">
              <a:rPr lang="en-US" smtClean="0"/>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6F773-FAE6-4659-8C4D-203BF541D239}"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41DFB3-E0E3-47CD-AA8E-413E4E4640DE}" type="datetimeFigureOut">
              <a:rPr lang="en-US" smtClean="0"/>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C6F773-FAE6-4659-8C4D-203BF541D239}"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41DFB3-E0E3-47CD-AA8E-413E4E4640DE}" type="datetimeFigureOut">
              <a:rPr lang="en-US" smtClean="0"/>
              <a:t>6/17/2014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9C6F773-FAE6-4659-8C4D-203BF541D239}"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41DFB3-E0E3-47CD-AA8E-413E4E4640DE}" type="datetimeFigureOut">
              <a:rPr lang="en-US" smtClean="0"/>
              <a:t>6/17/2014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9C6F773-FAE6-4659-8C4D-203BF541D239}"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41DFB3-E0E3-47CD-AA8E-413E4E4640DE}" type="datetimeFigureOut">
              <a:rPr lang="en-US" smtClean="0"/>
              <a:t>6/17/2014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9C6F773-FAE6-4659-8C4D-203BF541D239}"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41DFB3-E0E3-47CD-AA8E-413E4E4640DE}" type="datetimeFigureOut">
              <a:rPr lang="en-US" smtClean="0"/>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C6F773-FAE6-4659-8C4D-203BF541D239}"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41DFB3-E0E3-47CD-AA8E-413E4E4640DE}" type="datetimeFigureOut">
              <a:rPr lang="en-US" smtClean="0"/>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9C6F773-FAE6-4659-8C4D-203BF541D239}"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41DFB3-E0E3-47CD-AA8E-413E4E4640DE}" type="datetimeFigureOut">
              <a:rPr lang="en-US" smtClean="0"/>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6F773-FAE6-4659-8C4D-203BF541D239}"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41DFB3-E0E3-47CD-AA8E-413E4E4640DE}" type="datetimeFigureOut">
              <a:rPr lang="en-US" smtClean="0"/>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C6F773-FAE6-4659-8C4D-203BF541D239}"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41DFB3-E0E3-47CD-AA8E-413E4E4640DE}" type="datetimeFigureOut">
              <a:rPr lang="en-US" smtClean="0"/>
              <a:t>6/17/2014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C6F773-FAE6-4659-8C4D-203BF541D23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dirty="0" smtClean="0"/>
              <a:t>After going through this lecture, you would be able to have an understanding of the following topics.</a:t>
            </a:r>
          </a:p>
          <a:p>
            <a:r>
              <a:rPr lang="en-US" dirty="0" smtClean="0"/>
              <a:t> </a:t>
            </a:r>
            <a:r>
              <a:rPr lang="en-US" b="1" dirty="0" smtClean="0"/>
              <a:t>Efficient Portfolios,</a:t>
            </a:r>
          </a:p>
          <a:p>
            <a:r>
              <a:rPr lang="en-US" dirty="0" smtClean="0"/>
              <a:t> </a:t>
            </a:r>
            <a:r>
              <a:rPr lang="en-US" b="1" dirty="0" smtClean="0"/>
              <a:t>Market Risk &amp; CML</a:t>
            </a:r>
            <a:endParaRPr lang="en-US" dirty="0" smtClean="0"/>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Market Risk &amp; Portfolio Theory &amp; CAPM:</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pic>
        <p:nvPicPr>
          <p:cNvPr id="4" name="Content Placeholder 3"/>
          <p:cNvPicPr>
            <a:picLocks noGrp="1" noChangeAspect="1" noChangeArrowheads="1"/>
          </p:cNvPicPr>
          <p:nvPr>
            <p:ph idx="1"/>
          </p:nvPr>
        </p:nvPicPr>
        <p:blipFill>
          <a:blip r:embed="rId2" cstate="print"/>
          <a:srcRect/>
          <a:stretch>
            <a:fillRect/>
          </a:stretch>
        </p:blipFill>
        <p:spPr bwMode="auto">
          <a:xfrm>
            <a:off x="304800" y="1371600"/>
            <a:ext cx="8259914" cy="4819291"/>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5" name="Content Placeholder 4"/>
          <p:cNvSpPr>
            <a:spLocks noGrp="1"/>
          </p:cNvSpPr>
          <p:nvPr>
            <p:ph idx="1"/>
          </p:nvPr>
        </p:nvSpPr>
        <p:spPr/>
        <p:txBody>
          <a:bodyPr/>
          <a:lstStyle/>
          <a:p>
            <a:r>
              <a:rPr lang="en-US" dirty="0" smtClean="0"/>
              <a:t>The efficient frontier for the 3 stock portfolio is the overarching largest hook shaped curve and also remember that closed combination of the all the hook shaped curves forms a parachute like shape and any one of the points inside that parachute is a possible mix or combination of different stocks that you can have in your portfolio.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However, the most efficient combinations lie on the efficient frontier line and the next logical step we are going to take is to figure out what is the best point on the efficient frontier.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As it is mentioned that we will assume that we have access to T- bill portfolio which offers a risk free rate of return of 10% and that will be the starting point of our capital market line (CML).</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a:t>W</a:t>
            </a:r>
            <a:r>
              <a:rPr lang="en-US" dirty="0" smtClean="0"/>
              <a:t>herever </a:t>
            </a:r>
            <a:r>
              <a:rPr lang="en-US" dirty="0"/>
              <a:t>this line if you extend from the 10 % point from y-axis </a:t>
            </a:r>
            <a:r>
              <a:rPr lang="en-US" dirty="0" smtClean="0"/>
              <a:t>touches the </a:t>
            </a:r>
            <a:r>
              <a:rPr lang="en-US" dirty="0"/>
              <a:t>efficient frontier line and is tangent to it is the point for the “Optimal Portfolio Mix.” This </a:t>
            </a:r>
            <a:r>
              <a:rPr lang="en-US" dirty="0" smtClean="0"/>
              <a:t>point is </a:t>
            </a:r>
            <a:r>
              <a:rPr lang="en-US" dirty="0"/>
              <a:t>shown as a large dot in the above figure.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If you look at the location of this large dot on the efficient frontier you can see that it lies closer to the Stock B and Stock A. Therefore, there is larger percentage of stock A and B in this optimal portfolio mix. </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Approximately, the optimal portfolio mix consist of 50% Stock A, 30% Stock B, and 20% Stock C. It is important to remember that we have the option of investing in the T-bill portfolio which offers a risk free rate of return.</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And the expected rate of return is 10</a:t>
            </a:r>
            <a:r>
              <a:rPr lang="en-US" dirty="0" smtClean="0"/>
              <a:t>%. Therefore</a:t>
            </a:r>
            <a:r>
              <a:rPr lang="en-US" dirty="0" smtClean="0"/>
              <a:t>, if the returns on this portfolio decrease </a:t>
            </a:r>
            <a:r>
              <a:rPr lang="en-US" dirty="0" smtClean="0"/>
              <a:t>10% then </a:t>
            </a:r>
            <a:r>
              <a:rPr lang="en-US" dirty="0" smtClean="0"/>
              <a:t>the investor will invest in the risk free T –bills portfolio. </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Whichever portfolio offers lowest coefficient of variation is the better portfolio. The CML represents different combinations that you can pick in the risk free as well as stock portfolio. </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Thus CML represents combination of efficient portfolio in the capital market. It is the important point remembers that According to the Portfolio Theory, Efficient Portfolios are Fully Diversified and they must lie on the CML Line. Now, it is also possible simply come up with the equation for the CML.</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b="1" dirty="0" smtClean="0"/>
              <a:t>CML Equation: </a:t>
            </a:r>
            <a:r>
              <a:rPr lang="en-US" b="1" dirty="0" err="1" smtClean="0"/>
              <a:t>rP</a:t>
            </a:r>
            <a:r>
              <a:rPr lang="en-US" b="1" dirty="0" smtClean="0"/>
              <a:t>* = </a:t>
            </a:r>
            <a:r>
              <a:rPr lang="en-US" b="1" dirty="0" err="1" smtClean="0"/>
              <a:t>rRF</a:t>
            </a:r>
            <a:r>
              <a:rPr lang="en-US" b="1" dirty="0" smtClean="0"/>
              <a:t> + [(</a:t>
            </a:r>
            <a:r>
              <a:rPr lang="en-US" b="1" dirty="0" err="1" smtClean="0"/>
              <a:t>rM</a:t>
            </a:r>
            <a:r>
              <a:rPr lang="en-US" b="1" dirty="0" smtClean="0"/>
              <a:t> - </a:t>
            </a:r>
            <a:r>
              <a:rPr lang="en-US" b="1" dirty="0" err="1" smtClean="0"/>
              <a:t>rRF</a:t>
            </a:r>
            <a:r>
              <a:rPr lang="en-US" b="1" dirty="0" smtClean="0"/>
              <a:t>) / </a:t>
            </a:r>
            <a:r>
              <a:rPr lang="el-GR" b="1" dirty="0" smtClean="0"/>
              <a:t>σ</a:t>
            </a:r>
            <a:r>
              <a:rPr lang="en-US" b="1" dirty="0" smtClean="0"/>
              <a:t>M] </a:t>
            </a:r>
            <a:r>
              <a:rPr lang="el-GR" b="1" dirty="0" smtClean="0"/>
              <a:t>σ</a:t>
            </a:r>
            <a:r>
              <a:rPr lang="en-US" b="1" dirty="0" smtClean="0"/>
              <a:t>P</a:t>
            </a:r>
          </a:p>
          <a:p>
            <a:r>
              <a:rPr lang="en-US" b="1" dirty="0" err="1" smtClean="0"/>
              <a:t>rRF</a:t>
            </a:r>
            <a:r>
              <a:rPr lang="en-US" b="1" dirty="0" smtClean="0"/>
              <a:t>= risk free rate of return</a:t>
            </a:r>
          </a:p>
          <a:p>
            <a:r>
              <a:rPr lang="en-US" b="1" dirty="0" err="1" smtClean="0"/>
              <a:t>rM</a:t>
            </a:r>
            <a:r>
              <a:rPr lang="en-US" b="1" dirty="0" smtClean="0"/>
              <a:t> = expected rate of return for the market of all possible stock</a:t>
            </a:r>
          </a:p>
          <a:p>
            <a:r>
              <a:rPr lang="en-US" b="1" dirty="0" err="1" smtClean="0"/>
              <a:t>σM</a:t>
            </a:r>
            <a:r>
              <a:rPr lang="en-US" b="1" dirty="0" smtClean="0"/>
              <a:t> = risk of the market</a:t>
            </a:r>
          </a:p>
          <a:p>
            <a:r>
              <a:rPr lang="en-US" b="1" dirty="0" err="1" smtClean="0"/>
              <a:t>σP</a:t>
            </a:r>
            <a:r>
              <a:rPr lang="en-US" b="1" dirty="0" smtClean="0"/>
              <a:t> = risk of stock portfolio</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The Expected Return on an Investment in a Common Share is not guaranteed or certain. </a:t>
            </a:r>
            <a:r>
              <a:rPr lang="en-US" dirty="0" smtClean="0"/>
              <a:t>The Price </a:t>
            </a:r>
            <a:r>
              <a:rPr lang="en-US" dirty="0" smtClean="0"/>
              <a:t>and Dividend can vary so we can guess what the Possible future Returns (or Outcomes) </a:t>
            </a:r>
            <a:r>
              <a:rPr lang="en-US" dirty="0" smtClean="0"/>
              <a:t>might be </a:t>
            </a:r>
            <a:r>
              <a:rPr lang="en-US" dirty="0" smtClean="0"/>
              <a:t>and assign probabilities to each</a:t>
            </a:r>
            <a:r>
              <a:rPr lang="en-US" b="1" dirty="0" smtClean="0"/>
              <a:t>. </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Uncertainty about Future Expected Return on Investment </a:t>
            </a:r>
            <a:r>
              <a:rPr lang="en-US" dirty="0" smtClean="0"/>
              <a:t>gives rise </a:t>
            </a:r>
            <a:r>
              <a:rPr lang="en-US" dirty="0" smtClean="0"/>
              <a:t>to Probability Distribution of Possible Outcomes. This gives rise to a Spread of Possible </a:t>
            </a:r>
            <a:r>
              <a:rPr lang="en-US" dirty="0" smtClean="0"/>
              <a:t>Future Returns </a:t>
            </a:r>
            <a:r>
              <a:rPr lang="en-US" dirty="0" smtClean="0"/>
              <a:t>which is a measure of the Risk or Uncertainty or Standard Deviation.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We can apply </a:t>
            </a:r>
            <a:r>
              <a:rPr lang="en-US" dirty="0" smtClean="0"/>
              <a:t>this </a:t>
            </a:r>
            <a:r>
              <a:rPr lang="en-US" dirty="0" smtClean="0"/>
              <a:t>concept to the single stock or a portfolio of a many stocks. When we talk about the expected </a:t>
            </a:r>
            <a:r>
              <a:rPr lang="en-US" dirty="0" smtClean="0"/>
              <a:t>return on </a:t>
            </a:r>
            <a:r>
              <a:rPr lang="en-US" dirty="0" smtClean="0"/>
              <a:t>a single stock then we are saying that it is the combination of the dividend gain yield and </a:t>
            </a:r>
            <a:r>
              <a:rPr lang="en-US" dirty="0" smtClean="0"/>
              <a:t>the capital </a:t>
            </a:r>
            <a:r>
              <a:rPr lang="en-US" dirty="0" smtClean="0"/>
              <a:t>gain yield. </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When we talk about the expected return for the portfolio then we consider expected return for each stock in that portfolio and assign proportionate amount of </a:t>
            </a:r>
            <a:r>
              <a:rPr lang="en-US" dirty="0" smtClean="0"/>
              <a:t>weight age </a:t>
            </a:r>
            <a:r>
              <a:rPr lang="en-US" dirty="0" smtClean="0"/>
              <a:t>based on the fraction of the investment in a particular stock compare to the total value of the portfolio</a:t>
            </a:r>
            <a:r>
              <a:rPr lang="en-US" dirty="0" smtClean="0"/>
              <a:t>.</a:t>
            </a:r>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Furthermore, the individual risk of every investment affects the risk of every other investment in the portfolio! The Overall Portfolio Risk decreases as the number of investments increase up to the point that the Company Specific or Unique Risk has been totally </a:t>
            </a:r>
            <a:r>
              <a:rPr lang="en-US" dirty="0" smtClean="0"/>
              <a:t>eliminated.</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Picking Most Efficient Portfolio Capital Market</a:t>
            </a:r>
            <a:br>
              <a:rPr lang="en-US" b="1" dirty="0" smtClean="0"/>
            </a:br>
            <a:r>
              <a:rPr lang="en-US" b="1" dirty="0" smtClean="0"/>
              <a:t>Line (CML) &amp; T-Bill Portfolio</a:t>
            </a:r>
            <a:endParaRPr lang="en-US" dirty="0"/>
          </a:p>
        </p:txBody>
      </p:sp>
      <p:sp>
        <p:nvSpPr>
          <p:cNvPr id="4" name="Content Placeholder 3"/>
          <p:cNvSpPr>
            <a:spLocks noGrp="1"/>
          </p:cNvSpPr>
          <p:nvPr>
            <p:ph idx="1"/>
          </p:nvPr>
        </p:nvSpPr>
        <p:spPr/>
        <p:txBody>
          <a:bodyPr>
            <a:normAutofit/>
          </a:bodyPr>
          <a:lstStyle/>
          <a:p>
            <a:r>
              <a:rPr lang="en-US" dirty="0" smtClean="0"/>
              <a:t>i.e. About 40 uncorrelated stocks. In this Range it is possible to Increase Return and Reduce Risk! After that, the Portfolio is assumed to be Fully Diversified and any additional investment will only contribute to the Market Risk which can not be eliminated.</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Risk &amp; Portfolio Theory:</a:t>
            </a:r>
            <a:endParaRPr lang="en-US" dirty="0"/>
          </a:p>
        </p:txBody>
      </p:sp>
      <p:sp>
        <p:nvSpPr>
          <p:cNvPr id="4" name="Content Placeholder 3"/>
          <p:cNvSpPr>
            <a:spLocks noGrp="1"/>
          </p:cNvSpPr>
          <p:nvPr>
            <p:ph idx="1"/>
          </p:nvPr>
        </p:nvSpPr>
        <p:spPr/>
        <p:txBody>
          <a:bodyPr>
            <a:normAutofit/>
          </a:bodyPr>
          <a:lstStyle/>
          <a:p>
            <a:r>
              <a:rPr lang="en-US" dirty="0" smtClean="0"/>
              <a:t>We can measure that how market risk varies from one stock to another based on the Beta’s. It </a:t>
            </a:r>
            <a:r>
              <a:rPr lang="en-US" dirty="0" smtClean="0"/>
              <a:t>is mentioned </a:t>
            </a:r>
            <a:r>
              <a:rPr lang="en-US" dirty="0" smtClean="0"/>
              <a:t>that when you add newly stock to the fully diversified portfolio then the only </a:t>
            </a:r>
            <a:r>
              <a:rPr lang="en-US" dirty="0" smtClean="0"/>
              <a:t>contribution this </a:t>
            </a:r>
            <a:r>
              <a:rPr lang="en-US" dirty="0" smtClean="0"/>
              <a:t>new stock is made to the risk of the existing portfolio is the market risk because we are </a:t>
            </a:r>
            <a:r>
              <a:rPr lang="en-US" dirty="0" smtClean="0"/>
              <a:t>considering that </a:t>
            </a:r>
            <a:r>
              <a:rPr lang="en-US" dirty="0" smtClean="0"/>
              <a:t>company’s unique risk has entirely wiped out by diversification. </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Risk &amp; Portfolio Theory:</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304800" y="1101693"/>
            <a:ext cx="7600950" cy="4918901"/>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Risk &amp; Portfolio Theory:</a:t>
            </a:r>
            <a:endParaRPr lang="en-US" dirty="0"/>
          </a:p>
        </p:txBody>
      </p:sp>
      <p:sp>
        <p:nvSpPr>
          <p:cNvPr id="4" name="Content Placeholder 3"/>
          <p:cNvSpPr>
            <a:spLocks noGrp="1"/>
          </p:cNvSpPr>
          <p:nvPr>
            <p:ph idx="1"/>
          </p:nvPr>
        </p:nvSpPr>
        <p:spPr/>
        <p:txBody>
          <a:bodyPr>
            <a:normAutofit/>
          </a:bodyPr>
          <a:lstStyle/>
          <a:p>
            <a:r>
              <a:rPr lang="en-US" dirty="0" smtClean="0"/>
              <a:t>However, if the correlation coefficient is +</a:t>
            </a:r>
            <a:r>
              <a:rPr lang="en-US" dirty="0" err="1" smtClean="0"/>
              <a:t>ve</a:t>
            </a:r>
            <a:r>
              <a:rPr lang="en-US" dirty="0" smtClean="0"/>
              <a:t> then the risk return relationship is that </a:t>
            </a:r>
            <a:r>
              <a:rPr lang="en-US" dirty="0" smtClean="0"/>
              <a:t>of continuous </a:t>
            </a:r>
            <a:r>
              <a:rPr lang="en-US" dirty="0" smtClean="0"/>
              <a:t>function which is continuously rising as return rises the risk also rises with it. It is </a:t>
            </a:r>
            <a:r>
              <a:rPr lang="en-US" dirty="0" smtClean="0"/>
              <a:t>the fundamental </a:t>
            </a:r>
            <a:r>
              <a:rPr lang="en-US" dirty="0" smtClean="0"/>
              <a:t>concept in risk and return that the investor will not take on any additional risk </a:t>
            </a:r>
            <a:r>
              <a:rPr lang="en-US" dirty="0" smtClean="0"/>
              <a:t>unless they </a:t>
            </a:r>
            <a:r>
              <a:rPr lang="en-US" dirty="0" smtClean="0"/>
              <a:t>compensated by additional </a:t>
            </a:r>
            <a:r>
              <a:rPr lang="en-US" dirty="0" smtClean="0"/>
              <a:t>return. </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Risk &amp; Portfolio Theory:</a:t>
            </a:r>
            <a:endParaRPr lang="en-US" dirty="0"/>
          </a:p>
        </p:txBody>
      </p:sp>
      <p:sp>
        <p:nvSpPr>
          <p:cNvPr id="4" name="Content Placeholder 3"/>
          <p:cNvSpPr>
            <a:spLocks noGrp="1"/>
          </p:cNvSpPr>
          <p:nvPr>
            <p:ph idx="1"/>
          </p:nvPr>
        </p:nvSpPr>
        <p:spPr/>
        <p:txBody>
          <a:bodyPr>
            <a:normAutofit/>
          </a:bodyPr>
          <a:lstStyle/>
          <a:p>
            <a:r>
              <a:rPr lang="en-US" dirty="0" smtClean="0"/>
              <a:t>It is important to under stand that when we are talking about efficient capital markets and talking about the capital market line we are saying that efficient portfolios in the market all lie on the capital market line.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Risk &amp; Portfolio Theory:</a:t>
            </a:r>
            <a:endParaRPr lang="en-US" dirty="0"/>
          </a:p>
        </p:txBody>
      </p:sp>
      <p:sp>
        <p:nvSpPr>
          <p:cNvPr id="4" name="Content Placeholder 3"/>
          <p:cNvSpPr>
            <a:spLocks noGrp="1"/>
          </p:cNvSpPr>
          <p:nvPr>
            <p:ph idx="1"/>
          </p:nvPr>
        </p:nvSpPr>
        <p:spPr/>
        <p:txBody>
          <a:bodyPr>
            <a:normAutofit/>
          </a:bodyPr>
          <a:lstStyle/>
          <a:p>
            <a:r>
              <a:rPr lang="en-US" dirty="0" smtClean="0"/>
              <a:t>It means that if one investor is only investing in the stock A and the other has a diversified portfolio of 40 stocks and now he is also investing in Stock A then the amount of risk for both investors will be </a:t>
            </a:r>
            <a:r>
              <a:rPr lang="en-US" dirty="0" smtClean="0"/>
              <a:t>different. </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Risk &amp; Portfolio Theory:</a:t>
            </a:r>
            <a:endParaRPr lang="en-US" dirty="0"/>
          </a:p>
        </p:txBody>
      </p:sp>
      <p:sp>
        <p:nvSpPr>
          <p:cNvPr id="4" name="Content Placeholder 3"/>
          <p:cNvSpPr>
            <a:spLocks noGrp="1"/>
          </p:cNvSpPr>
          <p:nvPr>
            <p:ph idx="1"/>
          </p:nvPr>
        </p:nvSpPr>
        <p:spPr/>
        <p:txBody>
          <a:bodyPr>
            <a:normAutofit/>
          </a:bodyPr>
          <a:lstStyle/>
          <a:p>
            <a:r>
              <a:rPr lang="en-US" dirty="0" smtClean="0"/>
              <a:t>The investor who is only investing in stock A is taking on the Market risk of the stock as well as the company’s risk whereas the other investor is only taking on the market component risk for that stock. </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Risk &amp; Portfolio Theory:</a:t>
            </a:r>
            <a:endParaRPr lang="en-US" dirty="0"/>
          </a:p>
        </p:txBody>
      </p:sp>
      <p:sp>
        <p:nvSpPr>
          <p:cNvPr id="4" name="Content Placeholder 3"/>
          <p:cNvSpPr>
            <a:spLocks noGrp="1"/>
          </p:cNvSpPr>
          <p:nvPr>
            <p:ph idx="1"/>
          </p:nvPr>
        </p:nvSpPr>
        <p:spPr/>
        <p:txBody>
          <a:bodyPr>
            <a:normAutofit/>
          </a:bodyPr>
          <a:lstStyle/>
          <a:p>
            <a:r>
              <a:rPr lang="en-US" b="1" dirty="0" smtClean="0"/>
              <a:t>Rational Investors with Diversified Portfolios expect to be compensated by extra return in exchange for taking on Extra Market Risk.</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Risk &amp; Portfolio Theory:</a:t>
            </a:r>
            <a:endParaRPr lang="en-US" dirty="0"/>
          </a:p>
        </p:txBody>
      </p:sp>
      <p:sp>
        <p:nvSpPr>
          <p:cNvPr id="4" name="Content Placeholder 3"/>
          <p:cNvSpPr>
            <a:spLocks noGrp="1"/>
          </p:cNvSpPr>
          <p:nvPr>
            <p:ph idx="1"/>
          </p:nvPr>
        </p:nvSpPr>
        <p:spPr/>
        <p:txBody>
          <a:bodyPr>
            <a:normAutofit/>
          </a:bodyPr>
          <a:lstStyle/>
          <a:p>
            <a:r>
              <a:rPr lang="en-US" dirty="0" smtClean="0"/>
              <a:t>You can NOT expect to receive extra return (or compensation) for taking on </a:t>
            </a:r>
            <a:r>
              <a:rPr lang="en-US" dirty="0" smtClean="0"/>
              <a:t>Company-Specific Risk </a:t>
            </a:r>
            <a:r>
              <a:rPr lang="en-US" dirty="0" smtClean="0"/>
              <a:t>which Rational Investors have eliminated! </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Market Risk &amp; Portfolio Theory:</a:t>
            </a:r>
            <a:endParaRPr lang="en-US" dirty="0"/>
          </a:p>
        </p:txBody>
      </p:sp>
      <p:sp>
        <p:nvSpPr>
          <p:cNvPr id="4" name="Content Placeholder 3"/>
          <p:cNvSpPr>
            <a:spLocks noGrp="1"/>
          </p:cNvSpPr>
          <p:nvPr>
            <p:ph idx="1"/>
          </p:nvPr>
        </p:nvSpPr>
        <p:spPr/>
        <p:txBody>
          <a:bodyPr>
            <a:normAutofit/>
          </a:bodyPr>
          <a:lstStyle/>
          <a:p>
            <a:r>
              <a:rPr lang="en-US" dirty="0" smtClean="0"/>
              <a:t>The Efficient Market will only offer you a Return (and a Share Price) which is the bare minimum acceptable to Rational Diversified Investors. This is the Basis of the Capital Asset Pricing Model (CAPM).</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Beta Concept &amp; CAPM:</a:t>
            </a:r>
            <a:endParaRPr lang="en-US" dirty="0"/>
          </a:p>
        </p:txBody>
      </p:sp>
      <p:sp>
        <p:nvSpPr>
          <p:cNvPr id="4" name="Content Placeholder 3"/>
          <p:cNvSpPr>
            <a:spLocks noGrp="1"/>
          </p:cNvSpPr>
          <p:nvPr>
            <p:ph idx="1"/>
          </p:nvPr>
        </p:nvSpPr>
        <p:spPr/>
        <p:txBody>
          <a:bodyPr>
            <a:normAutofit/>
          </a:bodyPr>
          <a:lstStyle/>
          <a:p>
            <a:r>
              <a:rPr lang="en-US" b="1" dirty="0" smtClean="0"/>
              <a:t>Beta:</a:t>
            </a:r>
          </a:p>
          <a:p>
            <a:r>
              <a:rPr lang="en-US" dirty="0" smtClean="0"/>
              <a:t>It is a tendency of a Stock to move with the Market (or Portfolio of all Stocks in the </a:t>
            </a:r>
            <a:r>
              <a:rPr lang="en-US" dirty="0" smtClean="0"/>
              <a:t>Stock Market). It </a:t>
            </a:r>
            <a:r>
              <a:rPr lang="en-US" dirty="0" smtClean="0"/>
              <a:t>is the building block of CAPM</a:t>
            </a:r>
            <a:r>
              <a:rPr lang="en-US" dirty="0" smtClean="0"/>
              <a:t>.</a:t>
            </a:r>
            <a:endParaRPr lang="en-US"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Beta Concept &amp; CAPM:</a:t>
            </a:r>
            <a:endParaRPr lang="en-US" dirty="0"/>
          </a:p>
        </p:txBody>
      </p:sp>
      <p:sp>
        <p:nvSpPr>
          <p:cNvPr id="4" name="Content Placeholder 3"/>
          <p:cNvSpPr>
            <a:spLocks noGrp="1"/>
          </p:cNvSpPr>
          <p:nvPr>
            <p:ph idx="1"/>
          </p:nvPr>
        </p:nvSpPr>
        <p:spPr/>
        <p:txBody>
          <a:bodyPr>
            <a:normAutofit/>
          </a:bodyPr>
          <a:lstStyle/>
          <a:p>
            <a:r>
              <a:rPr lang="en-US" b="1" dirty="0" smtClean="0"/>
              <a:t>Stock Risk vs. Stock Beta:</a:t>
            </a:r>
          </a:p>
          <a:p>
            <a:r>
              <a:rPr lang="en-US" b="1" dirty="0" smtClean="0"/>
              <a:t>Stock Risk:</a:t>
            </a:r>
          </a:p>
          <a:p>
            <a:r>
              <a:rPr lang="en-US" dirty="0" smtClean="0"/>
              <a:t>It is a statistical spread of possible returns (or Volatility) for that </a:t>
            </a:r>
            <a:r>
              <a:rPr lang="en-US" dirty="0" smtClean="0"/>
              <a:t>Stock</a:t>
            </a:r>
            <a:endParaRPr lang="en-US" dirty="0" smtClean="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Beta Concept &amp; CAPM:</a:t>
            </a:r>
            <a:endParaRPr lang="en-US" dirty="0"/>
          </a:p>
        </p:txBody>
      </p:sp>
      <p:sp>
        <p:nvSpPr>
          <p:cNvPr id="4" name="Content Placeholder 3"/>
          <p:cNvSpPr>
            <a:spLocks noGrp="1"/>
          </p:cNvSpPr>
          <p:nvPr>
            <p:ph idx="1"/>
          </p:nvPr>
        </p:nvSpPr>
        <p:spPr/>
        <p:txBody>
          <a:bodyPr>
            <a:normAutofit/>
          </a:bodyPr>
          <a:lstStyle/>
          <a:p>
            <a:r>
              <a:rPr lang="en-US" b="1" dirty="0" smtClean="0"/>
              <a:t>Stock Beta:</a:t>
            </a:r>
          </a:p>
          <a:p>
            <a:r>
              <a:rPr lang="en-US" dirty="0" smtClean="0"/>
              <a:t>It is a statistical spread of possible returns (or Volatility) for that Stock relative to </a:t>
            </a:r>
            <a:r>
              <a:rPr lang="en-US" dirty="0" smtClean="0"/>
              <a:t>the market </a:t>
            </a:r>
            <a:r>
              <a:rPr lang="en-US" dirty="0" smtClean="0"/>
              <a:t>spread i.e. spread (or Volatility) of the fully diversified market portfolio or index</a:t>
            </a:r>
            <a:r>
              <a:rPr lang="en-US" dirty="0" smtClean="0"/>
              <a:t>.</a:t>
            </a:r>
            <a:endParaRPr lang="en-US" dirty="0"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CAPM: Capital Asset Pricing Model.</a:t>
            </a:r>
            <a:endParaRPr lang="en-US" dirty="0"/>
          </a:p>
        </p:txBody>
      </p:sp>
      <p:sp>
        <p:nvSpPr>
          <p:cNvPr id="4" name="Content Placeholder 3"/>
          <p:cNvSpPr>
            <a:spLocks noGrp="1"/>
          </p:cNvSpPr>
          <p:nvPr>
            <p:ph idx="1"/>
          </p:nvPr>
        </p:nvSpPr>
        <p:spPr/>
        <p:txBody>
          <a:bodyPr>
            <a:normAutofit/>
          </a:bodyPr>
          <a:lstStyle/>
          <a:p>
            <a:r>
              <a:rPr lang="en-US" dirty="0" smtClean="0"/>
              <a:t>It is developed by Professors Sharpe &amp; Markowitz. He won Nobel Prize in </a:t>
            </a:r>
            <a:r>
              <a:rPr lang="en-US" dirty="0" smtClean="0"/>
              <a:t>1990 Market </a:t>
            </a:r>
            <a:r>
              <a:rPr lang="en-US" dirty="0" smtClean="0"/>
              <a:t>Risk is the only risk that is relevant to a Rational Investor with a Diversified Portfolio </a:t>
            </a:r>
            <a:r>
              <a:rPr lang="en-US" dirty="0" smtClean="0"/>
              <a:t>of Investments</a:t>
            </a:r>
            <a:r>
              <a:rPr lang="en-US" dirty="0" smtClean="0"/>
              <a:t>. </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CAPM: Capital Asset Pricing Model.</a:t>
            </a:r>
            <a:endParaRPr lang="en-US" dirty="0"/>
          </a:p>
        </p:txBody>
      </p:sp>
      <p:sp>
        <p:nvSpPr>
          <p:cNvPr id="4" name="Content Placeholder 3"/>
          <p:cNvSpPr>
            <a:spLocks noGrp="1"/>
          </p:cNvSpPr>
          <p:nvPr>
            <p:ph idx="1"/>
          </p:nvPr>
        </p:nvSpPr>
        <p:spPr/>
        <p:txBody>
          <a:bodyPr>
            <a:normAutofit/>
          </a:bodyPr>
          <a:lstStyle/>
          <a:p>
            <a:r>
              <a:rPr lang="en-US" dirty="0" smtClean="0"/>
              <a:t>The Company Specific (or Unique) Risk is Diversified Away! Market Risk is measured in terms of the Standard Deviation (or Volatility) of the Market Portfolio or Index. </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CAPM: Capital Asset Pricing Model.</a:t>
            </a:r>
            <a:endParaRPr lang="en-US" dirty="0"/>
          </a:p>
        </p:txBody>
      </p:sp>
      <p:sp>
        <p:nvSpPr>
          <p:cNvPr id="4" name="Content Placeholder 3"/>
          <p:cNvSpPr>
            <a:spLocks noGrp="1"/>
          </p:cNvSpPr>
          <p:nvPr>
            <p:ph idx="1"/>
          </p:nvPr>
        </p:nvSpPr>
        <p:spPr/>
        <p:txBody>
          <a:bodyPr>
            <a:normAutofit/>
          </a:bodyPr>
          <a:lstStyle/>
          <a:p>
            <a:r>
              <a:rPr lang="en-US" dirty="0" smtClean="0"/>
              <a:t>Every Stock Market develops an Index comprising of a weighted average of the highest-volume shares in that market. </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CAPM: Capital Asset Pricing Model.</a:t>
            </a:r>
            <a:endParaRPr lang="en-US" dirty="0"/>
          </a:p>
        </p:txBody>
      </p:sp>
      <p:sp>
        <p:nvSpPr>
          <p:cNvPr id="4" name="Content Placeholder 3"/>
          <p:cNvSpPr>
            <a:spLocks noGrp="1"/>
          </p:cNvSpPr>
          <p:nvPr>
            <p:ph idx="1"/>
          </p:nvPr>
        </p:nvSpPr>
        <p:spPr/>
        <p:txBody>
          <a:bodyPr>
            <a:normAutofit/>
          </a:bodyPr>
          <a:lstStyle/>
          <a:p>
            <a:r>
              <a:rPr lang="en-US" dirty="0" smtClean="0"/>
              <a:t>This Index represents the relative strength of that Stock Exchange and is considered to be close to a Totally Diversified Portfolio. In reality, no such Portfolio exists anywhere in the world. For example the Karachi Stock Exchange has the KSE 100 Index.</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dirty="0"/>
          </a:p>
        </p:txBody>
      </p:sp>
      <p:sp>
        <p:nvSpPr>
          <p:cNvPr id="5" name="Content Placeholder 4"/>
          <p:cNvSpPr>
            <a:spLocks noGrp="1"/>
          </p:cNvSpPr>
          <p:nvPr>
            <p:ph idx="1"/>
          </p:nvPr>
        </p:nvSpPr>
        <p:spPr/>
        <p:txBody>
          <a:bodyPr/>
          <a:lstStyle/>
          <a:p>
            <a:endParaRPr lang="en-US" b="1" smtClean="0"/>
          </a:p>
          <a:p>
            <a:r>
              <a:rPr lang="en-US" b="1" smtClean="0"/>
              <a:t>Market Risk &amp; Portfolio Theory:</a:t>
            </a:r>
            <a:endParaRPr lang="en-US" b="1" dirty="0" smtClean="0"/>
          </a:p>
          <a:p>
            <a:endParaRPr lang="en-US" b="1" dirty="0"/>
          </a:p>
          <a:p>
            <a:r>
              <a:rPr lang="en-US" b="1" dirty="0" smtClean="0"/>
              <a:t>CAPM: Capital Asset Pricing Model.</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1533</Words>
  <Application>Microsoft Office PowerPoint</Application>
  <PresentationFormat>On-screen Show (4:3)</PresentationFormat>
  <Paragraphs>82</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Summary of Last Lecture:</vt:lpstr>
      <vt:lpstr>Market Risk &amp; Portfolio Theory &amp; CAPM:</vt:lpstr>
      <vt:lpstr>Recap:</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Picking Most Efficient Portfolio Capital Market Line (CML) &amp; T-Bill Portfolio</vt:lpstr>
      <vt:lpstr>Market Risk &amp; Portfolio Theory:</vt:lpstr>
      <vt:lpstr>Market Risk &amp; Portfolio Theory:</vt:lpstr>
      <vt:lpstr>Market Risk &amp; Portfolio Theory:</vt:lpstr>
      <vt:lpstr>Market Risk &amp; Portfolio Theory:</vt:lpstr>
      <vt:lpstr>Market Risk &amp; Portfolio Theory:</vt:lpstr>
      <vt:lpstr>Market Risk &amp; Portfolio Theory:</vt:lpstr>
      <vt:lpstr>Market Risk &amp; Portfolio Theory:</vt:lpstr>
      <vt:lpstr>Market Risk &amp; Portfolio Theory:</vt:lpstr>
      <vt:lpstr>Market Risk &amp; Portfolio Theory:</vt:lpstr>
      <vt:lpstr>Beta Concept &amp; CAPM:</vt:lpstr>
      <vt:lpstr>Beta Concept &amp; CAPM:</vt:lpstr>
      <vt:lpstr>Beta Concept &amp; CAPM:</vt:lpstr>
      <vt:lpstr>CAPM: Capital Asset Pricing Model.</vt:lpstr>
      <vt:lpstr>CAPM: Capital Asset Pricing Model.</vt:lpstr>
      <vt:lpstr>CAPM: Capital Asset Pricing Model.</vt:lpstr>
      <vt:lpstr>CAPM: Capital Asset Pricing Model.</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Summary of Last Lecture:</dc:title>
  <dc:creator>Ammar</dc:creator>
  <cp:lastModifiedBy>Ammar</cp:lastModifiedBy>
  <cp:revision>7</cp:revision>
  <dcterms:created xsi:type="dcterms:W3CDTF">2014-06-17T16:23:34Z</dcterms:created>
  <dcterms:modified xsi:type="dcterms:W3CDTF">2014-06-17T16:34:26Z</dcterms:modified>
</cp:coreProperties>
</file>