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69" d="100"/>
          <a:sy n="69" d="100"/>
        </p:scale>
        <p:origin x="-141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DF710CB-0CC7-41D0-AFC9-3155C14E147A}"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88461A-B07C-44A9-BA3E-627D9CD0F3F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F710CB-0CC7-41D0-AFC9-3155C14E147A}"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88461A-B07C-44A9-BA3E-627D9CD0F3F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F710CB-0CC7-41D0-AFC9-3155C14E147A}"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88461A-B07C-44A9-BA3E-627D9CD0F3F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DF710CB-0CC7-41D0-AFC9-3155C14E147A}" type="datetimeFigureOut">
              <a:rPr lang="en-US" smtClean="0"/>
              <a:pPr/>
              <a:t>6/17/2014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88461A-B07C-44A9-BA3E-627D9CD0F3F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DF710CB-0CC7-41D0-AFC9-3155C14E147A}" type="datetimeFigureOut">
              <a:rPr lang="en-US" smtClean="0"/>
              <a:pPr/>
              <a:t>6/17/2014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88461A-B07C-44A9-BA3E-627D9CD0F3F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DF710CB-0CC7-41D0-AFC9-3155C14E147A}" type="datetimeFigureOut">
              <a:rPr lang="en-US" smtClean="0"/>
              <a:pPr/>
              <a:t>6/17/2014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88461A-B07C-44A9-BA3E-627D9CD0F3F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F710CB-0CC7-41D0-AFC9-3155C14E147A}" type="datetimeFigureOut">
              <a:rPr lang="en-US" smtClean="0"/>
              <a:pPr/>
              <a:t>6/17/2014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88461A-B07C-44A9-BA3E-627D9CD0F3F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F710CB-0CC7-41D0-AFC9-3155C14E147A}" type="datetimeFigureOut">
              <a:rPr lang="en-US" smtClean="0"/>
              <a:pPr/>
              <a:t>6/17/2014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88461A-B07C-44A9-BA3E-627D9CD0F3F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F710CB-0CC7-41D0-AFC9-3155C14E147A}" type="datetimeFigureOut">
              <a:rPr lang="en-US" smtClean="0"/>
              <a:pPr/>
              <a:t>6/17/2014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88461A-B07C-44A9-BA3E-627D9CD0F3F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F710CB-0CC7-41D0-AFC9-3155C14E147A}"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88461A-B07C-44A9-BA3E-627D9CD0F3F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F710CB-0CC7-41D0-AFC9-3155C14E147A}"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88461A-B07C-44A9-BA3E-627D9CD0F3F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F710CB-0CC7-41D0-AFC9-3155C14E147A}" type="datetimeFigureOut">
              <a:rPr lang="en-US" smtClean="0"/>
              <a:pPr/>
              <a:t>6/17/2014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88461A-B07C-44A9-BA3E-627D9CD0F3F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Portfolio Risk Analysis &amp; Efficient Portfolio Maps</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EFFICIENT PORTFOLIOS, MARKET RISK AND CAPITAL MARKET LINE (CML)</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lstStyle/>
          <a:p>
            <a:r>
              <a:rPr lang="en-US" dirty="0" smtClean="0"/>
              <a:t>After </a:t>
            </a:r>
            <a:r>
              <a:rPr lang="en-US" dirty="0"/>
              <a:t>going through this lecture, you would be able to have an understanding of the </a:t>
            </a:r>
            <a:r>
              <a:rPr lang="en-US" dirty="0" smtClean="0"/>
              <a:t>following topics</a:t>
            </a:r>
            <a:r>
              <a:rPr lang="en-US" dirty="0"/>
              <a:t>.</a:t>
            </a:r>
          </a:p>
          <a:p>
            <a:r>
              <a:rPr lang="en-US" dirty="0" smtClean="0"/>
              <a:t> </a:t>
            </a:r>
            <a:r>
              <a:rPr lang="en-US" b="1" dirty="0"/>
              <a:t>Efficient Portfolios,</a:t>
            </a:r>
          </a:p>
          <a:p>
            <a:r>
              <a:rPr lang="en-US" dirty="0" smtClean="0"/>
              <a:t> </a:t>
            </a:r>
            <a:r>
              <a:rPr lang="en-US" b="1" dirty="0"/>
              <a:t>Market Risk &amp; CML</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3" name="Content Placeholder 2"/>
          <p:cNvSpPr>
            <a:spLocks noGrp="1"/>
          </p:cNvSpPr>
          <p:nvPr>
            <p:ph idx="1"/>
          </p:nvPr>
        </p:nvSpPr>
        <p:spPr/>
        <p:txBody>
          <a:bodyPr>
            <a:normAutofit/>
          </a:bodyPr>
          <a:lstStyle/>
          <a:p>
            <a:r>
              <a:rPr lang="en-US" dirty="0"/>
              <a:t>First we recap the important concepts which we have studied in previous lectures. Portfolio </a:t>
            </a:r>
            <a:r>
              <a:rPr lang="en-US" dirty="0" smtClean="0"/>
              <a:t>theory is </a:t>
            </a:r>
            <a:r>
              <a:rPr lang="en-US" dirty="0"/>
              <a:t>looking at the relationships between the risk and return for portfolios, especially for </a:t>
            </a:r>
            <a:r>
              <a:rPr lang="en-US" dirty="0" smtClean="0"/>
              <a:t>diversified portfolios</a:t>
            </a:r>
            <a:r>
              <a:rPr lang="en-US" dirty="0"/>
              <a:t>.</a:t>
            </a:r>
          </a:p>
          <a:p>
            <a:r>
              <a:rPr lang="en-US" b="1" dirty="0"/>
              <a:t>Total Stock Return = Dividend Yield + Capital Gain </a:t>
            </a:r>
            <a:r>
              <a:rPr lang="en-US" b="1" dirty="0" smtClean="0"/>
              <a:t>Yield</a:t>
            </a:r>
            <a:endParaRPr lang="en-US"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3" name="Content Placeholder 2"/>
          <p:cNvSpPr>
            <a:spLocks noGrp="1"/>
          </p:cNvSpPr>
          <p:nvPr>
            <p:ph idx="1"/>
          </p:nvPr>
        </p:nvSpPr>
        <p:spPr/>
        <p:txBody>
          <a:bodyPr>
            <a:normAutofit/>
          </a:bodyPr>
          <a:lstStyle/>
          <a:p>
            <a:r>
              <a:rPr lang="en-US" dirty="0" smtClean="0"/>
              <a:t>You should recall this from the Gordon formula that we learnt in the share valuation. We spoke about the total risk for the stock and we said that it is equal to the company’s risk plus the market risk.</a:t>
            </a:r>
          </a:p>
          <a:p>
            <a:r>
              <a:rPr lang="en-US" b="1" dirty="0" smtClean="0"/>
              <a:t>Total Risk = Diversifiable Risk + Market Risk</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3" name="Content Placeholder 2"/>
          <p:cNvSpPr>
            <a:spLocks noGrp="1"/>
          </p:cNvSpPr>
          <p:nvPr>
            <p:ph idx="1"/>
          </p:nvPr>
        </p:nvSpPr>
        <p:spPr/>
        <p:txBody>
          <a:bodyPr>
            <a:normAutofit/>
          </a:bodyPr>
          <a:lstStyle/>
          <a:p>
            <a:r>
              <a:rPr lang="en-US" dirty="0"/>
              <a:t>We mentioned that on the basis of experimental studies that if we invest in many stocks which </a:t>
            </a:r>
            <a:r>
              <a:rPr lang="en-US" dirty="0" smtClean="0"/>
              <a:t>are not </a:t>
            </a:r>
            <a:r>
              <a:rPr lang="en-US" dirty="0"/>
              <a:t>correlated to each other then it is possible to reduce overall risk for your investment as a whole.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3" name="Content Placeholder 2"/>
          <p:cNvSpPr>
            <a:spLocks noGrp="1"/>
          </p:cNvSpPr>
          <p:nvPr>
            <p:ph idx="1"/>
          </p:nvPr>
        </p:nvSpPr>
        <p:spPr/>
        <p:txBody>
          <a:bodyPr>
            <a:normAutofit/>
          </a:bodyPr>
          <a:lstStyle/>
          <a:p>
            <a:r>
              <a:rPr lang="en-US" dirty="0" smtClean="0"/>
              <a:t>We called this portfolio or collection of stocks. 7 Stocks are a good number for diversification &amp; 40 Stocks are enough for eliminating Company Risk &amp; Minimizing Total Risk.</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3" name="Content Placeholder 2"/>
          <p:cNvSpPr>
            <a:spLocks noGrp="1"/>
          </p:cNvSpPr>
          <p:nvPr>
            <p:ph idx="1"/>
          </p:nvPr>
        </p:nvSpPr>
        <p:spPr/>
        <p:txBody>
          <a:bodyPr>
            <a:normAutofit/>
          </a:bodyPr>
          <a:lstStyle/>
          <a:p>
            <a:r>
              <a:rPr lang="en-US" dirty="0"/>
              <a:t>Now, in the portfolio theory model which we are going to discuss the major assumption is that </a:t>
            </a:r>
            <a:r>
              <a:rPr lang="en-US" dirty="0" smtClean="0"/>
              <a:t>the rational </a:t>
            </a:r>
            <a:r>
              <a:rPr lang="en-US" dirty="0"/>
              <a:t>investors in the market place maintain diversified portfolios.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Recap:</a:t>
            </a:r>
            <a:endParaRPr lang="en-US" dirty="0"/>
          </a:p>
        </p:txBody>
      </p:sp>
      <p:sp>
        <p:nvSpPr>
          <p:cNvPr id="3" name="Content Placeholder 2"/>
          <p:cNvSpPr>
            <a:spLocks noGrp="1"/>
          </p:cNvSpPr>
          <p:nvPr>
            <p:ph idx="1"/>
          </p:nvPr>
        </p:nvSpPr>
        <p:spPr/>
        <p:txBody>
          <a:bodyPr>
            <a:normAutofit/>
          </a:bodyPr>
          <a:lstStyle/>
          <a:p>
            <a:r>
              <a:rPr lang="en-US" dirty="0" smtClean="0"/>
              <a:t>We discussed in the previous lecture about calculating expected return on the portfolio and we mentioned that it is simply the weighted average of return of each stock in the portfolio. The formula </a:t>
            </a:r>
          </a:p>
          <a:p>
            <a:r>
              <a:rPr lang="en-US" b="1" dirty="0" smtClean="0"/>
              <a:t>2-Stock Portfolio’s Expected Return = </a:t>
            </a:r>
            <a:r>
              <a:rPr lang="en-US" b="1" dirty="0" err="1" smtClean="0"/>
              <a:t>rP</a:t>
            </a:r>
            <a:r>
              <a:rPr lang="en-US" b="1" dirty="0" smtClean="0"/>
              <a:t> * = </a:t>
            </a:r>
            <a:r>
              <a:rPr lang="en-US" b="1" dirty="0" err="1" smtClean="0"/>
              <a:t>xA</a:t>
            </a:r>
            <a:r>
              <a:rPr lang="en-US" b="1" dirty="0" smtClean="0"/>
              <a:t> </a:t>
            </a:r>
            <a:r>
              <a:rPr lang="en-US" b="1" dirty="0" err="1" smtClean="0"/>
              <a:t>rA</a:t>
            </a:r>
            <a:r>
              <a:rPr lang="en-US" b="1" dirty="0" smtClean="0"/>
              <a:t> + </a:t>
            </a:r>
            <a:r>
              <a:rPr lang="en-US" b="1" dirty="0" err="1" smtClean="0"/>
              <a:t>xB</a:t>
            </a:r>
            <a:r>
              <a:rPr lang="en-US" b="1" dirty="0" smtClean="0"/>
              <a:t> </a:t>
            </a:r>
            <a:r>
              <a:rPr lang="en-US" b="1" dirty="0" err="1" smtClean="0"/>
              <a:t>rB</a:t>
            </a:r>
            <a:endParaRPr lang="en-US" b="1"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2-Stock Portfolio Risk Formula</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066800" y="2590800"/>
            <a:ext cx="6762722" cy="1134269"/>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3</a:t>
            </a:r>
            <a:r>
              <a:rPr lang="en-US" b="1" dirty="0" smtClean="0"/>
              <a:t>-Stock Portfolio Risk Formula</a:t>
            </a:r>
            <a:endParaRPr lang="en-US" dirty="0"/>
          </a:p>
        </p:txBody>
      </p:sp>
      <p:sp>
        <p:nvSpPr>
          <p:cNvPr id="4" name="Content Placeholder 3"/>
          <p:cNvSpPr>
            <a:spLocks noGrp="1"/>
          </p:cNvSpPr>
          <p:nvPr>
            <p:ph idx="1"/>
          </p:nvPr>
        </p:nvSpPr>
        <p:spPr/>
        <p:txBody>
          <a:bodyPr>
            <a:normAutofit lnSpcReduction="10000"/>
          </a:bodyPr>
          <a:lstStyle/>
          <a:p>
            <a:r>
              <a:rPr lang="en-US" dirty="0"/>
              <a:t>It is mentioned in the previous lecture that we can calculate the risk of larger portfolio using </a:t>
            </a:r>
            <a:r>
              <a:rPr lang="en-US" dirty="0" smtClean="0"/>
              <a:t>the matrix approach.</a:t>
            </a:r>
            <a:endParaRPr lang="en-US" dirty="0"/>
          </a:p>
          <a:p>
            <a:r>
              <a:rPr lang="en-US" dirty="0"/>
              <a:t>Matrix for Calculating Portfolio Risk: Covariance Terms (Non-Diagonal Boxes) measures (</a:t>
            </a:r>
            <a:r>
              <a:rPr lang="en-US" dirty="0" smtClean="0"/>
              <a:t>1) Magnitude </a:t>
            </a:r>
            <a:r>
              <a:rPr lang="en-US" dirty="0"/>
              <a:t>of movement (Standard Deviation) and (2) Closeness of movement (</a:t>
            </a:r>
            <a:r>
              <a:rPr lang="en-US" dirty="0" smtClean="0"/>
              <a:t>Correlation Coefficient</a:t>
            </a:r>
            <a:r>
              <a:rPr lang="en-US" dirty="0"/>
              <a:t>) between any two stocks in the portfolio.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3</a:t>
            </a:r>
            <a:r>
              <a:rPr lang="en-US" b="1" dirty="0" smtClean="0"/>
              <a:t>-Stock Portfolio Risk Formula</a:t>
            </a:r>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428680" y="1447800"/>
            <a:ext cx="7848545" cy="44958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3</a:t>
            </a:r>
            <a:r>
              <a:rPr lang="en-US" b="1" dirty="0" smtClean="0"/>
              <a:t>-Stock Portfolio Risk Formula</a:t>
            </a:r>
            <a:endParaRPr lang="en-US" dirty="0"/>
          </a:p>
        </p:txBody>
      </p:sp>
      <p:sp>
        <p:nvSpPr>
          <p:cNvPr id="4" name="Content Placeholder 3"/>
          <p:cNvSpPr>
            <a:spLocks noGrp="1"/>
          </p:cNvSpPr>
          <p:nvPr>
            <p:ph idx="1"/>
          </p:nvPr>
        </p:nvSpPr>
        <p:spPr/>
        <p:txBody>
          <a:bodyPr/>
          <a:lstStyle/>
          <a:p>
            <a:r>
              <a:rPr lang="en-US" dirty="0"/>
              <a:t>To compute the Portfolio Variance for a 3-Stock Portfolio, just add up all the terms in </a:t>
            </a:r>
            <a:r>
              <a:rPr lang="en-US" dirty="0" smtClean="0"/>
              <a:t>every box</a:t>
            </a:r>
            <a:r>
              <a:rPr lang="en-US" dirty="0"/>
              <a:t>. To compute the Portfolio Risk (Standard Deviation), simply take the Square Root of the Variance.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3</a:t>
            </a:r>
            <a:r>
              <a:rPr lang="en-US" b="1" dirty="0" smtClean="0"/>
              <a:t>-Stock Portfolio Risk Formula</a:t>
            </a:r>
            <a:endParaRPr lang="en-US" dirty="0"/>
          </a:p>
        </p:txBody>
      </p:sp>
      <p:sp>
        <p:nvSpPr>
          <p:cNvPr id="4" name="Content Placeholder 3"/>
          <p:cNvSpPr>
            <a:spLocks noGrp="1"/>
          </p:cNvSpPr>
          <p:nvPr>
            <p:ph idx="1"/>
          </p:nvPr>
        </p:nvSpPr>
        <p:spPr/>
        <p:txBody>
          <a:bodyPr>
            <a:normAutofit/>
          </a:bodyPr>
          <a:lstStyle/>
          <a:p>
            <a:r>
              <a:rPr lang="en-US" dirty="0"/>
              <a:t>You can extend this Matrix Approach to calculate the Risk for a Portfolio consisting of </a:t>
            </a:r>
            <a:r>
              <a:rPr lang="en-US" dirty="0" smtClean="0"/>
              <a:t>any number </a:t>
            </a:r>
            <a:r>
              <a:rPr lang="en-US" dirty="0"/>
              <a:t>of stocks.</a:t>
            </a:r>
          </a:p>
          <a:p>
            <a:pPr>
              <a:buNone/>
            </a:pPr>
            <a:r>
              <a:rPr lang="en-US" dirty="0" smtClean="0"/>
              <a:t>	•</a:t>
            </a:r>
            <a:r>
              <a:rPr lang="en-US" dirty="0"/>
              <a:t>Terms in Boxes on Diagonal (Top Left to Bottom Right) are called “VARIANCE” terms </a:t>
            </a:r>
            <a:r>
              <a:rPr lang="en-US" dirty="0" smtClean="0"/>
              <a:t>associated with </a:t>
            </a:r>
            <a:r>
              <a:rPr lang="en-US" dirty="0"/>
              <a:t>individual magnitude of risk for each stock</a:t>
            </a:r>
            <a:r>
              <a:rPr lang="en-US" dirty="0" smtClean="0"/>
              <a:t>.</a:t>
            </a:r>
          </a:p>
          <a:p>
            <a:pPr>
              <a:buNone/>
            </a:pPr>
            <a:r>
              <a:rPr lang="en-US" dirty="0"/>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3</a:t>
            </a:r>
            <a:r>
              <a:rPr lang="en-US" b="1" dirty="0" smtClean="0"/>
              <a:t>-Stock Portfolio Risk Formula</a:t>
            </a:r>
            <a:endParaRPr lang="en-US" dirty="0"/>
          </a:p>
        </p:txBody>
      </p:sp>
      <p:sp>
        <p:nvSpPr>
          <p:cNvPr id="4" name="Content Placeholder 3"/>
          <p:cNvSpPr>
            <a:spLocks noGrp="1"/>
          </p:cNvSpPr>
          <p:nvPr>
            <p:ph idx="1"/>
          </p:nvPr>
        </p:nvSpPr>
        <p:spPr/>
        <p:txBody>
          <a:bodyPr>
            <a:normAutofit/>
          </a:bodyPr>
          <a:lstStyle/>
          <a:p>
            <a:pPr>
              <a:buNone/>
            </a:pPr>
            <a:r>
              <a:rPr lang="en-US" dirty="0" smtClean="0"/>
              <a:t>•Terms in all other (or NON-DIAGONAL) Boxes are called “COVARIANCE” terms which account for affect of one stock’s movement on another stock’s movement. These represent the magnitude or size of the movement between the two stocks. There are two parts for this covariance terms</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One of the two covariance terms for two stock portfolios is</a:t>
            </a:r>
          </a:p>
        </p:txBody>
      </p:sp>
      <p:pic>
        <p:nvPicPr>
          <p:cNvPr id="3074" name="Picture 2"/>
          <p:cNvPicPr>
            <a:picLocks noGrp="1" noChangeAspect="1" noChangeArrowheads="1"/>
          </p:cNvPicPr>
          <p:nvPr>
            <p:ph idx="1"/>
          </p:nvPr>
        </p:nvPicPr>
        <p:blipFill>
          <a:blip r:embed="rId2" cstate="print"/>
          <a:srcRect/>
          <a:stretch>
            <a:fillRect/>
          </a:stretch>
        </p:blipFill>
        <p:spPr bwMode="auto">
          <a:xfrm>
            <a:off x="2438400" y="2895600"/>
            <a:ext cx="3827805" cy="577056"/>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3-Stock Portfolio Risk Formula</a:t>
            </a:r>
            <a:endParaRPr lang="en-US" dirty="0"/>
          </a:p>
        </p:txBody>
      </p:sp>
      <p:sp>
        <p:nvSpPr>
          <p:cNvPr id="4" name="Content Placeholder 3"/>
          <p:cNvSpPr>
            <a:spLocks noGrp="1"/>
          </p:cNvSpPr>
          <p:nvPr>
            <p:ph idx="1"/>
          </p:nvPr>
        </p:nvSpPr>
        <p:spPr/>
        <p:txBody>
          <a:bodyPr>
            <a:normAutofit/>
          </a:bodyPr>
          <a:lstStyle/>
          <a:p>
            <a:r>
              <a:rPr lang="en-US" dirty="0"/>
              <a:t>Both standard deviation and covariance are important to calculate the size of the movement </a:t>
            </a:r>
            <a:r>
              <a:rPr lang="en-US" dirty="0" smtClean="0"/>
              <a:t>of both </a:t>
            </a:r>
            <a:r>
              <a:rPr lang="en-US" dirty="0"/>
              <a:t>stock A and B.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3-Stock Portfolio Risk Formula</a:t>
            </a:r>
            <a:endParaRPr lang="en-US" dirty="0"/>
          </a:p>
        </p:txBody>
      </p:sp>
      <p:sp>
        <p:nvSpPr>
          <p:cNvPr id="4" name="Content Placeholder 3"/>
          <p:cNvSpPr>
            <a:spLocks noGrp="1"/>
          </p:cNvSpPr>
          <p:nvPr>
            <p:ph idx="1"/>
          </p:nvPr>
        </p:nvSpPr>
        <p:spPr/>
        <p:txBody>
          <a:bodyPr>
            <a:normAutofit/>
          </a:bodyPr>
          <a:lstStyle/>
          <a:p>
            <a:r>
              <a:rPr lang="en-US" dirty="0" smtClean="0"/>
              <a:t>In other words, if covariance is large then a pair of stock moves a lot and they also move together. Correlation coefficient is the measure that how closely they move Standard deviation tells us that how much they move.</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3-Stock Portfolio Risk Formula</a:t>
            </a:r>
            <a:endParaRPr lang="en-US" dirty="0"/>
          </a:p>
        </p:txBody>
      </p:sp>
      <p:sp>
        <p:nvSpPr>
          <p:cNvPr id="4" name="Content Placeholder 3"/>
          <p:cNvSpPr>
            <a:spLocks noGrp="1"/>
          </p:cNvSpPr>
          <p:nvPr>
            <p:ph idx="1"/>
          </p:nvPr>
        </p:nvSpPr>
        <p:spPr/>
        <p:txBody>
          <a:bodyPr>
            <a:normAutofit/>
          </a:bodyPr>
          <a:lstStyle/>
          <a:p>
            <a:r>
              <a:rPr lang="en-US" dirty="0"/>
              <a:t>We have discussed in the previous lecture about the efficient portfolio map and the </a:t>
            </a:r>
            <a:r>
              <a:rPr lang="en-US" dirty="0" smtClean="0"/>
              <a:t>efficient frontier</a:t>
            </a:r>
            <a:r>
              <a:rPr lang="en-US" dirty="0"/>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3-Stock Portfolio Risk Formula</a:t>
            </a:r>
            <a:endParaRPr lang="en-US" dirty="0"/>
          </a:p>
        </p:txBody>
      </p:sp>
      <p:sp>
        <p:nvSpPr>
          <p:cNvPr id="4" name="Content Placeholder 3"/>
          <p:cNvSpPr>
            <a:spLocks noGrp="1"/>
          </p:cNvSpPr>
          <p:nvPr>
            <p:ph idx="1"/>
          </p:nvPr>
        </p:nvSpPr>
        <p:spPr/>
        <p:txBody>
          <a:bodyPr>
            <a:normAutofit/>
          </a:bodyPr>
          <a:lstStyle/>
          <a:p>
            <a:r>
              <a:rPr lang="en-US" dirty="0" smtClean="0"/>
              <a:t>If we plot the risk and return for the portfolio whose correlation coefficient is negative then we come up with a hook shape curve and it tells us that it is possible to increase the return on portfolio &amp; at same time reduce the risk which is ideal because the objective is to maximize the return and to minimize the risk.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3-Stock Portfolio Risk Formula</a:t>
            </a:r>
            <a:endParaRPr lang="en-US" dirty="0"/>
          </a:p>
        </p:txBody>
      </p:sp>
      <p:sp>
        <p:nvSpPr>
          <p:cNvPr id="4" name="Content Placeholder 3"/>
          <p:cNvSpPr>
            <a:spLocks noGrp="1"/>
          </p:cNvSpPr>
          <p:nvPr>
            <p:ph idx="1"/>
          </p:nvPr>
        </p:nvSpPr>
        <p:spPr/>
        <p:txBody>
          <a:bodyPr>
            <a:normAutofit/>
          </a:bodyPr>
          <a:lstStyle/>
          <a:p>
            <a:r>
              <a:rPr lang="en-US" dirty="0" smtClean="0"/>
              <a:t>But in conclusion of last lecture we said that there is a whole line with infinite number of points that represents an efficient frontier and every single combination or mix of the portfolio on this line represents an efficient combination. </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3-Stock Portfolio Risk Formula</a:t>
            </a:r>
            <a:endParaRPr lang="en-US" dirty="0"/>
          </a:p>
        </p:txBody>
      </p:sp>
      <p:sp>
        <p:nvSpPr>
          <p:cNvPr id="4" name="Content Placeholder 3"/>
          <p:cNvSpPr>
            <a:spLocks noGrp="1"/>
          </p:cNvSpPr>
          <p:nvPr>
            <p:ph idx="1"/>
          </p:nvPr>
        </p:nvSpPr>
        <p:spPr/>
        <p:txBody>
          <a:bodyPr>
            <a:normAutofit/>
          </a:bodyPr>
          <a:lstStyle/>
          <a:p>
            <a:r>
              <a:rPr lang="en-US" dirty="0" smtClean="0"/>
              <a:t>But this does not help us very much why because we do not know which one of these mix is the best. So, the first ting we are going to figure out is that what optimal mix of the portfolio is.</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3-Stock Portfolio Risk Formula</a:t>
            </a:r>
            <a:endParaRPr lang="en-US" dirty="0"/>
          </a:p>
        </p:txBody>
      </p:sp>
      <p:sp>
        <p:nvSpPr>
          <p:cNvPr id="4" name="Content Placeholder 3"/>
          <p:cNvSpPr>
            <a:spLocks noGrp="1"/>
          </p:cNvSpPr>
          <p:nvPr>
            <p:ph idx="1"/>
          </p:nvPr>
        </p:nvSpPr>
        <p:spPr/>
        <p:txBody>
          <a:bodyPr>
            <a:normAutofit/>
          </a:bodyPr>
          <a:lstStyle/>
          <a:p>
            <a:r>
              <a:rPr lang="en-US" dirty="0"/>
              <a:t>The starting point to figure out this is to realize that if you have a portfolio of </a:t>
            </a:r>
            <a:r>
              <a:rPr lang="en-US" dirty="0" smtClean="0"/>
              <a:t>stocks then </a:t>
            </a:r>
            <a:r>
              <a:rPr lang="en-US" dirty="0"/>
              <a:t>every investor have access to another portfolio and that portfolio is the portfolio of T bills and </a:t>
            </a:r>
            <a:r>
              <a:rPr lang="en-US" dirty="0" smtClean="0"/>
              <a:t>we are </a:t>
            </a:r>
            <a:r>
              <a:rPr lang="en-US" dirty="0"/>
              <a:t>going to assume that every body have the option of investing in the T-Bills that give them the </a:t>
            </a:r>
            <a:r>
              <a:rPr lang="en-US" dirty="0" smtClean="0"/>
              <a:t>risk free </a:t>
            </a:r>
            <a:r>
              <a:rPr lang="en-US" dirty="0"/>
              <a:t>rate of return.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3-Stock Portfolio Risk Formula</a:t>
            </a:r>
            <a:endParaRPr lang="en-US" dirty="0"/>
          </a:p>
        </p:txBody>
      </p:sp>
      <p:sp>
        <p:nvSpPr>
          <p:cNvPr id="4" name="Content Placeholder 3"/>
          <p:cNvSpPr>
            <a:spLocks noGrp="1"/>
          </p:cNvSpPr>
          <p:nvPr>
            <p:ph idx="1"/>
          </p:nvPr>
        </p:nvSpPr>
        <p:spPr/>
        <p:txBody>
          <a:bodyPr>
            <a:normAutofit/>
          </a:bodyPr>
          <a:lstStyle/>
          <a:p>
            <a:r>
              <a:rPr lang="en-US" dirty="0" smtClean="0"/>
              <a:t>For Pakistan, we consider that figure to be 10%. So</a:t>
            </a:r>
            <a:r>
              <a:rPr lang="en-US" dirty="0"/>
              <a:t>,</a:t>
            </a:r>
            <a:r>
              <a:rPr lang="en-US" dirty="0" smtClean="0"/>
              <a:t> this is the starting point to figure out that what is the optimal portfolio mix is. The realization that if your portfolio is giving you the return which is less then risk free rate of return then why would you investing in that portfolio and you would choose to invest in T-bills.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3-Stock Portfolio Risk Formula</a:t>
            </a:r>
            <a:endParaRPr lang="en-US" dirty="0"/>
          </a:p>
        </p:txBody>
      </p:sp>
      <p:sp>
        <p:nvSpPr>
          <p:cNvPr id="4" name="Content Placeholder 3"/>
          <p:cNvSpPr>
            <a:spLocks noGrp="1"/>
          </p:cNvSpPr>
          <p:nvPr>
            <p:ph idx="1"/>
          </p:nvPr>
        </p:nvSpPr>
        <p:spPr/>
        <p:txBody>
          <a:bodyPr>
            <a:normAutofit/>
          </a:bodyPr>
          <a:lstStyle/>
          <a:p>
            <a:r>
              <a:rPr lang="en-US" dirty="0" smtClean="0"/>
              <a:t>By using this understanding, let’s take another look on risk and return portfolio frontier model and see that how we can use this fact to find the optimal portfolio mix and we take look at 3 stock portfolio consisting of stock A, B and C and added to that we will give ourselves the option of investing in a T-bill portfolio wherever stocks are not providing sufficient return. </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3-Stock Portfolio Risk Formula</a:t>
            </a:r>
            <a:endParaRPr lang="en-US" dirty="0"/>
          </a:p>
        </p:txBody>
      </p:sp>
      <p:sp>
        <p:nvSpPr>
          <p:cNvPr id="4" name="Content Placeholder 3"/>
          <p:cNvSpPr>
            <a:spLocks noGrp="1"/>
          </p:cNvSpPr>
          <p:nvPr>
            <p:ph idx="1"/>
          </p:nvPr>
        </p:nvSpPr>
        <p:spPr/>
        <p:txBody>
          <a:bodyPr>
            <a:normAutofit/>
          </a:bodyPr>
          <a:lstStyle/>
          <a:p>
            <a:r>
              <a:rPr lang="en-US" dirty="0" smtClean="0"/>
              <a:t>So, if we look at the  efficient portfolio map you will see that </a:t>
            </a:r>
            <a:r>
              <a:rPr lang="en-US" b="1" dirty="0" smtClean="0"/>
              <a:t>Portfolio risk is on X- axis and the portfolio return on Y- axis.</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pic>
        <p:nvPicPr>
          <p:cNvPr id="4099" name="Picture 3"/>
          <p:cNvPicPr>
            <a:picLocks noGrp="1" noChangeAspect="1" noChangeArrowheads="1"/>
          </p:cNvPicPr>
          <p:nvPr>
            <p:ph idx="1"/>
          </p:nvPr>
        </p:nvPicPr>
        <p:blipFill>
          <a:blip r:embed="rId2" cstate="print"/>
          <a:srcRect/>
          <a:stretch>
            <a:fillRect/>
          </a:stretch>
        </p:blipFill>
        <p:spPr bwMode="auto">
          <a:xfrm>
            <a:off x="381000" y="228600"/>
            <a:ext cx="7924800" cy="6354692"/>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a:t>The efficient frontier for the 3 stock portfolio is the overarching largest hook shaped curve </a:t>
            </a:r>
            <a:r>
              <a:rPr lang="en-US" dirty="0" smtClean="0"/>
              <a:t>and also </a:t>
            </a:r>
            <a:r>
              <a:rPr lang="en-US" dirty="0"/>
              <a:t>remember that closed combination of the all the hook shaped curves forms a parachute </a:t>
            </a:r>
            <a:r>
              <a:rPr lang="en-US" dirty="0" smtClean="0"/>
              <a:t>like shape </a:t>
            </a:r>
            <a:r>
              <a:rPr lang="en-US" dirty="0"/>
              <a:t>and any one of the points inside that parachute is a possible mix or combination of </a:t>
            </a:r>
            <a:r>
              <a:rPr lang="en-US" dirty="0" smtClean="0"/>
              <a:t>different stocks </a:t>
            </a:r>
            <a:r>
              <a:rPr lang="en-US" dirty="0"/>
              <a:t>that you can have in your portfolio.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However, the most efficient combinations lie on the efficient frontier line and the next logical step we are going to take is to figure out what is the best point on the efficient frontier. </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As it is mentioned that we will assume that we have access to T- bill portfolio which offers a risk free rate of return of 10% and that will be the starting point of our capital market line (CML).</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a:t>W</a:t>
            </a:r>
            <a:r>
              <a:rPr lang="en-US" dirty="0" smtClean="0"/>
              <a:t>herever </a:t>
            </a:r>
            <a:r>
              <a:rPr lang="en-US" dirty="0"/>
              <a:t>this line if you extend from the 10 % point from y-axis </a:t>
            </a:r>
            <a:r>
              <a:rPr lang="en-US" dirty="0" smtClean="0"/>
              <a:t>touches the </a:t>
            </a:r>
            <a:r>
              <a:rPr lang="en-US" dirty="0"/>
              <a:t>efficient frontier line and is tangent to it is the point for the “Optimal Portfolio Mix.” This </a:t>
            </a:r>
            <a:r>
              <a:rPr lang="en-US" dirty="0" smtClean="0"/>
              <a:t>point is </a:t>
            </a:r>
            <a:r>
              <a:rPr lang="en-US" dirty="0"/>
              <a:t>shown as a large dot in the above figure.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If you look at the location of this large dot on the efficient frontier you can see that it lies closer to the Stock B and Stock A. Therefore, there is larger percentage of stock A and B in this optimal portfolio mix. </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Approximately, the optimal portfolio mix consist of 50% Stock A, 30% Stock B, and 20% Stock C. It is important to remember that we have the option of investing in the T-bill portfolio which offers a risk free rate of return.</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And the expected rate of return is 10</a:t>
            </a:r>
            <a:r>
              <a:rPr lang="en-US" dirty="0" smtClean="0"/>
              <a:t>%. Therefore</a:t>
            </a:r>
            <a:r>
              <a:rPr lang="en-US" dirty="0" smtClean="0"/>
              <a:t>, if the returns on this portfolio decrease </a:t>
            </a:r>
            <a:r>
              <a:rPr lang="en-US" dirty="0" smtClean="0"/>
              <a:t>10% then </a:t>
            </a:r>
            <a:r>
              <a:rPr lang="en-US" dirty="0" smtClean="0"/>
              <a:t>the investor will invest in the risk free T –bills portfolio. </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Whichever portfolio offers lowest coefficient of variation is the better portfolio. The CML represents different combinations that you can pick in the risk free as well as stock portfolio. </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Thus CML represents combination of efficient portfolio in the capital market. It is the important point remembers that According to the Portfolio Theory, Efficient Portfolios are Fully Diversified and they must lie on the CML Line. Now, it is also possible simply come up with the equation for the CML.</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b="1" dirty="0" smtClean="0"/>
              <a:t>CML Equation: </a:t>
            </a:r>
            <a:r>
              <a:rPr lang="en-US" b="1" dirty="0" err="1" smtClean="0"/>
              <a:t>rP</a:t>
            </a:r>
            <a:r>
              <a:rPr lang="en-US" b="1" dirty="0" smtClean="0"/>
              <a:t>* = </a:t>
            </a:r>
            <a:r>
              <a:rPr lang="en-US" b="1" dirty="0" err="1" smtClean="0"/>
              <a:t>rRF</a:t>
            </a:r>
            <a:r>
              <a:rPr lang="en-US" b="1" dirty="0" smtClean="0"/>
              <a:t> + [(</a:t>
            </a:r>
            <a:r>
              <a:rPr lang="en-US" b="1" dirty="0" err="1" smtClean="0"/>
              <a:t>rM</a:t>
            </a:r>
            <a:r>
              <a:rPr lang="en-US" b="1" dirty="0" smtClean="0"/>
              <a:t> - </a:t>
            </a:r>
            <a:r>
              <a:rPr lang="en-US" b="1" dirty="0" err="1" smtClean="0"/>
              <a:t>rRF</a:t>
            </a:r>
            <a:r>
              <a:rPr lang="en-US" b="1" dirty="0" smtClean="0"/>
              <a:t>) / </a:t>
            </a:r>
            <a:r>
              <a:rPr lang="el-GR" b="1" dirty="0" smtClean="0"/>
              <a:t>σ</a:t>
            </a:r>
            <a:r>
              <a:rPr lang="en-US" b="1" dirty="0" smtClean="0"/>
              <a:t>M] </a:t>
            </a:r>
            <a:r>
              <a:rPr lang="el-GR" b="1" dirty="0" smtClean="0"/>
              <a:t>σ</a:t>
            </a:r>
            <a:r>
              <a:rPr lang="en-US" b="1" dirty="0" smtClean="0"/>
              <a:t>P</a:t>
            </a:r>
          </a:p>
          <a:p>
            <a:r>
              <a:rPr lang="en-US" b="1" dirty="0" err="1" smtClean="0"/>
              <a:t>rRF</a:t>
            </a:r>
            <a:r>
              <a:rPr lang="en-US" b="1" dirty="0" smtClean="0"/>
              <a:t>= risk free rate of return</a:t>
            </a:r>
          </a:p>
          <a:p>
            <a:r>
              <a:rPr lang="en-US" b="1" dirty="0" err="1" smtClean="0"/>
              <a:t>rM</a:t>
            </a:r>
            <a:r>
              <a:rPr lang="en-US" b="1" dirty="0" smtClean="0"/>
              <a:t> = expected rate of return for the market of all possible stock</a:t>
            </a:r>
          </a:p>
          <a:p>
            <a:r>
              <a:rPr lang="en-US" b="1" dirty="0" err="1" smtClean="0"/>
              <a:t>σM</a:t>
            </a:r>
            <a:r>
              <a:rPr lang="en-US" b="1" dirty="0" smtClean="0"/>
              <a:t> = risk of the market</a:t>
            </a:r>
          </a:p>
          <a:p>
            <a:r>
              <a:rPr lang="en-US" b="1" dirty="0" err="1" smtClean="0"/>
              <a:t>σP</a:t>
            </a:r>
            <a:r>
              <a:rPr lang="en-US" b="1" dirty="0" smtClean="0"/>
              <a:t> = risk of stock portfolio</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The Expected Return on an Investment in a Common Share is not guaranteed or certain. </a:t>
            </a:r>
            <a:r>
              <a:rPr lang="en-US" dirty="0" smtClean="0"/>
              <a:t>The Price </a:t>
            </a:r>
            <a:r>
              <a:rPr lang="en-US" dirty="0" smtClean="0"/>
              <a:t>and Dividend can vary so we can guess what the Possible future Returns (or Outcomes) </a:t>
            </a:r>
            <a:r>
              <a:rPr lang="en-US" dirty="0" smtClean="0"/>
              <a:t>might be </a:t>
            </a:r>
            <a:r>
              <a:rPr lang="en-US" dirty="0" smtClean="0"/>
              <a:t>and assign probabilities to each</a:t>
            </a:r>
            <a:r>
              <a:rPr lang="en-US" b="1" dirty="0" smtClean="0"/>
              <a:t>. </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Uncertainty about Future Expected Return on Investment </a:t>
            </a:r>
            <a:r>
              <a:rPr lang="en-US" dirty="0" smtClean="0"/>
              <a:t>gives rise </a:t>
            </a:r>
            <a:r>
              <a:rPr lang="en-US" dirty="0" smtClean="0"/>
              <a:t>to Probability Distribution of Possible Outcomes. This gives rise to a Spread of Possible </a:t>
            </a:r>
            <a:r>
              <a:rPr lang="en-US" dirty="0" smtClean="0"/>
              <a:t>Future Returns </a:t>
            </a:r>
            <a:r>
              <a:rPr lang="en-US" dirty="0" smtClean="0"/>
              <a:t>which is a measure of the Risk or Uncertainty or Standard Deviation.</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We can apply </a:t>
            </a:r>
            <a:r>
              <a:rPr lang="en-US" dirty="0" smtClean="0"/>
              <a:t>this </a:t>
            </a:r>
            <a:r>
              <a:rPr lang="en-US" dirty="0" smtClean="0"/>
              <a:t>concept to the single stock or a portfolio of a many stocks. When we talk about the expected </a:t>
            </a:r>
            <a:r>
              <a:rPr lang="en-US" dirty="0" smtClean="0"/>
              <a:t>return on </a:t>
            </a:r>
            <a:r>
              <a:rPr lang="en-US" dirty="0" smtClean="0"/>
              <a:t>a single stock then we are saying that it is the combination of the dividend gain yield and </a:t>
            </a:r>
            <a:r>
              <a:rPr lang="en-US" dirty="0" smtClean="0"/>
              <a:t>the capital </a:t>
            </a:r>
            <a:r>
              <a:rPr lang="en-US" dirty="0" smtClean="0"/>
              <a:t>gain yield. </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When we talk about the expected return for the portfolio then we consider expected return for each stock in that portfolio and assign proportionate amount of </a:t>
            </a:r>
            <a:r>
              <a:rPr lang="en-US" dirty="0" smtClean="0"/>
              <a:t>weight age </a:t>
            </a:r>
            <a:r>
              <a:rPr lang="en-US" dirty="0" smtClean="0"/>
              <a:t>based on the fraction of the investment in a particular stock compare to the total value of the portfolio</a:t>
            </a:r>
            <a:r>
              <a:rPr lang="en-US" dirty="0" smtClean="0"/>
              <a:t>.</a:t>
            </a:r>
            <a:endParaRPr lang="en-US" dirty="0" smtClean="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Furthermore, the individual risk of every investment affects the risk of every other investment in the portfolio! The Overall Portfolio Risk decreases as the number of investments increase up to the point that the Company Specific or Unique Risk has been totally </a:t>
            </a:r>
            <a:r>
              <a:rPr lang="en-US" dirty="0" smtClean="0"/>
              <a:t>eliminated.</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i.e. About 40 uncorrelated stocks. In this Range it is possible to Increase Return and Reduce Risk! After that, the Portfolio is assumed to be Fully Diversified and any additional investment will only contribute to the Market Risk which can not be eliminated.</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dirty="0"/>
          </a:p>
        </p:txBody>
      </p:sp>
      <p:sp>
        <p:nvSpPr>
          <p:cNvPr id="4" name="Content Placeholder 3"/>
          <p:cNvSpPr>
            <a:spLocks noGrp="1"/>
          </p:cNvSpPr>
          <p:nvPr>
            <p:ph idx="1"/>
          </p:nvPr>
        </p:nvSpPr>
        <p:spPr/>
        <p:txBody>
          <a:bodyPr>
            <a:normAutofit/>
          </a:bodyPr>
          <a:lstStyle/>
          <a:p>
            <a:r>
              <a:rPr lang="en-US" b="1" smtClean="0"/>
              <a:t>Efficient </a:t>
            </a:r>
            <a:r>
              <a:rPr lang="en-US" b="1" dirty="0" smtClean="0"/>
              <a:t>Portfolios,</a:t>
            </a:r>
          </a:p>
          <a:p>
            <a:r>
              <a:rPr lang="en-US" dirty="0" smtClean="0"/>
              <a:t> </a:t>
            </a:r>
            <a:r>
              <a:rPr lang="en-US" b="1" dirty="0" smtClean="0"/>
              <a:t>Market Risk &amp; CML</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TotalTime>
  <Words>1832</Words>
  <Application>Microsoft Office PowerPoint</Application>
  <PresentationFormat>On-screen Show (4:3)</PresentationFormat>
  <Paragraphs>95</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Summary of Last Lecture</vt:lpstr>
      <vt:lpstr>EFFICIENT PORTFOLIOS, MARKET RISK AND CAPITAL MARKET LINE (CML)</vt:lpstr>
      <vt:lpstr>Learning Objectives: </vt:lpstr>
      <vt:lpstr>Recap:</vt:lpstr>
      <vt:lpstr>Recap:</vt:lpstr>
      <vt:lpstr>Recap:</vt:lpstr>
      <vt:lpstr>Recap:</vt:lpstr>
      <vt:lpstr>Recap:</vt:lpstr>
      <vt:lpstr>Recap:</vt:lpstr>
      <vt:lpstr>2-Stock Portfolio Risk Formula</vt:lpstr>
      <vt:lpstr>3-Stock Portfolio Risk Formula</vt:lpstr>
      <vt:lpstr>3-Stock Portfolio Risk Formula</vt:lpstr>
      <vt:lpstr>3-Stock Portfolio Risk Formula</vt:lpstr>
      <vt:lpstr>3-Stock Portfolio Risk Formula</vt:lpstr>
      <vt:lpstr>3-Stock Portfolio Risk Formula</vt:lpstr>
      <vt:lpstr>One of the two covariance terms for two stock portfolios is</vt:lpstr>
      <vt:lpstr>3-Stock Portfolio Risk Formula</vt:lpstr>
      <vt:lpstr>3-Stock Portfolio Risk Formula</vt:lpstr>
      <vt:lpstr>3-Stock Portfolio Risk Formula</vt:lpstr>
      <vt:lpstr>3-Stock Portfolio Risk Formula</vt:lpstr>
      <vt:lpstr>3-Stock Portfolio Risk Formula</vt:lpstr>
      <vt:lpstr>3-Stock Portfolio Risk Formula</vt:lpstr>
      <vt:lpstr>3-Stock Portfolio Risk Formula</vt:lpstr>
      <vt:lpstr>3-Stock Portfolio Risk Formula</vt:lpstr>
      <vt:lpstr>3-Stock Portfolio Risk Formula</vt:lpstr>
      <vt:lpstr>3-Stock Portfolio Risk Formula</vt:lpstr>
      <vt:lpstr>Slide 27</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Ammar</dc:creator>
  <cp:lastModifiedBy>Ammar</cp:lastModifiedBy>
  <cp:revision>37</cp:revision>
  <dcterms:created xsi:type="dcterms:W3CDTF">2014-06-17T15:40:43Z</dcterms:created>
  <dcterms:modified xsi:type="dcterms:W3CDTF">2014-06-17T16:25:36Z</dcterms:modified>
</cp:coreProperties>
</file>