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0C9208-116B-4242-B3D2-1551D1E0DCC1}"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0C9208-116B-4242-B3D2-1551D1E0DCC1}"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0C9208-116B-4242-B3D2-1551D1E0DCC1}"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0C9208-116B-4242-B3D2-1551D1E0DCC1}" type="datetimeFigureOut">
              <a:rPr lang="en-US" smtClean="0"/>
              <a:pPr/>
              <a:t>6/18/2014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0C9208-116B-4242-B3D2-1551D1E0DCC1}" type="datetimeFigureOut">
              <a:rPr lang="en-US" smtClean="0"/>
              <a:pPr/>
              <a:t>6/18/2014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0C9208-116B-4242-B3D2-1551D1E0DCC1}" type="datetimeFigureOut">
              <a:rPr lang="en-US" smtClean="0"/>
              <a:pPr/>
              <a:t>6/18/2014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0C9208-116B-4242-B3D2-1551D1E0DCC1}" type="datetimeFigureOut">
              <a:rPr lang="en-US" smtClean="0"/>
              <a:pPr/>
              <a:t>6/18/2014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0C9208-116B-4242-B3D2-1551D1E0DCC1}" type="datetimeFigureOut">
              <a:rPr lang="en-US" smtClean="0"/>
              <a:pPr/>
              <a:t>6/18/2014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0C9208-116B-4242-B3D2-1551D1E0DCC1}" type="datetimeFigureOut">
              <a:rPr lang="en-US" smtClean="0"/>
              <a:pPr/>
              <a:t>6/18/2014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0C9208-116B-4242-B3D2-1551D1E0DCC1}"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0C9208-116B-4242-B3D2-1551D1E0DCC1}"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7D061-EAAD-4BB9-ADFA-3C7F000134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C9208-116B-4242-B3D2-1551D1E0DCC1}" type="datetimeFigureOut">
              <a:rPr lang="en-US" smtClean="0"/>
              <a:pPr/>
              <a:t>6/18/2014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17D061-EAAD-4BB9-ADFA-3C7F000134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STOCK PORTFOLIO THEORY, RISK AND EXPECTED RETURN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Risk for Single Stock Investment</a:t>
            </a:r>
          </a:p>
          <a:p>
            <a:r>
              <a:rPr lang="en-US" b="1" dirty="0" smtClean="0"/>
              <a:t>Probability Graphs and Coefficient of variation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Objectives:</a:t>
            </a:r>
            <a:endParaRPr lang="en-US" b="1" dirty="0"/>
          </a:p>
        </p:txBody>
      </p:sp>
      <p:sp>
        <p:nvSpPr>
          <p:cNvPr id="3" name="Content Placeholder 2"/>
          <p:cNvSpPr>
            <a:spLocks noGrp="1"/>
          </p:cNvSpPr>
          <p:nvPr>
            <p:ph idx="1"/>
          </p:nvPr>
        </p:nvSpPr>
        <p:spPr/>
        <p:txBody>
          <a:bodyPr>
            <a:normAutofit/>
          </a:bodyPr>
          <a:lstStyle/>
          <a:p>
            <a:r>
              <a:rPr lang="en-US" dirty="0" smtClean="0"/>
              <a:t>After </a:t>
            </a:r>
            <a:r>
              <a:rPr lang="en-US" dirty="0"/>
              <a:t>going through this lecture, you would be able to have an understanding of the </a:t>
            </a:r>
            <a:r>
              <a:rPr lang="en-US" dirty="0" smtClean="0"/>
              <a:t>following topics</a:t>
            </a:r>
            <a:endParaRPr lang="en-US" dirty="0"/>
          </a:p>
          <a:p>
            <a:r>
              <a:rPr lang="en-US" b="1" dirty="0" smtClean="0"/>
              <a:t>2-Stock </a:t>
            </a:r>
            <a:r>
              <a:rPr lang="en-US" b="1" dirty="0"/>
              <a:t>Portfolio Theory</a:t>
            </a:r>
          </a:p>
          <a:p>
            <a:r>
              <a:rPr lang="en-US" b="1" dirty="0" smtClean="0"/>
              <a:t>Risk </a:t>
            </a:r>
            <a:r>
              <a:rPr lang="en-US" b="1" dirty="0"/>
              <a:t>&amp; Expected </a:t>
            </a:r>
            <a:r>
              <a:rPr lang="en-US" b="1" dirty="0" smtClean="0"/>
              <a:t>Return</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Objectives:</a:t>
            </a:r>
            <a:endParaRPr lang="en-US" b="1" dirty="0"/>
          </a:p>
        </p:txBody>
      </p:sp>
      <p:sp>
        <p:nvSpPr>
          <p:cNvPr id="3" name="Content Placeholder 2"/>
          <p:cNvSpPr>
            <a:spLocks noGrp="1"/>
          </p:cNvSpPr>
          <p:nvPr>
            <p:ph idx="1"/>
          </p:nvPr>
        </p:nvSpPr>
        <p:spPr/>
        <p:txBody>
          <a:bodyPr>
            <a:normAutofit/>
          </a:bodyPr>
          <a:lstStyle/>
          <a:p>
            <a:r>
              <a:rPr lang="en-US" dirty="0" smtClean="0"/>
              <a:t>In this lecture, we will continue our discussion on the risk. One of the easiest way of calculating risk using probability is by understanding the chance that are embedded in the game of cards and the fundamentals of probability are very easily understood.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Objectives:</a:t>
            </a:r>
            <a:endParaRPr lang="en-US" b="1" dirty="0"/>
          </a:p>
        </p:txBody>
      </p:sp>
      <p:sp>
        <p:nvSpPr>
          <p:cNvPr id="3" name="Content Placeholder 2"/>
          <p:cNvSpPr>
            <a:spLocks noGrp="1"/>
          </p:cNvSpPr>
          <p:nvPr>
            <p:ph idx="1"/>
          </p:nvPr>
        </p:nvSpPr>
        <p:spPr/>
        <p:txBody>
          <a:bodyPr>
            <a:normAutofit/>
          </a:bodyPr>
          <a:lstStyle/>
          <a:p>
            <a:r>
              <a:rPr lang="en-US" dirty="0" smtClean="0"/>
              <a:t>We discuss in this lecture calculation of risk using probability. But first we recap the previous concepts formulas etcetera.</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Recap of Risk Basics:</a:t>
            </a:r>
            <a:endParaRPr lang="en-US" dirty="0"/>
          </a:p>
        </p:txBody>
      </p:sp>
      <p:sp>
        <p:nvSpPr>
          <p:cNvPr id="3" name="Content Placeholder 2"/>
          <p:cNvSpPr>
            <a:spLocks noGrp="1"/>
          </p:cNvSpPr>
          <p:nvPr>
            <p:ph idx="1"/>
          </p:nvPr>
        </p:nvSpPr>
        <p:spPr/>
        <p:txBody>
          <a:bodyPr>
            <a:normAutofit/>
          </a:bodyPr>
          <a:lstStyle/>
          <a:p>
            <a:r>
              <a:rPr lang="en-US" dirty="0"/>
              <a:t>Risk: It arises because of Uncertainty, Volatility, and Spread in possible out comes. There are </a:t>
            </a:r>
            <a:r>
              <a:rPr lang="en-US" dirty="0" smtClean="0"/>
              <a:t>many possible </a:t>
            </a:r>
            <a:r>
              <a:rPr lang="en-US" dirty="0"/>
              <a:t>outcomes (pi) for Expected Rate of Returns (</a:t>
            </a:r>
            <a:r>
              <a:rPr lang="en-US" dirty="0" err="1"/>
              <a:t>r.i</a:t>
            </a:r>
            <a:r>
              <a:rPr lang="en-US" dirty="0" smtClean="0"/>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Bell Curve Assumption:</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this it is assumed that the forecasted outcome of events will be </a:t>
            </a:r>
            <a:r>
              <a:rPr lang="en-US" dirty="0" smtClean="0"/>
              <a:t>distributed in </a:t>
            </a:r>
            <a:r>
              <a:rPr lang="en-US" dirty="0"/>
              <a:t>the shape of a Normal Probability Distribution.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Bell Curve Assumption:</a:t>
            </a:r>
            <a:endParaRPr lang="en-US" dirty="0"/>
          </a:p>
        </p:txBody>
      </p:sp>
      <p:sp>
        <p:nvSpPr>
          <p:cNvPr id="3" name="Content Placeholder 2"/>
          <p:cNvSpPr>
            <a:spLocks noGrp="1"/>
          </p:cNvSpPr>
          <p:nvPr>
            <p:ph idx="1"/>
          </p:nvPr>
        </p:nvSpPr>
        <p:spPr/>
        <p:txBody>
          <a:bodyPr>
            <a:normAutofit/>
          </a:bodyPr>
          <a:lstStyle/>
          <a:p>
            <a:r>
              <a:rPr lang="en-US" dirty="0" smtClean="0"/>
              <a:t>The advantage we gain from using this that after calculating the standard deviation for any particular investment we have an idea that what the distribution or the spread of possible outcomes is going to be like.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Bell Curve Assumption:</a:t>
            </a:r>
            <a:endParaRPr lang="en-US" dirty="0"/>
          </a:p>
        </p:txBody>
      </p:sp>
      <p:sp>
        <p:nvSpPr>
          <p:cNvPr id="3" name="Content Placeholder 2"/>
          <p:cNvSpPr>
            <a:spLocks noGrp="1"/>
          </p:cNvSpPr>
          <p:nvPr>
            <p:ph idx="1"/>
          </p:nvPr>
        </p:nvSpPr>
        <p:spPr/>
        <p:txBody>
          <a:bodyPr>
            <a:normAutofit/>
          </a:bodyPr>
          <a:lstStyle/>
          <a:p>
            <a:r>
              <a:rPr lang="en-US" dirty="0" smtClean="0"/>
              <a:t>If you use normal distribution that we are sure that 68.26% of the times the Actual Future Rate of Return will lie within -1σ and +1 σ range.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Bell Curve Assumption:</a:t>
            </a:r>
            <a:endParaRPr lang="en-US" dirty="0"/>
          </a:p>
        </p:txBody>
      </p:sp>
      <p:sp>
        <p:nvSpPr>
          <p:cNvPr id="3" name="Content Placeholder 2"/>
          <p:cNvSpPr>
            <a:spLocks noGrp="1"/>
          </p:cNvSpPr>
          <p:nvPr>
            <p:ph idx="1"/>
          </p:nvPr>
        </p:nvSpPr>
        <p:spPr/>
        <p:txBody>
          <a:bodyPr>
            <a:normAutofit/>
          </a:bodyPr>
          <a:lstStyle/>
          <a:p>
            <a:r>
              <a:rPr lang="en-US" dirty="0" smtClean="0"/>
              <a:t>If you use normal distribution that we are sure that 68.26% of the times the Actual Future Rate of Return will lie within -1σ and +1 σ range.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Coefficient of Variation</a:t>
            </a:r>
            <a:endParaRPr lang="en-US" dirty="0"/>
          </a:p>
        </p:txBody>
      </p:sp>
      <p:sp>
        <p:nvSpPr>
          <p:cNvPr id="3" name="Content Placeholder 2"/>
          <p:cNvSpPr>
            <a:spLocks noGrp="1"/>
          </p:cNvSpPr>
          <p:nvPr>
            <p:ph idx="1"/>
          </p:nvPr>
        </p:nvSpPr>
        <p:spPr/>
        <p:txBody>
          <a:bodyPr>
            <a:normAutofit/>
          </a:bodyPr>
          <a:lstStyle/>
          <a:p>
            <a:r>
              <a:rPr lang="en-US" b="1" dirty="0" smtClean="0"/>
              <a:t>Investment </a:t>
            </a:r>
            <a:r>
              <a:rPr lang="en-US" b="1" dirty="0"/>
              <a:t>Comparison Criterion used to simultaneously account for Risk </a:t>
            </a:r>
            <a:r>
              <a:rPr lang="en-US" b="1" dirty="0" smtClean="0"/>
              <a:t>&amp; </a:t>
            </a:r>
            <a:r>
              <a:rPr lang="en-US" dirty="0" smtClean="0"/>
              <a:t>Return</a:t>
            </a:r>
            <a:endParaRPr lang="en-US" dirty="0"/>
          </a:p>
          <a:p>
            <a:r>
              <a:rPr lang="en-US" dirty="0"/>
              <a:t>CV = </a:t>
            </a:r>
            <a:r>
              <a:rPr lang="el-GR" dirty="0"/>
              <a:t>σ/ &lt; </a:t>
            </a:r>
            <a:r>
              <a:rPr lang="en-US" dirty="0"/>
              <a:t>r &gt;.</a:t>
            </a:r>
          </a:p>
          <a:p>
            <a:r>
              <a:rPr lang="en-US" dirty="0"/>
              <a:t>Our Objective is to minimize Risk &amp; maximize Return.</a:t>
            </a:r>
          </a:p>
          <a:p>
            <a:r>
              <a:rPr lang="en-US" b="1" dirty="0"/>
              <a:t>&lt; r &gt; = Exp or Weighted </a:t>
            </a:r>
            <a:r>
              <a:rPr lang="en-US" b="1" dirty="0" err="1"/>
              <a:t>Avg</a:t>
            </a:r>
            <a:r>
              <a:rPr lang="en-US" b="1" dirty="0"/>
              <a:t> ROR = pi </a:t>
            </a:r>
            <a:r>
              <a:rPr lang="en-US" b="1" dirty="0" err="1"/>
              <a:t>ri</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Coefficient of Variation</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38200" y="1371600"/>
            <a:ext cx="6934200" cy="48739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Risk &amp; Return:</a:t>
            </a:r>
            <a:endParaRPr lang="en-US" b="1" dirty="0"/>
          </a:p>
        </p:txBody>
      </p:sp>
      <p:sp>
        <p:nvSpPr>
          <p:cNvPr id="4" name="Content Placeholder 3"/>
          <p:cNvSpPr>
            <a:spLocks noGrp="1"/>
          </p:cNvSpPr>
          <p:nvPr>
            <p:ph idx="1"/>
          </p:nvPr>
        </p:nvSpPr>
        <p:spPr/>
        <p:txBody>
          <a:bodyPr>
            <a:normAutofit/>
          </a:bodyPr>
          <a:lstStyle/>
          <a:p>
            <a:r>
              <a:rPr lang="en-US" b="1" dirty="0"/>
              <a:t>Risk is Relative:</a:t>
            </a:r>
          </a:p>
          <a:p>
            <a:r>
              <a:rPr lang="en-US" dirty="0"/>
              <a:t>The RISK from investing in Stock of Company ABC usually decreases as you make </a:t>
            </a:r>
            <a:r>
              <a:rPr lang="en-US" dirty="0" smtClean="0"/>
              <a:t>more Investments </a:t>
            </a:r>
            <a:r>
              <a:rPr lang="en-US" dirty="0"/>
              <a:t>in other stocks of different unrelated companies.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Risk &amp; Return:</a:t>
            </a:r>
            <a:endParaRPr lang="en-US" b="1" dirty="0"/>
          </a:p>
        </p:txBody>
      </p:sp>
      <p:sp>
        <p:nvSpPr>
          <p:cNvPr id="4" name="Content Placeholder 3"/>
          <p:cNvSpPr>
            <a:spLocks noGrp="1"/>
          </p:cNvSpPr>
          <p:nvPr>
            <p:ph idx="1"/>
          </p:nvPr>
        </p:nvSpPr>
        <p:spPr/>
        <p:txBody>
          <a:bodyPr>
            <a:normAutofit/>
          </a:bodyPr>
          <a:lstStyle/>
          <a:p>
            <a:r>
              <a:rPr lang="en-US" dirty="0" smtClean="0"/>
              <a:t>Portfolios may have 2 or more stocks, bonds, other securities and investments or a mix of all. We will focus on Stock Portfolios.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Risk &amp; Return:</a:t>
            </a:r>
            <a:endParaRPr lang="en-US" b="1" dirty="0"/>
          </a:p>
        </p:txBody>
      </p:sp>
      <p:sp>
        <p:nvSpPr>
          <p:cNvPr id="4" name="Content Placeholder 3"/>
          <p:cNvSpPr>
            <a:spLocks noGrp="1"/>
          </p:cNvSpPr>
          <p:nvPr>
            <p:ph idx="1"/>
          </p:nvPr>
        </p:nvSpPr>
        <p:spPr/>
        <p:txBody>
          <a:bodyPr>
            <a:normAutofit/>
          </a:bodyPr>
          <a:lstStyle/>
          <a:p>
            <a:r>
              <a:rPr lang="en-US" dirty="0" smtClean="0"/>
              <a:t>This is a logical fact because when you talk about one business which is earning you Rs 100,000 a month then you not look only on this business when you are running another business that is losing you Rs 200,000 a month,.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Risk &amp; Return:</a:t>
            </a:r>
            <a:endParaRPr lang="en-US" b="1" dirty="0"/>
          </a:p>
        </p:txBody>
      </p:sp>
      <p:sp>
        <p:nvSpPr>
          <p:cNvPr id="4" name="Content Placeholder 3"/>
          <p:cNvSpPr>
            <a:spLocks noGrp="1"/>
          </p:cNvSpPr>
          <p:nvPr>
            <p:ph idx="1"/>
          </p:nvPr>
        </p:nvSpPr>
        <p:spPr/>
        <p:txBody>
          <a:bodyPr>
            <a:normAutofit/>
          </a:bodyPr>
          <a:lstStyle/>
          <a:p>
            <a:r>
              <a:rPr lang="en-US" dirty="0" smtClean="0"/>
              <a:t>You have to look at all the business and the overall rate of return you are generating, Similarly if you are investing in the bonds or stocks then you are need to look at the overall risk and return of the portfolio.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Risk &amp; Return:</a:t>
            </a:r>
            <a:endParaRPr lang="en-US" b="1" dirty="0"/>
          </a:p>
        </p:txBody>
      </p:sp>
      <p:sp>
        <p:nvSpPr>
          <p:cNvPr id="4" name="Content Placeholder 3"/>
          <p:cNvSpPr>
            <a:spLocks noGrp="1"/>
          </p:cNvSpPr>
          <p:nvPr>
            <p:ph idx="1"/>
          </p:nvPr>
        </p:nvSpPr>
        <p:spPr/>
        <p:txBody>
          <a:bodyPr>
            <a:normAutofit/>
          </a:bodyPr>
          <a:lstStyle/>
          <a:p>
            <a:r>
              <a:rPr lang="en-US" dirty="0" smtClean="0"/>
              <a:t>The important thing to remember is that risk of particular share of company ABC will change if you are investing in that share after you have portfolio of many other stocks.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Risk &amp; Return:</a:t>
            </a:r>
            <a:endParaRPr lang="en-US" b="1" dirty="0"/>
          </a:p>
        </p:txBody>
      </p:sp>
      <p:sp>
        <p:nvSpPr>
          <p:cNvPr id="4" name="Content Placeholder 3"/>
          <p:cNvSpPr>
            <a:spLocks noGrp="1"/>
          </p:cNvSpPr>
          <p:nvPr>
            <p:ph idx="1"/>
          </p:nvPr>
        </p:nvSpPr>
        <p:spPr/>
        <p:txBody>
          <a:bodyPr>
            <a:normAutofit/>
          </a:bodyPr>
          <a:lstStyle/>
          <a:p>
            <a:r>
              <a:rPr lang="en-US" dirty="0" smtClean="0"/>
              <a:t>If you already have large number of investments which you have made and then if you invest in particular share in company ABC will be different.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Diversification:</a:t>
            </a:r>
            <a:endParaRPr lang="en-US" b="1" dirty="0"/>
          </a:p>
        </p:txBody>
      </p:sp>
      <p:sp>
        <p:nvSpPr>
          <p:cNvPr id="4" name="Content Placeholder 3"/>
          <p:cNvSpPr>
            <a:spLocks noGrp="1"/>
          </p:cNvSpPr>
          <p:nvPr>
            <p:ph idx="1"/>
          </p:nvPr>
        </p:nvSpPr>
        <p:spPr/>
        <p:txBody>
          <a:bodyPr>
            <a:normAutofit/>
          </a:bodyPr>
          <a:lstStyle/>
          <a:p>
            <a:r>
              <a:rPr lang="en-US" dirty="0" smtClean="0"/>
              <a:t>The </a:t>
            </a:r>
            <a:r>
              <a:rPr lang="en-US" dirty="0"/>
              <a:t>important thing to remember is that risk of particular share of company ABC will change </a:t>
            </a:r>
            <a:r>
              <a:rPr lang="en-US" dirty="0" smtClean="0"/>
              <a:t>if you </a:t>
            </a:r>
            <a:r>
              <a:rPr lang="en-US" dirty="0"/>
              <a:t>are investing in that share after you have portfolio of many other </a:t>
            </a:r>
            <a:r>
              <a:rPr lang="en-US" dirty="0" smtClean="0"/>
              <a:t>stocks.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Diversification:</a:t>
            </a:r>
            <a:endParaRPr lang="en-US" b="1" dirty="0"/>
          </a:p>
        </p:txBody>
      </p:sp>
      <p:sp>
        <p:nvSpPr>
          <p:cNvPr id="4" name="Content Placeholder 3"/>
          <p:cNvSpPr>
            <a:spLocks noGrp="1"/>
          </p:cNvSpPr>
          <p:nvPr>
            <p:ph idx="1"/>
          </p:nvPr>
        </p:nvSpPr>
        <p:spPr/>
        <p:txBody>
          <a:bodyPr>
            <a:normAutofit/>
          </a:bodyPr>
          <a:lstStyle/>
          <a:p>
            <a:r>
              <a:rPr lang="en-US" dirty="0" smtClean="0"/>
              <a:t>If you already have large number of investments and then you invest in particular share in company ABC then the risk will be different.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Diversification:</a:t>
            </a:r>
            <a:endParaRPr lang="en-US" b="1" dirty="0"/>
          </a:p>
        </p:txBody>
      </p:sp>
      <p:sp>
        <p:nvSpPr>
          <p:cNvPr id="4" name="Content Placeholder 3"/>
          <p:cNvSpPr>
            <a:spLocks noGrp="1"/>
          </p:cNvSpPr>
          <p:nvPr>
            <p:ph idx="1"/>
          </p:nvPr>
        </p:nvSpPr>
        <p:spPr/>
        <p:txBody>
          <a:bodyPr>
            <a:normAutofit/>
          </a:bodyPr>
          <a:lstStyle/>
          <a:p>
            <a:r>
              <a:rPr lang="en-US" dirty="0" smtClean="0"/>
              <a:t>Investing in many Different Shares and Bonds and Projects of Different Companies in Different Countries can reduce risk. Diversified portfolios can reduce risk. The level of risk generally reduces as the size of the portfolio increase.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Portfolio Risk &amp; Return:</a:t>
            </a:r>
            <a:endParaRPr lang="en-US" b="1" dirty="0"/>
          </a:p>
        </p:txBody>
      </p:sp>
      <p:sp>
        <p:nvSpPr>
          <p:cNvPr id="4" name="Content Placeholder 3"/>
          <p:cNvSpPr>
            <a:spLocks noGrp="1"/>
          </p:cNvSpPr>
          <p:nvPr>
            <p:ph idx="1"/>
          </p:nvPr>
        </p:nvSpPr>
        <p:spPr/>
        <p:txBody>
          <a:bodyPr>
            <a:normAutofit/>
          </a:bodyPr>
          <a:lstStyle/>
          <a:p>
            <a:r>
              <a:rPr lang="en-US" dirty="0" smtClean="0"/>
              <a:t>What </a:t>
            </a:r>
            <a:r>
              <a:rPr lang="en-US" dirty="0"/>
              <a:t>matters is the Overall Risk &amp; Return on the entire Portfolio (or Collection) </a:t>
            </a:r>
            <a:r>
              <a:rPr lang="en-US" dirty="0" smtClean="0"/>
              <a:t>of Investments</a:t>
            </a:r>
            <a:r>
              <a:rPr lang="en-US" dirty="0"/>
              <a:t>. The Risk &amp; Return of an Individual Investment in a Stock or Bond should be seen </a:t>
            </a:r>
            <a:r>
              <a:rPr lang="en-US" dirty="0" smtClean="0"/>
              <a:t>in terms </a:t>
            </a:r>
            <a:r>
              <a:rPr lang="en-US" dirty="0"/>
              <a:t>of its Incremental Effect on the Overall </a:t>
            </a:r>
            <a:r>
              <a:rPr lang="en-US" dirty="0" smtClean="0"/>
              <a:t>Portfolio.</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Investment Rule:</a:t>
            </a:r>
            <a:endParaRPr lang="en-US" b="1" dirty="0"/>
          </a:p>
        </p:txBody>
      </p:sp>
      <p:sp>
        <p:nvSpPr>
          <p:cNvPr id="4" name="Content Placeholder 3"/>
          <p:cNvSpPr>
            <a:spLocks noGrp="1"/>
          </p:cNvSpPr>
          <p:nvPr>
            <p:ph idx="1"/>
          </p:nvPr>
        </p:nvSpPr>
        <p:spPr/>
        <p:txBody>
          <a:bodyPr>
            <a:normAutofit/>
          </a:bodyPr>
          <a:lstStyle/>
          <a:p>
            <a:r>
              <a:rPr lang="en-US" dirty="0" smtClean="0"/>
              <a:t>Investor </a:t>
            </a:r>
            <a:r>
              <a:rPr lang="en-US" dirty="0"/>
              <a:t>will try to Maximize Portfolio Return and Minimize Portfolio Risk. Investor will </a:t>
            </a:r>
            <a:r>
              <a:rPr lang="en-US" dirty="0" smtClean="0"/>
              <a:t>NOT take </a:t>
            </a:r>
            <a:r>
              <a:rPr lang="en-US" dirty="0"/>
              <a:t>on Additional Portfolio Risk UNLESS compensated with Additional Portfolio Return.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Risks for a Stock:</a:t>
            </a:r>
            <a:endParaRPr lang="en-US" b="1" dirty="0"/>
          </a:p>
        </p:txBody>
      </p:sp>
      <p:sp>
        <p:nvSpPr>
          <p:cNvPr id="4" name="Content Placeholder 3"/>
          <p:cNvSpPr>
            <a:spLocks noGrp="1"/>
          </p:cNvSpPr>
          <p:nvPr>
            <p:ph idx="1"/>
          </p:nvPr>
        </p:nvSpPr>
        <p:spPr/>
        <p:txBody>
          <a:bodyPr>
            <a:normAutofit/>
          </a:bodyPr>
          <a:lstStyle/>
          <a:p>
            <a:r>
              <a:rPr lang="en-US" dirty="0" smtClean="0"/>
              <a:t>Types </a:t>
            </a:r>
            <a:r>
              <a:rPr lang="en-US" dirty="0"/>
              <a:t>of Stock-related Risks which cause Uncertainty in future possible Returns &amp; Cash Flows:</a:t>
            </a:r>
          </a:p>
          <a:p>
            <a:r>
              <a:rPr lang="en-US" b="1" dirty="0"/>
              <a:t>Total Stock Risk = Diversifiable Risk + Market Risk</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Diversifiable Risk:</a:t>
            </a:r>
            <a:endParaRPr lang="en-US" b="1" dirty="0"/>
          </a:p>
        </p:txBody>
      </p:sp>
      <p:sp>
        <p:nvSpPr>
          <p:cNvPr id="4" name="Content Placeholder 3"/>
          <p:cNvSpPr>
            <a:spLocks noGrp="1"/>
          </p:cNvSpPr>
          <p:nvPr>
            <p:ph idx="1"/>
          </p:nvPr>
        </p:nvSpPr>
        <p:spPr/>
        <p:txBody>
          <a:bodyPr>
            <a:normAutofit/>
          </a:bodyPr>
          <a:lstStyle/>
          <a:p>
            <a:r>
              <a:rPr lang="en-US" dirty="0" smtClean="0"/>
              <a:t>It </a:t>
            </a:r>
            <a:r>
              <a:rPr lang="en-US" dirty="0"/>
              <a:t>is known as Company-Specific or Unique or Non-Systematic Risk. It is associated </a:t>
            </a:r>
            <a:r>
              <a:rPr lang="en-US" dirty="0" smtClean="0"/>
              <a:t>with random </a:t>
            </a:r>
            <a:r>
              <a:rPr lang="en-US" dirty="0"/>
              <a:t>events associated with Each Company whose stocks you are investing in i.e. Winning </a:t>
            </a:r>
            <a:r>
              <a:rPr lang="en-US" dirty="0" smtClean="0"/>
              <a:t>major contract</a:t>
            </a:r>
            <a:r>
              <a:rPr lang="en-US" dirty="0"/>
              <a:t>, losing a court case, successful marketing campaign, losing a charismatic CEO,…</a:t>
            </a:r>
            <a:r>
              <a:rPr lang="en-US" dirty="0" smtClean="0"/>
              <a:t>Diversifiable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Diversifiable Risk:</a:t>
            </a:r>
            <a:endParaRPr lang="en-US" b="1" dirty="0"/>
          </a:p>
        </p:txBody>
      </p:sp>
      <p:sp>
        <p:nvSpPr>
          <p:cNvPr id="4" name="Content Placeholder 3"/>
          <p:cNvSpPr>
            <a:spLocks noGrp="1"/>
          </p:cNvSpPr>
          <p:nvPr>
            <p:ph idx="1"/>
          </p:nvPr>
        </p:nvSpPr>
        <p:spPr/>
        <p:txBody>
          <a:bodyPr>
            <a:normAutofit/>
          </a:bodyPr>
          <a:lstStyle/>
          <a:p>
            <a:r>
              <a:rPr lang="en-US" dirty="0" smtClean="0"/>
              <a:t>Risk can be Reduced using Diversification. The bad random events affecting one stock will offset the good random events affecting another stock in your portfolio.</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 Risk:</a:t>
            </a:r>
            <a:endParaRPr lang="en-US" b="1" dirty="0"/>
          </a:p>
        </p:txBody>
      </p:sp>
      <p:sp>
        <p:nvSpPr>
          <p:cNvPr id="4" name="Content Placeholder 3"/>
          <p:cNvSpPr>
            <a:spLocks noGrp="1"/>
          </p:cNvSpPr>
          <p:nvPr>
            <p:ph idx="1"/>
          </p:nvPr>
        </p:nvSpPr>
        <p:spPr/>
        <p:txBody>
          <a:bodyPr>
            <a:normAutofit/>
          </a:bodyPr>
          <a:lstStyle/>
          <a:p>
            <a:r>
              <a:rPr lang="en-US" dirty="0" smtClean="0"/>
              <a:t>It </a:t>
            </a:r>
            <a:r>
              <a:rPr lang="en-US" dirty="0"/>
              <a:t>is known as Non-Diversifiable or Systematic (Country-wide) or Beta Risk. It is </a:t>
            </a:r>
            <a:r>
              <a:rPr lang="en-US" dirty="0" smtClean="0"/>
              <a:t>associated with </a:t>
            </a:r>
            <a:r>
              <a:rPr lang="en-US" dirty="0"/>
              <a:t>Macroeconomic or Socio-Political or Global events that systematically affect Stock investments </a:t>
            </a:r>
            <a:r>
              <a:rPr lang="en-US" dirty="0" smtClean="0"/>
              <a:t>in every </a:t>
            </a:r>
            <a:r>
              <a:rPr lang="en-US" dirty="0"/>
              <a:t>Stock Market in the country i.e. Inflation, Macro Market Interest Rates, Recession, and War</a:t>
            </a:r>
            <a:r>
              <a:rPr lang="en-US" dirty="0" smtClean="0"/>
              <a: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 Risk:</a:t>
            </a:r>
            <a:endParaRPr lang="en-US" b="1" dirty="0"/>
          </a:p>
        </p:txBody>
      </p:sp>
      <p:sp>
        <p:nvSpPr>
          <p:cNvPr id="4" name="Content Placeholder 3"/>
          <p:cNvSpPr>
            <a:spLocks noGrp="1"/>
          </p:cNvSpPr>
          <p:nvPr>
            <p:ph idx="1"/>
          </p:nvPr>
        </p:nvSpPr>
        <p:spPr/>
        <p:txBody>
          <a:bodyPr>
            <a:normAutofit/>
          </a:bodyPr>
          <a:lstStyle/>
          <a:p>
            <a:r>
              <a:rPr lang="en-US" dirty="0" smtClean="0"/>
              <a:t>Market Risk can NOT be reduced by Diversification.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 Risk:</a:t>
            </a:r>
            <a:endParaRPr lang="en-US" b="1" dirty="0"/>
          </a:p>
        </p:txBody>
      </p:sp>
      <p:pic>
        <p:nvPicPr>
          <p:cNvPr id="2051" name="Picture 3"/>
          <p:cNvPicPr>
            <a:picLocks noGrp="1" noChangeAspect="1" noChangeArrowheads="1"/>
          </p:cNvPicPr>
          <p:nvPr>
            <p:ph idx="1"/>
          </p:nvPr>
        </p:nvPicPr>
        <p:blipFill>
          <a:blip r:embed="rId2" cstate="print"/>
          <a:srcRect/>
          <a:stretch>
            <a:fillRect/>
          </a:stretch>
        </p:blipFill>
        <p:spPr bwMode="auto">
          <a:xfrm>
            <a:off x="685800" y="1371600"/>
            <a:ext cx="7543799" cy="52077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Portfolio Rate of Return</a:t>
            </a:r>
            <a:br>
              <a:rPr lang="en-US" b="1" dirty="0"/>
            </a:br>
            <a:r>
              <a:rPr lang="en-US" b="1" dirty="0"/>
              <a:t>Portfolio’s Expected Rate of Return: </a:t>
            </a:r>
          </a:p>
        </p:txBody>
      </p:sp>
      <p:sp>
        <p:nvSpPr>
          <p:cNvPr id="4" name="Content Placeholder 3"/>
          <p:cNvSpPr>
            <a:spLocks noGrp="1"/>
          </p:cNvSpPr>
          <p:nvPr>
            <p:ph idx="1"/>
          </p:nvPr>
        </p:nvSpPr>
        <p:spPr/>
        <p:txBody>
          <a:bodyPr/>
          <a:lstStyle/>
          <a:p>
            <a:r>
              <a:rPr lang="en-US" dirty="0"/>
              <a:t>It is the weighted average of the expected returns of each individual investment in the portfolio.</a:t>
            </a:r>
          </a:p>
          <a:p>
            <a:r>
              <a:rPr lang="en-US" dirty="0"/>
              <a:t>Formula is similar to Expected Return for Individual Investment but interpretation is different:</a:t>
            </a:r>
          </a:p>
          <a:p>
            <a:r>
              <a:rPr lang="en-US" b="1" dirty="0"/>
              <a:t>Portfolio Expected ROR Formula:</a:t>
            </a:r>
          </a:p>
          <a:p>
            <a:r>
              <a:rPr lang="pt-BR" dirty="0"/>
              <a:t>r</a:t>
            </a:r>
            <a:r>
              <a:rPr lang="pt-BR" b="1" dirty="0"/>
              <a:t>P * = r1 x1 + r2 x2 + r3 x3 + … + rn xn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Portfolio Rate of Return</a:t>
            </a:r>
            <a:br>
              <a:rPr lang="en-US" b="1" dirty="0"/>
            </a:br>
            <a:r>
              <a:rPr lang="en-US" b="1" dirty="0"/>
              <a:t>Portfolio’s Expected Rate of Return: </a:t>
            </a:r>
          </a:p>
        </p:txBody>
      </p:sp>
      <p:sp>
        <p:nvSpPr>
          <p:cNvPr id="4" name="Content Placeholder 3"/>
          <p:cNvSpPr>
            <a:spLocks noGrp="1"/>
          </p:cNvSpPr>
          <p:nvPr>
            <p:ph idx="1"/>
          </p:nvPr>
        </p:nvSpPr>
        <p:spPr/>
        <p:txBody>
          <a:bodyPr/>
          <a:lstStyle/>
          <a:p>
            <a:r>
              <a:rPr lang="en-US" dirty="0"/>
              <a:t>Where there are “n” different investments (i.e. Stocks, Bonds, Projects,…) in your portfolio. </a:t>
            </a:r>
            <a:r>
              <a:rPr lang="en-US" dirty="0" smtClean="0"/>
              <a:t>R</a:t>
            </a:r>
            <a:r>
              <a:rPr lang="en-US" b="1" dirty="0" smtClean="0"/>
              <a:t>1 </a:t>
            </a:r>
            <a:r>
              <a:rPr lang="en-US" dirty="0" smtClean="0"/>
              <a:t>represents </a:t>
            </a:r>
            <a:r>
              <a:rPr lang="en-US" dirty="0"/>
              <a:t>the expected return (in % pa) on Investment No. 1 and x1 represents the weight of </a:t>
            </a:r>
            <a:r>
              <a:rPr lang="en-US" dirty="0" smtClean="0"/>
              <a:t>Investment.</a:t>
            </a:r>
            <a:endParaRPr lang="en-US" dirty="0"/>
          </a:p>
          <a:p>
            <a:r>
              <a:rPr lang="en-US" dirty="0"/>
              <a:t>No. 1 (fraction of the Rupee value of the total portfolio that Investment No. 1 represents).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Portfolio Rate of Return</a:t>
            </a:r>
            <a:br>
              <a:rPr lang="en-US" b="1" dirty="0"/>
            </a:br>
            <a:r>
              <a:rPr lang="en-US" b="1" dirty="0"/>
              <a:t>Portfolio’s Expected Rate of Return: </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762000" y="2209800"/>
            <a:ext cx="7568433" cy="23201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Portfolio Rate of Return</a:t>
            </a:r>
            <a:br>
              <a:rPr lang="en-US" b="1" dirty="0"/>
            </a:br>
            <a:r>
              <a:rPr lang="en-US" b="1" dirty="0"/>
              <a:t>Portfolio’s Expected Rate of Return: </a:t>
            </a:r>
          </a:p>
        </p:txBody>
      </p:sp>
      <p:sp>
        <p:nvSpPr>
          <p:cNvPr id="4" name="Content Placeholder 3"/>
          <p:cNvSpPr>
            <a:spLocks noGrp="1"/>
          </p:cNvSpPr>
          <p:nvPr>
            <p:ph idx="1"/>
          </p:nvPr>
        </p:nvSpPr>
        <p:spPr/>
        <p:txBody>
          <a:bodyPr/>
          <a:lstStyle/>
          <a:p>
            <a:r>
              <a:rPr lang="en-US" b="1" dirty="0"/>
              <a:t>Expected Portfolio Return Calculation:</a:t>
            </a:r>
          </a:p>
          <a:p>
            <a:r>
              <a:rPr lang="en-US" b="1" dirty="0" err="1"/>
              <a:t>rP</a:t>
            </a:r>
            <a:r>
              <a:rPr lang="en-US" b="1" dirty="0"/>
              <a:t> * = </a:t>
            </a:r>
            <a:r>
              <a:rPr lang="en-US" b="1" dirty="0" err="1"/>
              <a:t>rA</a:t>
            </a:r>
            <a:r>
              <a:rPr lang="en-US" b="1" dirty="0"/>
              <a:t> </a:t>
            </a:r>
            <a:r>
              <a:rPr lang="en-US" b="1" dirty="0" err="1"/>
              <a:t>xA</a:t>
            </a:r>
            <a:r>
              <a:rPr lang="en-US" b="1" dirty="0"/>
              <a:t> + </a:t>
            </a:r>
            <a:r>
              <a:rPr lang="en-US" b="1" dirty="0" err="1"/>
              <a:t>rB</a:t>
            </a:r>
            <a:r>
              <a:rPr lang="en-US" b="1" dirty="0"/>
              <a:t> </a:t>
            </a:r>
            <a:r>
              <a:rPr lang="en-US" b="1" dirty="0" err="1"/>
              <a:t>xB</a:t>
            </a:r>
            <a:endParaRPr lang="en-US" b="1" dirty="0"/>
          </a:p>
          <a:p>
            <a:r>
              <a:rPr lang="en-US" dirty="0"/>
              <a:t>= 20% (30/100) + 10 %( 70/100)</a:t>
            </a:r>
          </a:p>
          <a:p>
            <a:r>
              <a:rPr lang="en-US" dirty="0"/>
              <a:t>= 6% + 7%</a:t>
            </a:r>
          </a:p>
          <a:p>
            <a:r>
              <a:rPr lang="en-US" dirty="0"/>
              <a:t>= </a:t>
            </a:r>
            <a:r>
              <a:rPr lang="en-US" b="1" dirty="0"/>
              <a:t>13%</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Portfolio Rate of Return</a:t>
            </a:r>
            <a:br>
              <a:rPr lang="en-US" b="1" dirty="0"/>
            </a:br>
            <a:r>
              <a:rPr lang="en-US" b="1" dirty="0"/>
              <a:t>Portfolio’s Expected Rate of Return: </a:t>
            </a:r>
          </a:p>
        </p:txBody>
      </p:sp>
      <p:sp>
        <p:nvSpPr>
          <p:cNvPr id="4" name="Content Placeholder 3"/>
          <p:cNvSpPr>
            <a:spLocks noGrp="1"/>
          </p:cNvSpPr>
          <p:nvPr>
            <p:ph idx="1"/>
          </p:nvPr>
        </p:nvSpPr>
        <p:spPr/>
        <p:txBody>
          <a:bodyPr/>
          <a:lstStyle/>
          <a:p>
            <a:r>
              <a:rPr lang="en-US" dirty="0"/>
              <a:t>2 Stock” Investment Portfolio Risk</a:t>
            </a:r>
          </a:p>
          <a:p>
            <a:r>
              <a:rPr lang="en-US" dirty="0"/>
              <a:t>Portfolio Risk is generally not the weighted average risk of the Individual Investments. In fact, it </a:t>
            </a:r>
            <a:r>
              <a:rPr lang="en-US" dirty="0" smtClean="0"/>
              <a:t>is usually less.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1140</Words>
  <Application>Microsoft Office PowerPoint</Application>
  <PresentationFormat>On-screen Show (4:3)</PresentationFormat>
  <Paragraphs>81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STOCK PORTFOLIO THEORY, RISK AND EXPECTED RETURN</vt:lpstr>
      <vt:lpstr>Summary of Last Lecture</vt:lpstr>
      <vt:lpstr>Learning Objectives:</vt:lpstr>
      <vt:lpstr>Learning Objectives:</vt:lpstr>
      <vt:lpstr>Learning Objectives:</vt:lpstr>
      <vt:lpstr>Recap of Risk Basics:</vt:lpstr>
      <vt:lpstr>Bell Curve Assumption:</vt:lpstr>
      <vt:lpstr>Bell Curve Assumption:</vt:lpstr>
      <vt:lpstr>Bell Curve Assumption:</vt:lpstr>
      <vt:lpstr>Bell Curve Assumption:</vt:lpstr>
      <vt:lpstr>Coefficient of Variation</vt:lpstr>
      <vt:lpstr>Coefficient of Variation</vt:lpstr>
      <vt:lpstr>Portfolio Risk &amp; Return:</vt:lpstr>
      <vt:lpstr>Portfolio Risk &amp; Return:</vt:lpstr>
      <vt:lpstr>Portfolio Risk &amp; Return:</vt:lpstr>
      <vt:lpstr>Portfolio Risk &amp; Return:</vt:lpstr>
      <vt:lpstr>Portfolio Risk &amp; Return:</vt:lpstr>
      <vt:lpstr>Portfolio Risk &amp; Return:</vt:lpstr>
      <vt:lpstr>Diversification:</vt:lpstr>
      <vt:lpstr>Diversification:</vt:lpstr>
      <vt:lpstr>Diversification:</vt:lpstr>
      <vt:lpstr>Portfolio Risk &amp; Return:</vt:lpstr>
      <vt:lpstr>Investment Rule:</vt:lpstr>
      <vt:lpstr>Types of Risks for a Stock:</vt:lpstr>
      <vt:lpstr>Diversifiable Risk:</vt:lpstr>
      <vt:lpstr>Diversifiable Risk:</vt:lpstr>
      <vt:lpstr>Market Risk:</vt:lpstr>
      <vt:lpstr>Market Risk:</vt:lpstr>
      <vt:lpstr>Market Risk:</vt:lpstr>
      <vt:lpstr>Portfolio Rate of Return Portfolio’s Expected Rate of Return: </vt:lpstr>
      <vt:lpstr>Portfolio Rate of Return Portfolio’s Expected Rate of Return: </vt:lpstr>
      <vt:lpstr>Portfolio Rate of Return Portfolio’s Expected Rate of Return: </vt:lpstr>
      <vt:lpstr>Portfolio Rate of Return Portfolio’s Expected Rate of Return: </vt:lpstr>
      <vt:lpstr>Portfolio Rate of Return Portfolio’s Expected Rate of Return: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STOCK PORTFOLIO THEORY, RISK AND EXPECTED RETURN</dc:title>
  <dc:creator>Ammar</dc:creator>
  <cp:lastModifiedBy>Administrator</cp:lastModifiedBy>
  <cp:revision>21</cp:revision>
  <dcterms:created xsi:type="dcterms:W3CDTF">2014-06-16T17:26:20Z</dcterms:created>
  <dcterms:modified xsi:type="dcterms:W3CDTF">2014-06-18T06:23:37Z</dcterms:modified>
</cp:coreProperties>
</file>