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6" r:id="rId2"/>
    <p:sldId id="290" r:id="rId3"/>
    <p:sldId id="291" r:id="rId4"/>
    <p:sldId id="292" r:id="rId5"/>
    <p:sldId id="293" r:id="rId6"/>
    <p:sldId id="294" r:id="rId7"/>
    <p:sldId id="295" r:id="rId8"/>
    <p:sldId id="296" r:id="rId9"/>
    <p:sldId id="297" r:id="rId10"/>
    <p:sldId id="298" r:id="rId11"/>
    <p:sldId id="299" r:id="rId12"/>
    <p:sldId id="300" r:id="rId13"/>
    <p:sldId id="301" r:id="rId14"/>
    <p:sldId id="302" r:id="rId15"/>
    <p:sldId id="303" r:id="rId16"/>
    <p:sldId id="304" r:id="rId17"/>
    <p:sldId id="305" r:id="rId18"/>
    <p:sldId id="256" r:id="rId19"/>
    <p:sldId id="257" r:id="rId20"/>
    <p:sldId id="258" r:id="rId21"/>
    <p:sldId id="259" r:id="rId22"/>
    <p:sldId id="260" r:id="rId23"/>
    <p:sldId id="261" r:id="rId24"/>
    <p:sldId id="262" r:id="rId25"/>
    <p:sldId id="263" r:id="rId26"/>
    <p:sldId id="264" r:id="rId27"/>
    <p:sldId id="265" r:id="rId28"/>
    <p:sldId id="266" r:id="rId29"/>
    <p:sldId id="267" r:id="rId30"/>
    <p:sldId id="268" r:id="rId31"/>
    <p:sldId id="269" r:id="rId32"/>
    <p:sldId id="270" r:id="rId33"/>
    <p:sldId id="271" r:id="rId34"/>
    <p:sldId id="272" r:id="rId35"/>
    <p:sldId id="273" r:id="rId36"/>
    <p:sldId id="274" r:id="rId37"/>
    <p:sldId id="275" r:id="rId38"/>
    <p:sldId id="276" r:id="rId39"/>
    <p:sldId id="277" r:id="rId40"/>
    <p:sldId id="278" r:id="rId41"/>
    <p:sldId id="279" r:id="rId42"/>
    <p:sldId id="280" r:id="rId43"/>
    <p:sldId id="281" r:id="rId44"/>
    <p:sldId id="282" r:id="rId45"/>
    <p:sldId id="283" r:id="rId46"/>
    <p:sldId id="284" r:id="rId47"/>
    <p:sldId id="285" r:id="rId48"/>
    <p:sldId id="286"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E576C27-B5DF-48FE-B576-7BD7B74D9724}" type="datetimeFigureOut">
              <a:rPr lang="en-US" smtClean="0"/>
              <a:pPr/>
              <a:t>6/4/2014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072C6C-85E4-4415-A642-8CE4053FA24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576C27-B5DF-48FE-B576-7BD7B74D9724}" type="datetimeFigureOut">
              <a:rPr lang="en-US" smtClean="0"/>
              <a:pPr/>
              <a:t>6/4/2014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072C6C-85E4-4415-A642-8CE4053FA24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576C27-B5DF-48FE-B576-7BD7B74D9724}" type="datetimeFigureOut">
              <a:rPr lang="en-US" smtClean="0"/>
              <a:pPr/>
              <a:t>6/4/2014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072C6C-85E4-4415-A642-8CE4053FA24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E576C27-B5DF-48FE-B576-7BD7B74D9724}" type="datetimeFigureOut">
              <a:rPr lang="en-US" smtClean="0"/>
              <a:pPr/>
              <a:t>6/4/2014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072C6C-85E4-4415-A642-8CE4053FA24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E576C27-B5DF-48FE-B576-7BD7B74D9724}" type="datetimeFigureOut">
              <a:rPr lang="en-US" smtClean="0"/>
              <a:pPr/>
              <a:t>6/4/2014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072C6C-85E4-4415-A642-8CE4053FA24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576C27-B5DF-48FE-B576-7BD7B74D9724}" type="datetimeFigureOut">
              <a:rPr lang="en-US" smtClean="0"/>
              <a:pPr/>
              <a:t>6/4/2014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072C6C-85E4-4415-A642-8CE4053FA24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576C27-B5DF-48FE-B576-7BD7B74D9724}" type="datetimeFigureOut">
              <a:rPr lang="en-US" smtClean="0"/>
              <a:pPr/>
              <a:t>6/4/2014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072C6C-85E4-4415-A642-8CE4053FA24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576C27-B5DF-48FE-B576-7BD7B74D9724}" type="datetimeFigureOut">
              <a:rPr lang="en-US" smtClean="0"/>
              <a:pPr/>
              <a:t>6/4/2014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072C6C-85E4-4415-A642-8CE4053FA24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576C27-B5DF-48FE-B576-7BD7B74D9724}" type="datetimeFigureOut">
              <a:rPr lang="en-US" smtClean="0"/>
              <a:pPr/>
              <a:t>6/4/2014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072C6C-85E4-4415-A642-8CE4053FA24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576C27-B5DF-48FE-B576-7BD7B74D9724}" type="datetimeFigureOut">
              <a:rPr lang="en-US" smtClean="0"/>
              <a:pPr/>
              <a:t>6/4/2014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072C6C-85E4-4415-A642-8CE4053FA24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576C27-B5DF-48FE-B576-7BD7B74D9724}" type="datetimeFigureOut">
              <a:rPr lang="en-US" smtClean="0"/>
              <a:pPr/>
              <a:t>6/4/2014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072C6C-85E4-4415-A642-8CE4053FA24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576C27-B5DF-48FE-B576-7BD7B74D9724}" type="datetimeFigureOut">
              <a:rPr lang="en-US" smtClean="0"/>
              <a:pPr/>
              <a:t>6/4/2014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072C6C-85E4-4415-A642-8CE4053FA24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2</a:t>
            </a:r>
            <a:endParaRPr lang="en-US" dirty="0"/>
          </a:p>
        </p:txBody>
      </p:sp>
      <p:sp>
        <p:nvSpPr>
          <p:cNvPr id="3" name="Content Placeholder 2"/>
          <p:cNvSpPr>
            <a:spLocks noGrp="1"/>
          </p:cNvSpPr>
          <p:nvPr>
            <p:ph idx="1"/>
          </p:nvPr>
        </p:nvSpPr>
        <p:spPr/>
        <p:txBody>
          <a:bodyPr/>
          <a:lstStyle/>
          <a:p>
            <a:pPr algn="ctr">
              <a:buNone/>
            </a:pPr>
            <a:endParaRPr lang="en-US" b="1" dirty="0" smtClean="0"/>
          </a:p>
          <a:p>
            <a:pPr algn="ctr">
              <a:buNone/>
            </a:pPr>
            <a:r>
              <a:rPr lang="en-US" b="1" dirty="0" smtClean="0"/>
              <a:t>OBJECTIVES </a:t>
            </a:r>
            <a:r>
              <a:rPr lang="en-US" b="1" dirty="0" smtClean="0"/>
              <a:t>OF FINANCIAL MANAGEMENT, FINANCIAL ASSETS AND FINANCIAL</a:t>
            </a:r>
            <a:br>
              <a:rPr lang="en-US" b="1" dirty="0" smtClean="0"/>
            </a:br>
            <a:r>
              <a:rPr lang="en-US" b="1" dirty="0" smtClean="0"/>
              <a:t>MARKETS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Corporation</a:t>
            </a:r>
            <a:endParaRPr lang="en-US" b="1" dirty="0" smtClean="0"/>
          </a:p>
        </p:txBody>
      </p:sp>
      <p:sp>
        <p:nvSpPr>
          <p:cNvPr id="4" name="Content Placeholder 3"/>
          <p:cNvSpPr>
            <a:spLocks noGrp="1"/>
          </p:cNvSpPr>
          <p:nvPr>
            <p:ph idx="1"/>
          </p:nvPr>
        </p:nvSpPr>
        <p:spPr/>
        <p:txBody>
          <a:bodyPr>
            <a:normAutofit fontScale="77500" lnSpcReduction="20000"/>
          </a:bodyPr>
          <a:lstStyle/>
          <a:p>
            <a:pPr>
              <a:buNone/>
            </a:pPr>
            <a:r>
              <a:rPr lang="en-US" b="1" dirty="0"/>
              <a:t>Advantages:</a:t>
            </a:r>
          </a:p>
          <a:p>
            <a:pPr>
              <a:buNone/>
            </a:pPr>
            <a:r>
              <a:rPr lang="en-US" b="1" dirty="0" smtClean="0"/>
              <a:t>	Unlimited </a:t>
            </a:r>
            <a:r>
              <a:rPr lang="en-US" b="1" dirty="0"/>
              <a:t>life:</a:t>
            </a:r>
          </a:p>
          <a:p>
            <a:r>
              <a:rPr lang="en-US" dirty="0"/>
              <a:t>A corporation can continue even after the death of its original owners.</a:t>
            </a:r>
          </a:p>
          <a:p>
            <a:pPr>
              <a:buNone/>
            </a:pPr>
            <a:r>
              <a:rPr lang="en-US" b="1" dirty="0" smtClean="0"/>
              <a:t>	Easy </a:t>
            </a:r>
            <a:r>
              <a:rPr lang="en-US" b="1" dirty="0"/>
              <a:t>transferability of ownership interest:</a:t>
            </a:r>
          </a:p>
          <a:p>
            <a:r>
              <a:rPr lang="en-US" dirty="0"/>
              <a:t>Ownership interests can be divided into shares of stock, which in turn can be transferred </a:t>
            </a:r>
            <a:r>
              <a:rPr lang="en-US" dirty="0" smtClean="0"/>
              <a:t>far more </a:t>
            </a:r>
            <a:r>
              <a:rPr lang="en-US" dirty="0"/>
              <a:t>easily than can proprietorship &amp; partnership interests.</a:t>
            </a:r>
          </a:p>
          <a:p>
            <a:pPr>
              <a:buNone/>
            </a:pPr>
            <a:r>
              <a:rPr lang="en-US" b="1" dirty="0"/>
              <a:t>	</a:t>
            </a:r>
            <a:r>
              <a:rPr lang="en-US" b="1" dirty="0" smtClean="0"/>
              <a:t>Limited </a:t>
            </a:r>
            <a:r>
              <a:rPr lang="en-US" b="1" dirty="0"/>
              <a:t>Liability:</a:t>
            </a:r>
          </a:p>
          <a:p>
            <a:r>
              <a:rPr lang="en-US" dirty="0"/>
              <a:t>The liability of the shareholders is limited up to the extent of nominal value of shares held </a:t>
            </a:r>
            <a:r>
              <a:rPr lang="en-US" dirty="0" smtClean="0"/>
              <a:t>by them</a:t>
            </a:r>
            <a:r>
              <a:rPr lang="en-US" dirty="0"/>
              <a:t>. Creditors and banks cannot confiscate personal properties of director &amp; shareholders in case of </a:t>
            </a:r>
            <a:r>
              <a:rPr lang="en-US" dirty="0" smtClean="0"/>
              <a:t>its bankruptcy</a:t>
            </a:r>
            <a:r>
              <a:rPr lang="en-US" dirty="0"/>
              <a: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Corporation</a:t>
            </a:r>
            <a:endParaRPr lang="en-US" b="1" dirty="0" smtClean="0"/>
          </a:p>
        </p:txBody>
      </p:sp>
      <p:sp>
        <p:nvSpPr>
          <p:cNvPr id="4" name="Content Placeholder 3"/>
          <p:cNvSpPr>
            <a:spLocks noGrp="1"/>
          </p:cNvSpPr>
          <p:nvPr>
            <p:ph idx="1"/>
          </p:nvPr>
        </p:nvSpPr>
        <p:spPr/>
        <p:txBody>
          <a:bodyPr>
            <a:normAutofit fontScale="85000" lnSpcReduction="20000"/>
          </a:bodyPr>
          <a:lstStyle/>
          <a:p>
            <a:pPr>
              <a:buNone/>
            </a:pPr>
            <a:r>
              <a:rPr lang="en-US" b="1" dirty="0"/>
              <a:t>Limitations</a:t>
            </a:r>
            <a:r>
              <a:rPr lang="en-US" b="1" dirty="0" smtClean="0"/>
              <a:t>:</a:t>
            </a:r>
          </a:p>
          <a:p>
            <a:endParaRPr lang="en-US" dirty="0" smtClean="0"/>
          </a:p>
          <a:p>
            <a:r>
              <a:rPr lang="en-US" dirty="0" smtClean="0"/>
              <a:t>Double </a:t>
            </a:r>
            <a:r>
              <a:rPr lang="en-US" dirty="0"/>
              <a:t>Taxation:</a:t>
            </a:r>
          </a:p>
          <a:p>
            <a:pPr>
              <a:buNone/>
            </a:pPr>
            <a:r>
              <a:rPr lang="en-US" dirty="0" smtClean="0"/>
              <a:t>	Corporate </a:t>
            </a:r>
            <a:r>
              <a:rPr lang="en-US" dirty="0"/>
              <a:t>earnings may be subject to double taxation – the earnings of </a:t>
            </a:r>
            <a:r>
              <a:rPr lang="en-US" dirty="0" smtClean="0"/>
              <a:t>the corporation </a:t>
            </a:r>
            <a:r>
              <a:rPr lang="en-US" dirty="0"/>
              <a:t>are taxed at corporate level, and then any earnings paid out </a:t>
            </a:r>
            <a:r>
              <a:rPr lang="en-US" dirty="0" smtClean="0"/>
              <a:t>as dividends </a:t>
            </a:r>
            <a:r>
              <a:rPr lang="en-US" dirty="0"/>
              <a:t>are taxed again as income to the stockholders.</a:t>
            </a:r>
          </a:p>
          <a:p>
            <a:r>
              <a:rPr lang="en-US" dirty="0" smtClean="0"/>
              <a:t>Legal </a:t>
            </a:r>
            <a:r>
              <a:rPr lang="en-US" dirty="0"/>
              <a:t>Formalities:</a:t>
            </a:r>
          </a:p>
          <a:p>
            <a:pPr>
              <a:buNone/>
            </a:pPr>
            <a:r>
              <a:rPr lang="en-US" dirty="0" smtClean="0"/>
              <a:t>	Setting </a:t>
            </a:r>
            <a:r>
              <a:rPr lang="en-US" dirty="0"/>
              <a:t>up a corporation, and filing many official documents, is more </a:t>
            </a:r>
            <a:r>
              <a:rPr lang="en-US" dirty="0" smtClean="0"/>
              <a:t>complex and </a:t>
            </a:r>
            <a:r>
              <a:rPr lang="en-US" dirty="0"/>
              <a:t>time consuming than for a proprietor ship or a </a:t>
            </a:r>
            <a:r>
              <a:rPr lang="en-US" dirty="0" smtClean="0"/>
              <a:t>partnership.</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Hybrids (Mixed):</a:t>
            </a:r>
            <a:endParaRPr lang="en-US" b="1" dirty="0" smtClean="0"/>
          </a:p>
        </p:txBody>
      </p:sp>
      <p:sp>
        <p:nvSpPr>
          <p:cNvPr id="4" name="Content Placeholder 3"/>
          <p:cNvSpPr>
            <a:spLocks noGrp="1"/>
          </p:cNvSpPr>
          <p:nvPr>
            <p:ph idx="1"/>
          </p:nvPr>
        </p:nvSpPr>
        <p:spPr/>
        <p:txBody>
          <a:bodyPr>
            <a:normAutofit/>
          </a:bodyPr>
          <a:lstStyle/>
          <a:p>
            <a:r>
              <a:rPr lang="en-US" dirty="0"/>
              <a:t>Hybrid organizations are specialized types of partnerships, which combine </a:t>
            </a:r>
            <a:r>
              <a:rPr lang="en-US" dirty="0" smtClean="0"/>
              <a:t>the limited </a:t>
            </a:r>
            <a:r>
              <a:rPr lang="en-US" dirty="0"/>
              <a:t>liability advantage of a corporation with the tax advantages of </a:t>
            </a:r>
            <a:r>
              <a:rPr lang="en-US" dirty="0" smtClean="0"/>
              <a:t>a partnership</a:t>
            </a:r>
            <a:r>
              <a:rPr lang="en-US" dirty="0"/>
              <a: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S-Type Corporation</a:t>
            </a:r>
            <a:endParaRPr lang="en-US" b="1" dirty="0" smtClean="0"/>
          </a:p>
        </p:txBody>
      </p:sp>
      <p:sp>
        <p:nvSpPr>
          <p:cNvPr id="4" name="Content Placeholder 3"/>
          <p:cNvSpPr>
            <a:spLocks noGrp="1"/>
          </p:cNvSpPr>
          <p:nvPr>
            <p:ph idx="1"/>
          </p:nvPr>
        </p:nvSpPr>
        <p:spPr/>
        <p:txBody>
          <a:bodyPr>
            <a:normAutofit/>
          </a:bodyPr>
          <a:lstStyle/>
          <a:p>
            <a:r>
              <a:rPr lang="en-US" dirty="0"/>
              <a:t>S- Type corporations are Limited Liability Corporations without </a:t>
            </a:r>
            <a:r>
              <a:rPr lang="en-US" dirty="0" smtClean="0"/>
              <a:t>double taxation</a:t>
            </a:r>
            <a:r>
              <a:rPr lang="en-US" dirty="0"/>
              <a:t>. In a regular corporation, the company itself is taxed on </a:t>
            </a:r>
            <a:r>
              <a:rPr lang="en-US" dirty="0" smtClean="0"/>
              <a:t>business profits</a:t>
            </a:r>
            <a:r>
              <a:rPr lang="en-US" dirty="0"/>
              <a:t>. </a:t>
            </a:r>
            <a:endParaRPr lang="en-US" dirty="0" smtClean="0"/>
          </a:p>
          <a:p>
            <a:r>
              <a:rPr lang="en-US" dirty="0" smtClean="0"/>
              <a:t>In </a:t>
            </a:r>
            <a:r>
              <a:rPr lang="en-US" dirty="0"/>
              <a:t>addition, the owners pay individual income tax on money that </a:t>
            </a:r>
            <a:r>
              <a:rPr lang="en-US" dirty="0" smtClean="0"/>
              <a:t>they draw </a:t>
            </a:r>
            <a:r>
              <a:rPr lang="en-US" dirty="0"/>
              <a:t>from the corporation as salaries, bonuses, or dividends.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S-Type Corporation</a:t>
            </a:r>
            <a:endParaRPr lang="en-US" b="1" dirty="0" smtClean="0"/>
          </a:p>
        </p:txBody>
      </p:sp>
      <p:sp>
        <p:nvSpPr>
          <p:cNvPr id="4" name="Content Placeholder 3"/>
          <p:cNvSpPr>
            <a:spLocks noGrp="1"/>
          </p:cNvSpPr>
          <p:nvPr>
            <p:ph idx="1"/>
          </p:nvPr>
        </p:nvSpPr>
        <p:spPr/>
        <p:txBody>
          <a:bodyPr>
            <a:normAutofit fontScale="92500" lnSpcReduction="20000"/>
          </a:bodyPr>
          <a:lstStyle/>
          <a:p>
            <a:r>
              <a:rPr lang="en-US" dirty="0" smtClean="0"/>
              <a:t>In contrast, in an </a:t>
            </a:r>
            <a:r>
              <a:rPr lang="en-US" dirty="0"/>
              <a:t>S corporation, all business profits "pass through" to the owners, who </a:t>
            </a:r>
            <a:r>
              <a:rPr lang="en-US" dirty="0" smtClean="0"/>
              <a:t>report them </a:t>
            </a:r>
            <a:r>
              <a:rPr lang="en-US" dirty="0"/>
              <a:t>on their personal tax returns (as in sole proprietorships, partnerships, </a:t>
            </a:r>
            <a:r>
              <a:rPr lang="en-US" dirty="0" smtClean="0"/>
              <a:t>and Limited </a:t>
            </a:r>
            <a:r>
              <a:rPr lang="en-US" dirty="0"/>
              <a:t>Liability Companies). </a:t>
            </a:r>
            <a:endParaRPr lang="en-US" dirty="0" smtClean="0"/>
          </a:p>
          <a:p>
            <a:r>
              <a:rPr lang="en-US" dirty="0" smtClean="0"/>
              <a:t>The </a:t>
            </a:r>
            <a:r>
              <a:rPr lang="en-US" dirty="0"/>
              <a:t>S corporation itself does not pay </a:t>
            </a:r>
            <a:r>
              <a:rPr lang="en-US" dirty="0" smtClean="0"/>
              <a:t>any income </a:t>
            </a:r>
            <a:r>
              <a:rPr lang="en-US" dirty="0"/>
              <a:t>tax, although a co-owned S corporation must file an informational </a:t>
            </a:r>
            <a:r>
              <a:rPr lang="en-US" dirty="0" smtClean="0"/>
              <a:t>tax return </a:t>
            </a:r>
            <a:r>
              <a:rPr lang="en-US" dirty="0"/>
              <a:t>like a partnership or Limited Liability Companies – to tell the </a:t>
            </a:r>
            <a:r>
              <a:rPr lang="en-US" dirty="0" smtClean="0"/>
              <a:t>tax authorities </a:t>
            </a:r>
            <a:r>
              <a:rPr lang="en-US" dirty="0"/>
              <a:t>what each shareholder's portion of the corporate income is.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Limited Liability Partnership (LLP)</a:t>
            </a:r>
            <a:endParaRPr lang="en-US" b="1" dirty="0" smtClean="0"/>
          </a:p>
        </p:txBody>
      </p:sp>
      <p:sp>
        <p:nvSpPr>
          <p:cNvPr id="4" name="Content Placeholder 3"/>
          <p:cNvSpPr>
            <a:spLocks noGrp="1"/>
          </p:cNvSpPr>
          <p:nvPr>
            <p:ph idx="1"/>
          </p:nvPr>
        </p:nvSpPr>
        <p:spPr/>
        <p:txBody>
          <a:bodyPr>
            <a:normAutofit/>
          </a:bodyPr>
          <a:lstStyle/>
          <a:p>
            <a:r>
              <a:rPr lang="en-US" dirty="0"/>
              <a:t>Limited Liability Partnership (LLP) is also a form of partnership with </a:t>
            </a:r>
            <a:r>
              <a:rPr lang="en-US" dirty="0" smtClean="0"/>
              <a:t>allows limited </a:t>
            </a:r>
            <a:r>
              <a:rPr lang="en-US" dirty="0"/>
              <a:t>liability to the owners and avoids double taxation. These </a:t>
            </a:r>
            <a:r>
              <a:rPr lang="en-US" dirty="0" smtClean="0"/>
              <a:t>organizations are </a:t>
            </a:r>
            <a:r>
              <a:rPr lang="en-US" dirty="0"/>
              <a:t>similar in many ways to the S Corporations; however, LLPs offer </a:t>
            </a:r>
            <a:r>
              <a:rPr lang="en-US" dirty="0" smtClean="0"/>
              <a:t>more flexibility </a:t>
            </a:r>
            <a:r>
              <a:rPr lang="en-US" dirty="0"/>
              <a:t>and benefits to the owners.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Personal Corporations (PC) or Professional Corporations</a:t>
            </a:r>
            <a:endParaRPr lang="en-US" b="1" dirty="0" smtClean="0"/>
          </a:p>
        </p:txBody>
      </p:sp>
      <p:sp>
        <p:nvSpPr>
          <p:cNvPr id="4" name="Content Placeholder 3"/>
          <p:cNvSpPr>
            <a:spLocks noGrp="1"/>
          </p:cNvSpPr>
          <p:nvPr>
            <p:ph idx="1"/>
          </p:nvPr>
        </p:nvSpPr>
        <p:spPr/>
        <p:txBody>
          <a:bodyPr>
            <a:normAutofit/>
          </a:bodyPr>
          <a:lstStyle/>
          <a:p>
            <a:r>
              <a:rPr lang="en-US" dirty="0"/>
              <a:t>Personal Corporations (PC) or Professional Corporations are generally </a:t>
            </a:r>
            <a:r>
              <a:rPr lang="en-US" dirty="0" smtClean="0"/>
              <a:t>formed by </a:t>
            </a:r>
            <a:r>
              <a:rPr lang="en-US" dirty="0"/>
              <a:t>professionals to protect them against </a:t>
            </a:r>
            <a:r>
              <a:rPr lang="en-US" dirty="0" smtClean="0"/>
              <a:t> litigations</a:t>
            </a:r>
            <a:r>
              <a:rPr lang="en-US" dirty="0"/>
              <a:t>. Professionals like </a:t>
            </a:r>
            <a:r>
              <a:rPr lang="en-US" dirty="0" smtClean="0"/>
              <a:t>doctors, lawyers </a:t>
            </a:r>
            <a:r>
              <a:rPr lang="en-US" dirty="0"/>
              <a:t>and accountants prefer to register their business as </a:t>
            </a:r>
            <a:r>
              <a:rPr lang="en-US" dirty="0" smtClean="0"/>
              <a:t>Professional Corporations</a:t>
            </a:r>
            <a:r>
              <a:rPr lang="en-US" dirty="0"/>
              <a: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Balance Sheet – An FM Perspective</a:t>
            </a:r>
            <a:endParaRPr lang="en-US" b="1" dirty="0" smtClean="0"/>
          </a:p>
        </p:txBody>
      </p:sp>
      <p:sp>
        <p:nvSpPr>
          <p:cNvPr id="5" name="Content Placeholder 4"/>
          <p:cNvSpPr>
            <a:spLocks noGrp="1"/>
          </p:cNvSpPr>
          <p:nvPr>
            <p:ph idx="1"/>
          </p:nvPr>
        </p:nvSpPr>
        <p:spPr/>
        <p:txBody>
          <a:bodyPr/>
          <a:lstStyle/>
          <a:p>
            <a:endParaRPr lang="en-US"/>
          </a:p>
        </p:txBody>
      </p:sp>
      <p:pic>
        <p:nvPicPr>
          <p:cNvPr id="2051" name="Picture 3"/>
          <p:cNvPicPr>
            <a:picLocks noChangeAspect="1" noChangeArrowheads="1"/>
          </p:cNvPicPr>
          <p:nvPr/>
        </p:nvPicPr>
        <p:blipFill>
          <a:blip r:embed="rId2" cstate="print"/>
          <a:srcRect/>
          <a:stretch>
            <a:fillRect/>
          </a:stretch>
        </p:blipFill>
        <p:spPr bwMode="auto">
          <a:xfrm>
            <a:off x="533400" y="1143000"/>
            <a:ext cx="8143875" cy="533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Internal and External Business Environment</a:t>
            </a:r>
            <a:endParaRPr lang="en-US" b="1" dirty="0" smtClean="0"/>
          </a:p>
        </p:txBody>
      </p:sp>
      <p:pic>
        <p:nvPicPr>
          <p:cNvPr id="3074" name="Picture 2"/>
          <p:cNvPicPr>
            <a:picLocks noGrp="1" noChangeAspect="1" noChangeArrowheads="1"/>
          </p:cNvPicPr>
          <p:nvPr>
            <p:ph idx="1"/>
          </p:nvPr>
        </p:nvPicPr>
        <p:blipFill>
          <a:blip r:embed="rId2" cstate="print"/>
          <a:srcRect/>
          <a:stretch>
            <a:fillRect/>
          </a:stretch>
        </p:blipFill>
        <p:spPr bwMode="auto">
          <a:xfrm>
            <a:off x="1007265" y="1600200"/>
            <a:ext cx="7129469"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Internal Business Environment:</a:t>
            </a:r>
            <a:endParaRPr lang="en-US" b="1" dirty="0" smtClean="0"/>
          </a:p>
        </p:txBody>
      </p:sp>
      <p:sp>
        <p:nvSpPr>
          <p:cNvPr id="4" name="Content Placeholder 3"/>
          <p:cNvSpPr>
            <a:spLocks noGrp="1"/>
          </p:cNvSpPr>
          <p:nvPr>
            <p:ph idx="1"/>
          </p:nvPr>
        </p:nvSpPr>
        <p:spPr/>
        <p:txBody>
          <a:bodyPr>
            <a:normAutofit lnSpcReduction="10000"/>
          </a:bodyPr>
          <a:lstStyle/>
          <a:p>
            <a:r>
              <a:rPr lang="en-US" dirty="0"/>
              <a:t>Internal environment of business normally consists of the following.</a:t>
            </a:r>
          </a:p>
          <a:p>
            <a:r>
              <a:rPr lang="en-US" dirty="0" smtClean="0"/>
              <a:t>Finance</a:t>
            </a:r>
            <a:endParaRPr lang="en-US" dirty="0"/>
          </a:p>
          <a:p>
            <a:r>
              <a:rPr lang="en-US" dirty="0" smtClean="0"/>
              <a:t>Marketing</a:t>
            </a:r>
            <a:endParaRPr lang="en-US" dirty="0"/>
          </a:p>
          <a:p>
            <a:r>
              <a:rPr lang="en-US" dirty="0" smtClean="0"/>
              <a:t>Human </a:t>
            </a:r>
            <a:r>
              <a:rPr lang="en-US" dirty="0"/>
              <a:t>Resources</a:t>
            </a:r>
          </a:p>
          <a:p>
            <a:r>
              <a:rPr lang="en-US" dirty="0" smtClean="0"/>
              <a:t>Operations </a:t>
            </a:r>
            <a:r>
              <a:rPr lang="en-US" dirty="0"/>
              <a:t>(Production, Manufacturing)</a:t>
            </a:r>
          </a:p>
          <a:p>
            <a:r>
              <a:rPr lang="en-US" dirty="0" smtClean="0"/>
              <a:t>Technology</a:t>
            </a:r>
            <a:endParaRPr lang="en-US" dirty="0"/>
          </a:p>
          <a:p>
            <a:r>
              <a:rPr lang="en-US" dirty="0" smtClean="0"/>
              <a:t>Other </a:t>
            </a:r>
            <a:r>
              <a:rPr lang="en-US" dirty="0"/>
              <a:t>Functions (Logistics, Communications)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External Business Environment</a:t>
            </a:r>
            <a:endParaRPr lang="en-US" b="1" dirty="0" smtClean="0"/>
          </a:p>
        </p:txBody>
      </p:sp>
      <p:sp>
        <p:nvSpPr>
          <p:cNvPr id="4" name="Content Placeholder 3"/>
          <p:cNvSpPr>
            <a:spLocks noGrp="1"/>
          </p:cNvSpPr>
          <p:nvPr>
            <p:ph idx="1"/>
          </p:nvPr>
        </p:nvSpPr>
        <p:spPr/>
        <p:txBody>
          <a:bodyPr>
            <a:normAutofit fontScale="92500" lnSpcReduction="10000"/>
          </a:bodyPr>
          <a:lstStyle/>
          <a:p>
            <a:pPr>
              <a:buNone/>
            </a:pPr>
            <a:r>
              <a:rPr lang="en-US" dirty="0"/>
              <a:t>The following business environment factors outside an organization have a profound effect </a:t>
            </a:r>
            <a:r>
              <a:rPr lang="en-US" dirty="0" smtClean="0"/>
              <a:t>on the </a:t>
            </a:r>
            <a:r>
              <a:rPr lang="en-US" dirty="0"/>
              <a:t>functions and operations of an organization.</a:t>
            </a:r>
          </a:p>
          <a:p>
            <a:r>
              <a:rPr lang="en-US" dirty="0" smtClean="0"/>
              <a:t>Customers</a:t>
            </a:r>
            <a:endParaRPr lang="en-US" dirty="0"/>
          </a:p>
          <a:p>
            <a:r>
              <a:rPr lang="en-US" dirty="0" smtClean="0"/>
              <a:t>Suppliers</a:t>
            </a:r>
            <a:endParaRPr lang="en-US" dirty="0"/>
          </a:p>
          <a:p>
            <a:r>
              <a:rPr lang="en-US" dirty="0" smtClean="0"/>
              <a:t>Competitors</a:t>
            </a:r>
            <a:endParaRPr lang="en-US" dirty="0"/>
          </a:p>
          <a:p>
            <a:r>
              <a:rPr lang="en-US" dirty="0" smtClean="0"/>
              <a:t>Government/Legal </a:t>
            </a:r>
            <a:r>
              <a:rPr lang="en-US" dirty="0"/>
              <a:t>Agencies &amp; Regulations</a:t>
            </a:r>
          </a:p>
          <a:p>
            <a:r>
              <a:rPr lang="en-US" dirty="0" smtClean="0"/>
              <a:t>Macro </a:t>
            </a:r>
            <a:r>
              <a:rPr lang="en-US" dirty="0"/>
              <a:t>Economy/Markets:</a:t>
            </a:r>
          </a:p>
          <a:p>
            <a:r>
              <a:rPr lang="en-US" dirty="0" smtClean="0"/>
              <a:t>Technological </a:t>
            </a:r>
            <a:r>
              <a:rPr lang="en-US" dirty="0"/>
              <a:t>Revolution</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SWOT ANALYSIS</a:t>
            </a:r>
          </a:p>
        </p:txBody>
      </p:sp>
      <p:sp>
        <p:nvSpPr>
          <p:cNvPr id="4" name="Content Placeholder 3"/>
          <p:cNvSpPr>
            <a:spLocks noGrp="1"/>
          </p:cNvSpPr>
          <p:nvPr>
            <p:ph idx="1"/>
          </p:nvPr>
        </p:nvSpPr>
        <p:spPr/>
        <p:txBody>
          <a:bodyPr>
            <a:normAutofit fontScale="77500" lnSpcReduction="20000"/>
          </a:bodyPr>
          <a:lstStyle/>
          <a:p>
            <a:pPr>
              <a:buNone/>
            </a:pPr>
            <a:r>
              <a:rPr lang="en-US" dirty="0"/>
              <a:t>An analysis which is used in a business is called </a:t>
            </a:r>
            <a:r>
              <a:rPr lang="en-US" b="1" dirty="0" smtClean="0"/>
              <a:t>SWOT Analysis. SWOT is an acronym where</a:t>
            </a:r>
          </a:p>
          <a:p>
            <a:r>
              <a:rPr lang="en-US" b="1" dirty="0" smtClean="0"/>
              <a:t>S </a:t>
            </a:r>
            <a:r>
              <a:rPr lang="en-US" b="1" dirty="0"/>
              <a:t>stands for Strengths</a:t>
            </a:r>
          </a:p>
          <a:p>
            <a:r>
              <a:rPr lang="en-US" b="1" dirty="0"/>
              <a:t>W stands for Weaknesses</a:t>
            </a:r>
          </a:p>
          <a:p>
            <a:r>
              <a:rPr lang="en-US" b="1" dirty="0"/>
              <a:t>O stands for Opportunities</a:t>
            </a:r>
          </a:p>
          <a:p>
            <a:r>
              <a:rPr lang="en-US" b="1" dirty="0"/>
              <a:t>T stands for Threats</a:t>
            </a:r>
          </a:p>
          <a:p>
            <a:r>
              <a:rPr lang="en-US" dirty="0"/>
              <a:t>Strengths and weaknesses are within an organization, i.e., they pertain to the </a:t>
            </a:r>
            <a:r>
              <a:rPr lang="en-US" dirty="0" smtClean="0"/>
              <a:t>internal environment </a:t>
            </a:r>
            <a:r>
              <a:rPr lang="en-US" dirty="0"/>
              <a:t>of the organization.</a:t>
            </a:r>
          </a:p>
          <a:p>
            <a:r>
              <a:rPr lang="en-US" dirty="0"/>
              <a:t>Opportunities and threats, on the other hand, pertain to the external environment, i.e., </a:t>
            </a:r>
            <a:r>
              <a:rPr lang="en-US" dirty="0" smtClean="0"/>
              <a:t>outside the </a:t>
            </a:r>
            <a:r>
              <a:rPr lang="en-US" dirty="0"/>
              <a:t>organization.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Financial Markets</a:t>
            </a:r>
            <a:endParaRPr lang="en-US" b="1" dirty="0" smtClean="0"/>
          </a:p>
        </p:txBody>
      </p:sp>
      <p:sp>
        <p:nvSpPr>
          <p:cNvPr id="4" name="Content Placeholder 3"/>
          <p:cNvSpPr>
            <a:spLocks noGrp="1"/>
          </p:cNvSpPr>
          <p:nvPr>
            <p:ph idx="1"/>
          </p:nvPr>
        </p:nvSpPr>
        <p:spPr/>
        <p:txBody>
          <a:bodyPr>
            <a:normAutofit fontScale="85000" lnSpcReduction="20000"/>
          </a:bodyPr>
          <a:lstStyle/>
          <a:p>
            <a:pPr>
              <a:buNone/>
            </a:pPr>
            <a:r>
              <a:rPr lang="en-US" b="1" dirty="0"/>
              <a:t>Capital Markets:</a:t>
            </a:r>
          </a:p>
          <a:p>
            <a:r>
              <a:rPr lang="en-US" dirty="0"/>
              <a:t>These are the markets for the long term debt &amp; corporate stocks.</a:t>
            </a:r>
          </a:p>
          <a:p>
            <a:r>
              <a:rPr lang="en-US" dirty="0"/>
              <a:t>Stock Exchange:</a:t>
            </a:r>
          </a:p>
          <a:p>
            <a:pPr>
              <a:buNone/>
            </a:pPr>
            <a:r>
              <a:rPr lang="en-US" dirty="0" smtClean="0"/>
              <a:t>	A </a:t>
            </a:r>
            <a:r>
              <a:rPr lang="en-US" dirty="0"/>
              <a:t>stock exchange is a place where the listed shares, Term finance certificates (</a:t>
            </a:r>
            <a:r>
              <a:rPr lang="en-US" dirty="0" smtClean="0"/>
              <a:t>TFC) and </a:t>
            </a:r>
            <a:r>
              <a:rPr lang="en-US" dirty="0"/>
              <a:t>national investment trust units (NIT) are exchanged and traded between buyers </a:t>
            </a:r>
            <a:r>
              <a:rPr lang="en-US" dirty="0" smtClean="0"/>
              <a:t>and sellers</a:t>
            </a:r>
            <a:r>
              <a:rPr lang="en-US" dirty="0"/>
              <a:t>.</a:t>
            </a:r>
          </a:p>
          <a:p>
            <a:r>
              <a:rPr lang="en-US" dirty="0"/>
              <a:t>Long term bonds:</a:t>
            </a:r>
          </a:p>
          <a:p>
            <a:pPr>
              <a:buNone/>
            </a:pPr>
            <a:r>
              <a:rPr lang="en-US" dirty="0" smtClean="0"/>
              <a:t>	Long </a:t>
            </a:r>
            <a:r>
              <a:rPr lang="en-US" dirty="0"/>
              <a:t>term government &amp; corporate bonds are also traded in capital markets.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Money Markets</a:t>
            </a:r>
            <a:endParaRPr lang="en-US" b="1" dirty="0" smtClean="0"/>
          </a:p>
        </p:txBody>
      </p:sp>
      <p:sp>
        <p:nvSpPr>
          <p:cNvPr id="4" name="Content Placeholder 3"/>
          <p:cNvSpPr>
            <a:spLocks noGrp="1"/>
          </p:cNvSpPr>
          <p:nvPr>
            <p:ph idx="1"/>
          </p:nvPr>
        </p:nvSpPr>
        <p:spPr/>
        <p:txBody>
          <a:bodyPr>
            <a:normAutofit/>
          </a:bodyPr>
          <a:lstStyle/>
          <a:p>
            <a:r>
              <a:rPr lang="en-US" dirty="0"/>
              <a:t>Money market generally is a market where there is buying and selling of short term </a:t>
            </a:r>
            <a:r>
              <a:rPr lang="en-US" dirty="0" smtClean="0"/>
              <a:t>liquid debt </a:t>
            </a:r>
            <a:r>
              <a:rPr lang="en-US" dirty="0"/>
              <a:t>instruments. (Short term means one year or less). Liquid means something which </a:t>
            </a:r>
            <a:r>
              <a:rPr lang="en-US" dirty="0" smtClean="0"/>
              <a:t>is easily </a:t>
            </a:r>
            <a:r>
              <a:rPr lang="en-US" dirty="0"/>
              <a:t>en-cashable; an instrument that can be easily exchanged for cash.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Money Markets</a:t>
            </a:r>
            <a:endParaRPr lang="en-US" b="1" dirty="0" smtClean="0"/>
          </a:p>
        </p:txBody>
      </p:sp>
      <p:sp>
        <p:nvSpPr>
          <p:cNvPr id="4" name="Content Placeholder 3"/>
          <p:cNvSpPr>
            <a:spLocks noGrp="1"/>
          </p:cNvSpPr>
          <p:nvPr>
            <p:ph idx="1"/>
          </p:nvPr>
        </p:nvSpPr>
        <p:spPr/>
        <p:txBody>
          <a:bodyPr>
            <a:normAutofit fontScale="70000" lnSpcReduction="20000"/>
          </a:bodyPr>
          <a:lstStyle/>
          <a:p>
            <a:r>
              <a:rPr lang="en-US" dirty="0" smtClean="0"/>
              <a:t>Following financial instruments are traded in money markets.</a:t>
            </a:r>
          </a:p>
          <a:p>
            <a:pPr>
              <a:buNone/>
            </a:pPr>
            <a:r>
              <a:rPr lang="en-US" dirty="0" smtClean="0"/>
              <a:t>Short term Bonds</a:t>
            </a:r>
          </a:p>
          <a:p>
            <a:pPr>
              <a:buNone/>
            </a:pPr>
            <a:endParaRPr lang="en-US" dirty="0" smtClean="0"/>
          </a:p>
          <a:p>
            <a:r>
              <a:rPr lang="en-US" dirty="0" smtClean="0"/>
              <a:t>Government of Pakistan: Federal Investment Bonds (FIB), Treasury-Bills (</a:t>
            </a:r>
            <a:r>
              <a:rPr lang="en-US" dirty="0" err="1" smtClean="0"/>
              <a:t>TBills</a:t>
            </a:r>
            <a:r>
              <a:rPr lang="en-US" dirty="0" smtClean="0"/>
              <a:t>)</a:t>
            </a:r>
          </a:p>
          <a:p>
            <a:r>
              <a:rPr lang="en-US" dirty="0" smtClean="0"/>
              <a:t>Private Sector: Corporate Bonds, Debentures</a:t>
            </a:r>
          </a:p>
          <a:p>
            <a:endParaRPr lang="en-US" dirty="0" smtClean="0"/>
          </a:p>
          <a:p>
            <a:r>
              <a:rPr lang="en-US" dirty="0" smtClean="0"/>
              <a:t>Call Money, Inter-bank short-term and overnight lending &amp; borrowing</a:t>
            </a:r>
          </a:p>
          <a:p>
            <a:r>
              <a:rPr lang="en-US" dirty="0" smtClean="0"/>
              <a:t>Loans, Leases, Insurance policies, Certificate of Deposits (CD’s)</a:t>
            </a:r>
          </a:p>
          <a:p>
            <a:r>
              <a:rPr lang="en-US" dirty="0" err="1" smtClean="0"/>
              <a:t>Badlah</a:t>
            </a:r>
            <a:r>
              <a:rPr lang="en-US" dirty="0" smtClean="0"/>
              <a:t> (money lending against shares), Road-side money lenders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Real Assets or Physical Asset Markets</a:t>
            </a:r>
            <a:endParaRPr lang="en-US" b="1" dirty="0" smtClean="0"/>
          </a:p>
        </p:txBody>
      </p:sp>
      <p:sp>
        <p:nvSpPr>
          <p:cNvPr id="4" name="Content Placeholder 3"/>
          <p:cNvSpPr>
            <a:spLocks noGrp="1"/>
          </p:cNvSpPr>
          <p:nvPr>
            <p:ph idx="1"/>
          </p:nvPr>
        </p:nvSpPr>
        <p:spPr/>
        <p:txBody>
          <a:bodyPr>
            <a:normAutofit/>
          </a:bodyPr>
          <a:lstStyle/>
          <a:p>
            <a:r>
              <a:rPr lang="en-US" dirty="0"/>
              <a:t>Following are the active markets of real and physical assets in Pakistan</a:t>
            </a:r>
          </a:p>
          <a:p>
            <a:r>
              <a:rPr lang="en-US" dirty="0" smtClean="0"/>
              <a:t>Cotton </a:t>
            </a:r>
            <a:r>
              <a:rPr lang="en-US" dirty="0"/>
              <a:t>Exchange, Gold Market, </a:t>
            </a:r>
            <a:r>
              <a:rPr lang="en-US" dirty="0" err="1"/>
              <a:t>Kapra</a:t>
            </a:r>
            <a:r>
              <a:rPr lang="en-US" dirty="0"/>
              <a:t> Market</a:t>
            </a:r>
          </a:p>
          <a:p>
            <a:r>
              <a:rPr lang="en-US" dirty="0" smtClean="0"/>
              <a:t>Property </a:t>
            </a:r>
            <a:r>
              <a:rPr lang="en-US" dirty="0"/>
              <a:t>(land, house, apartment, warehouse)</a:t>
            </a:r>
          </a:p>
          <a:p>
            <a:r>
              <a:rPr lang="en-US" dirty="0" smtClean="0"/>
              <a:t>Computer </a:t>
            </a:r>
            <a:r>
              <a:rPr lang="en-US" dirty="0"/>
              <a:t>hardware, Used Cars, Wheat, Sugar, Vegetables, etc.</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OBJECTIVES OF FINANCIAL MANAGEMENT, FINANCIAL ASSETS AND FINANCIAL</a:t>
            </a:r>
            <a:br>
              <a:rPr lang="en-US" b="1" dirty="0"/>
            </a:br>
            <a:r>
              <a:rPr lang="en-US" b="1" dirty="0"/>
              <a:t>MARKETS</a:t>
            </a:r>
            <a:endParaRPr lang="en-US" dirty="0"/>
          </a:p>
        </p:txBody>
      </p:sp>
      <p:sp>
        <p:nvSpPr>
          <p:cNvPr id="3" name="Subtitle 2"/>
          <p:cNvSpPr>
            <a:spLocks noGrp="1"/>
          </p:cNvSpPr>
          <p:nvPr>
            <p:ph type="subTitle" idx="1"/>
          </p:nvPr>
        </p:nvSpPr>
        <p:spPr>
          <a:xfrm>
            <a:off x="1371600" y="4495800"/>
            <a:ext cx="6400800" cy="1143000"/>
          </a:xfrm>
        </p:spPr>
        <p:txBody>
          <a:bodyPr/>
          <a:lstStyle/>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Learning objectives:</a:t>
            </a:r>
            <a:endParaRPr lang="en-US" dirty="0"/>
          </a:p>
        </p:txBody>
      </p:sp>
      <p:sp>
        <p:nvSpPr>
          <p:cNvPr id="3" name="Content Placeholder 2"/>
          <p:cNvSpPr>
            <a:spLocks noGrp="1"/>
          </p:cNvSpPr>
          <p:nvPr>
            <p:ph idx="1"/>
          </p:nvPr>
        </p:nvSpPr>
        <p:spPr/>
        <p:txBody>
          <a:bodyPr>
            <a:normAutofit fontScale="92500"/>
          </a:bodyPr>
          <a:lstStyle/>
          <a:p>
            <a:pPr>
              <a:buNone/>
            </a:pPr>
            <a:r>
              <a:rPr lang="en-US" dirty="0" smtClean="0"/>
              <a:t>	After </a:t>
            </a:r>
            <a:r>
              <a:rPr lang="en-US" dirty="0"/>
              <a:t>going through this lecture, you would be able to have a better understanding of the </a:t>
            </a:r>
            <a:r>
              <a:rPr lang="en-US" dirty="0" smtClean="0"/>
              <a:t>following concepts.</a:t>
            </a:r>
          </a:p>
          <a:p>
            <a:r>
              <a:rPr lang="en-US" dirty="0" smtClean="0"/>
              <a:t>Objectives </a:t>
            </a:r>
            <a:r>
              <a:rPr lang="en-US" dirty="0"/>
              <a:t>of financial management as compared to Economics and </a:t>
            </a:r>
            <a:r>
              <a:rPr lang="en-US" dirty="0" smtClean="0"/>
              <a:t>Financial Accounting</a:t>
            </a:r>
            <a:endParaRPr lang="en-US" dirty="0"/>
          </a:p>
          <a:p>
            <a:r>
              <a:rPr lang="en-US" dirty="0" smtClean="0"/>
              <a:t> </a:t>
            </a:r>
            <a:r>
              <a:rPr lang="en-US" dirty="0"/>
              <a:t>Real and Financial assets</a:t>
            </a:r>
          </a:p>
          <a:p>
            <a:r>
              <a:rPr lang="en-US" dirty="0" smtClean="0"/>
              <a:t>Different </a:t>
            </a:r>
            <a:r>
              <a:rPr lang="en-US" dirty="0"/>
              <a:t>types and characteristics of financial assets and the similarities </a:t>
            </a:r>
            <a:r>
              <a:rPr lang="en-US" dirty="0" smtClean="0"/>
              <a:t>and differences </a:t>
            </a:r>
            <a:r>
              <a:rPr lang="en-US" dirty="0"/>
              <a:t>among them</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Learning objectives:</a:t>
            </a:r>
            <a:endParaRPr lang="en-US" dirty="0"/>
          </a:p>
        </p:txBody>
      </p:sp>
      <p:sp>
        <p:nvSpPr>
          <p:cNvPr id="3" name="Content Placeholder 2"/>
          <p:cNvSpPr>
            <a:spLocks noGrp="1"/>
          </p:cNvSpPr>
          <p:nvPr>
            <p:ph idx="1"/>
          </p:nvPr>
        </p:nvSpPr>
        <p:spPr/>
        <p:txBody>
          <a:bodyPr>
            <a:normAutofit/>
          </a:bodyPr>
          <a:lstStyle/>
          <a:p>
            <a:r>
              <a:rPr lang="en-US" dirty="0"/>
              <a:t>How these financial assets are reported in the balance sheet of a company</a:t>
            </a:r>
          </a:p>
          <a:p>
            <a:r>
              <a:rPr lang="en-US" dirty="0" smtClean="0"/>
              <a:t>Concept </a:t>
            </a:r>
            <a:r>
              <a:rPr lang="en-US" dirty="0"/>
              <a:t>of Value and different kinds of Value</a:t>
            </a:r>
          </a:p>
          <a:p>
            <a:r>
              <a:rPr lang="en-US" dirty="0" smtClean="0"/>
              <a:t>Types </a:t>
            </a:r>
            <a:r>
              <a:rPr lang="en-US" dirty="0"/>
              <a:t>of financial and real assets markets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Learning objectives:</a:t>
            </a:r>
            <a:endParaRPr lang="en-US" dirty="0"/>
          </a:p>
        </p:txBody>
      </p:sp>
      <p:sp>
        <p:nvSpPr>
          <p:cNvPr id="3" name="Content Placeholder 2"/>
          <p:cNvSpPr>
            <a:spLocks noGrp="1"/>
          </p:cNvSpPr>
          <p:nvPr>
            <p:ph idx="1"/>
          </p:nvPr>
        </p:nvSpPr>
        <p:spPr/>
        <p:txBody>
          <a:bodyPr>
            <a:normAutofit/>
          </a:bodyPr>
          <a:lstStyle/>
          <a:p>
            <a:r>
              <a:rPr lang="en-US" dirty="0"/>
              <a:t>While studying the course of financial </a:t>
            </a:r>
            <a:r>
              <a:rPr lang="en-US" dirty="0" smtClean="0"/>
              <a:t>management</a:t>
            </a:r>
            <a:r>
              <a:rPr lang="en-US" dirty="0"/>
              <a:t>, we will study, in detail, two important areas </a:t>
            </a:r>
            <a:r>
              <a:rPr lang="en-US" dirty="0" smtClean="0"/>
              <a:t>of financial </a:t>
            </a:r>
            <a:r>
              <a:rPr lang="en-US" dirty="0"/>
              <a:t>management, known as:</a:t>
            </a:r>
          </a:p>
          <a:p>
            <a:pPr>
              <a:buNone/>
            </a:pPr>
            <a:r>
              <a:rPr lang="en-US" dirty="0"/>
              <a:t>1. Investments &amp; Capital budgeting</a:t>
            </a:r>
          </a:p>
          <a:p>
            <a:pPr>
              <a:buNone/>
            </a:pPr>
            <a:r>
              <a:rPr lang="en-US" dirty="0"/>
              <a:t>2. Corporate financing.</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Learning objectives:</a:t>
            </a:r>
            <a:endParaRPr lang="en-US" dirty="0"/>
          </a:p>
        </p:txBody>
      </p:sp>
      <p:sp>
        <p:nvSpPr>
          <p:cNvPr id="3" name="Content Placeholder 2"/>
          <p:cNvSpPr>
            <a:spLocks noGrp="1"/>
          </p:cNvSpPr>
          <p:nvPr>
            <p:ph idx="1"/>
          </p:nvPr>
        </p:nvSpPr>
        <p:spPr/>
        <p:txBody>
          <a:bodyPr>
            <a:normAutofit fontScale="92500" lnSpcReduction="20000"/>
          </a:bodyPr>
          <a:lstStyle/>
          <a:p>
            <a:r>
              <a:rPr lang="en-US" dirty="0"/>
              <a:t>Concepts such as interest, time value of money, cash flows, risk &amp; return, cost of </a:t>
            </a:r>
            <a:r>
              <a:rPr lang="en-US" dirty="0" smtClean="0"/>
              <a:t>capital, leverage</a:t>
            </a:r>
            <a:r>
              <a:rPr lang="en-US" dirty="0"/>
              <a:t>, financing would be thoroughly discussed. In the later lectures, we will talk about </a:t>
            </a:r>
            <a:r>
              <a:rPr lang="en-US" dirty="0" smtClean="0"/>
              <a:t>some specialized </a:t>
            </a:r>
            <a:r>
              <a:rPr lang="en-US" dirty="0"/>
              <a:t>areas of finance like international finance &amp; working capital finance.</a:t>
            </a:r>
          </a:p>
          <a:p>
            <a:r>
              <a:rPr lang="en-US" dirty="0"/>
              <a:t>In the previous lecture, we had discussed the overall organizational hierarchy, and the </a:t>
            </a:r>
            <a:r>
              <a:rPr lang="en-US" dirty="0" smtClean="0"/>
              <a:t>hierarchy of </a:t>
            </a:r>
            <a:r>
              <a:rPr lang="en-US" dirty="0"/>
              <a:t>the finance department – the people responsible for the financial management functions</a:t>
            </a:r>
            <a:r>
              <a:rPr lang="en-US" dirty="0" smtClean="0"/>
              <a:t>.</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Difference between </a:t>
            </a:r>
            <a:r>
              <a:rPr lang="en-US" dirty="0"/>
              <a:t>Financial Management,</a:t>
            </a:r>
            <a:br>
              <a:rPr lang="en-US" dirty="0"/>
            </a:br>
            <a:r>
              <a:rPr lang="en-US" dirty="0"/>
              <a:t>Economics &amp; Financial Accounting </a:t>
            </a:r>
          </a:p>
        </p:txBody>
      </p:sp>
      <p:sp>
        <p:nvSpPr>
          <p:cNvPr id="3" name="Content Placeholder 2"/>
          <p:cNvSpPr>
            <a:spLocks noGrp="1"/>
          </p:cNvSpPr>
          <p:nvPr>
            <p:ph idx="1"/>
          </p:nvPr>
        </p:nvSpPr>
        <p:spPr>
          <a:xfrm>
            <a:off x="457200" y="1828800"/>
            <a:ext cx="8229600" cy="4297363"/>
          </a:xfrm>
        </p:spPr>
        <p:txBody>
          <a:bodyPr>
            <a:normAutofit/>
          </a:bodyPr>
          <a:lstStyle/>
          <a:p>
            <a:pPr>
              <a:buNone/>
            </a:pPr>
            <a:r>
              <a:rPr lang="en-US" b="1" dirty="0" smtClean="0"/>
              <a:t>:</a:t>
            </a:r>
            <a:endParaRPr lang="en-US" b="1" dirty="0"/>
          </a:p>
          <a:p>
            <a:pPr>
              <a:buNone/>
            </a:pPr>
            <a:r>
              <a:rPr lang="en-US" dirty="0" smtClean="0"/>
              <a:t>	The </a:t>
            </a:r>
            <a:r>
              <a:rPr lang="en-US" dirty="0"/>
              <a:t>objective of economics, as a subject, is profit maximization; however, the scope </a:t>
            </a:r>
            <a:r>
              <a:rPr lang="en-US" dirty="0" smtClean="0"/>
              <a:t>of economic </a:t>
            </a:r>
            <a:r>
              <a:rPr lang="en-US" dirty="0"/>
              <a:t>profit maximization is vast and loosely defined. In economics, we can talk </a:t>
            </a:r>
            <a:r>
              <a:rPr lang="en-US" dirty="0" smtClean="0"/>
              <a:t>about profit </a:t>
            </a:r>
            <a:r>
              <a:rPr lang="en-US" dirty="0"/>
              <a:t>maximization for an individual, the whole society, or a particular class or </a:t>
            </a:r>
            <a:r>
              <a:rPr lang="en-US" dirty="0" smtClean="0"/>
              <a:t>group.</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Objective of Economics</a:t>
            </a:r>
            <a:endParaRPr lang="en-US" dirty="0"/>
          </a:p>
        </p:txBody>
      </p:sp>
      <p:sp>
        <p:nvSpPr>
          <p:cNvPr id="3" name="Content Placeholder 2"/>
          <p:cNvSpPr>
            <a:spLocks noGrp="1"/>
          </p:cNvSpPr>
          <p:nvPr>
            <p:ph idx="1"/>
          </p:nvPr>
        </p:nvSpPr>
        <p:spPr>
          <a:xfrm>
            <a:off x="457200" y="1828800"/>
            <a:ext cx="8229600" cy="4297363"/>
          </a:xfrm>
        </p:spPr>
        <p:txBody>
          <a:bodyPr>
            <a:normAutofit/>
          </a:bodyPr>
          <a:lstStyle/>
          <a:p>
            <a:pPr>
              <a:buNone/>
            </a:pPr>
            <a:r>
              <a:rPr lang="en-US" dirty="0" smtClean="0"/>
              <a:t>	We can also talk about profit maximization for the whole world in global terms. In social economics, we may study the social profit maximization for the societies, whereas, in capitalistic economics we may study individual or company’s profit.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Objective of Financial Management (FM)</a:t>
            </a:r>
            <a:endParaRPr lang="en-US" dirty="0"/>
          </a:p>
        </p:txBody>
      </p:sp>
      <p:sp>
        <p:nvSpPr>
          <p:cNvPr id="3" name="Content Placeholder 2"/>
          <p:cNvSpPr>
            <a:spLocks noGrp="1"/>
          </p:cNvSpPr>
          <p:nvPr>
            <p:ph idx="1"/>
          </p:nvPr>
        </p:nvSpPr>
        <p:spPr>
          <a:xfrm>
            <a:off x="457200" y="1828800"/>
            <a:ext cx="8229600" cy="4297363"/>
          </a:xfrm>
        </p:spPr>
        <p:txBody>
          <a:bodyPr>
            <a:normAutofit/>
          </a:bodyPr>
          <a:lstStyle/>
          <a:p>
            <a:r>
              <a:rPr lang="en-US" dirty="0"/>
              <a:t>In comparison, financial management is more focused. The objective of </a:t>
            </a:r>
            <a:r>
              <a:rPr lang="en-US" dirty="0" smtClean="0"/>
              <a:t>financial management</a:t>
            </a:r>
            <a:r>
              <a:rPr lang="en-US" dirty="0"/>
              <a:t>, specifically, is to maximize the shareholders wealth in the present terms.</a:t>
            </a:r>
          </a:p>
          <a:p>
            <a:r>
              <a:rPr lang="en-US" dirty="0"/>
              <a:t>Financial practitioners usually use the </a:t>
            </a:r>
            <a:r>
              <a:rPr lang="en-US" dirty="0" smtClean="0"/>
              <a:t>discounting </a:t>
            </a:r>
            <a:r>
              <a:rPr lang="en-US" dirty="0"/>
              <a:t>and the net present value </a:t>
            </a:r>
            <a:r>
              <a:rPr lang="en-US" dirty="0" smtClean="0"/>
              <a:t>techniques while </a:t>
            </a:r>
            <a:r>
              <a:rPr lang="en-US" dirty="0"/>
              <a:t>calculating the increase in the wealth of shareholders.</a:t>
            </a:r>
            <a:endParaRPr lang="en-US"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Objective of Financial Accounting (FA):</a:t>
            </a:r>
            <a:endParaRPr lang="en-US" dirty="0"/>
          </a:p>
        </p:txBody>
      </p:sp>
      <p:sp>
        <p:nvSpPr>
          <p:cNvPr id="3" name="Content Placeholder 2"/>
          <p:cNvSpPr>
            <a:spLocks noGrp="1"/>
          </p:cNvSpPr>
          <p:nvPr>
            <p:ph idx="1"/>
          </p:nvPr>
        </p:nvSpPr>
        <p:spPr>
          <a:xfrm>
            <a:off x="457200" y="1828800"/>
            <a:ext cx="8229600" cy="4297363"/>
          </a:xfrm>
        </p:spPr>
        <p:txBody>
          <a:bodyPr>
            <a:normAutofit fontScale="92500" lnSpcReduction="20000"/>
          </a:bodyPr>
          <a:lstStyle/>
          <a:p>
            <a:r>
              <a:rPr lang="en-US" dirty="0"/>
              <a:t>The objective of financial accounting is to collect accurate, systematic, and </a:t>
            </a:r>
            <a:r>
              <a:rPr lang="en-US" dirty="0" smtClean="0"/>
              <a:t>timely financial </a:t>
            </a:r>
            <a:r>
              <a:rPr lang="en-US" dirty="0"/>
              <a:t>data and other financial information, and to compile and consolidate it in an </a:t>
            </a:r>
            <a:r>
              <a:rPr lang="en-US" dirty="0" smtClean="0"/>
              <a:t>organized and </a:t>
            </a:r>
            <a:r>
              <a:rPr lang="en-US" dirty="0"/>
              <a:t>systematic way, according to the principles and rules of accounting, for reporting purpose.</a:t>
            </a:r>
          </a:p>
          <a:p>
            <a:r>
              <a:rPr lang="en-US" dirty="0"/>
              <a:t>The financial managers use these reports to assess the financial position of the company </a:t>
            </a:r>
            <a:r>
              <a:rPr lang="en-US" dirty="0" smtClean="0"/>
              <a:t>through various </a:t>
            </a:r>
            <a:r>
              <a:rPr lang="en-US" dirty="0"/>
              <a:t>financial management tools and then the financial position can be compared to, </a:t>
            </a:r>
            <a:r>
              <a:rPr lang="en-US" dirty="0" smtClean="0"/>
              <a:t>or benchmarked </a:t>
            </a:r>
            <a:r>
              <a:rPr lang="en-US" dirty="0"/>
              <a:t>against, the industry norms.</a:t>
            </a:r>
            <a:endParaRPr lang="en-US"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Objective of Financial Accounting (FA):</a:t>
            </a:r>
            <a:endParaRPr lang="en-US" dirty="0"/>
          </a:p>
        </p:txBody>
      </p:sp>
      <p:sp>
        <p:nvSpPr>
          <p:cNvPr id="3" name="Content Placeholder 2"/>
          <p:cNvSpPr>
            <a:spLocks noGrp="1"/>
          </p:cNvSpPr>
          <p:nvPr>
            <p:ph idx="1"/>
          </p:nvPr>
        </p:nvSpPr>
        <p:spPr>
          <a:xfrm>
            <a:off x="457200" y="1828800"/>
            <a:ext cx="8229600" cy="4297363"/>
          </a:xfrm>
        </p:spPr>
        <p:txBody>
          <a:bodyPr>
            <a:normAutofit/>
          </a:bodyPr>
          <a:lstStyle/>
          <a:p>
            <a:pPr>
              <a:buNone/>
            </a:pPr>
            <a:r>
              <a:rPr lang="en-US" dirty="0" smtClean="0"/>
              <a:t>	The </a:t>
            </a:r>
            <a:r>
              <a:rPr lang="en-US" dirty="0"/>
              <a:t>four different financial statements used </a:t>
            </a:r>
            <a:r>
              <a:rPr lang="en-US" dirty="0" smtClean="0"/>
              <a:t>for the purpose </a:t>
            </a:r>
            <a:r>
              <a:rPr lang="en-US" dirty="0"/>
              <a:t>of reporting and analysis are</a:t>
            </a:r>
          </a:p>
          <a:p>
            <a:pPr>
              <a:buNone/>
            </a:pPr>
            <a:r>
              <a:rPr lang="en-US" dirty="0"/>
              <a:t>	</a:t>
            </a:r>
            <a:r>
              <a:rPr lang="en-US" dirty="0" smtClean="0"/>
              <a:t>1</a:t>
            </a:r>
            <a:r>
              <a:rPr lang="en-US" dirty="0"/>
              <a:t>. Balance Sheet</a:t>
            </a:r>
          </a:p>
          <a:p>
            <a:pPr>
              <a:buNone/>
            </a:pPr>
            <a:r>
              <a:rPr lang="en-US" dirty="0" smtClean="0"/>
              <a:t>	2</a:t>
            </a:r>
            <a:r>
              <a:rPr lang="en-US" dirty="0"/>
              <a:t>. P/L or Income Statement</a:t>
            </a:r>
          </a:p>
          <a:p>
            <a:pPr>
              <a:buNone/>
            </a:pPr>
            <a:r>
              <a:rPr lang="en-US" dirty="0" smtClean="0"/>
              <a:t>	3</a:t>
            </a:r>
            <a:r>
              <a:rPr lang="en-US" dirty="0"/>
              <a:t>. Cash Flow Statement</a:t>
            </a:r>
          </a:p>
          <a:p>
            <a:pPr>
              <a:buNone/>
            </a:pPr>
            <a:r>
              <a:rPr lang="en-US" dirty="0" smtClean="0"/>
              <a:t>	4</a:t>
            </a:r>
            <a:r>
              <a:rPr lang="en-US" dirty="0"/>
              <a:t>. Statement of Retained Earnings (or Shareholders’ Equity Statement)</a:t>
            </a:r>
            <a:endParaRPr lang="en-US"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Book Value Vs. Market Value</a:t>
            </a:r>
            <a:endParaRPr lang="en-US" dirty="0"/>
          </a:p>
        </p:txBody>
      </p:sp>
      <p:sp>
        <p:nvSpPr>
          <p:cNvPr id="3" name="Content Placeholder 2"/>
          <p:cNvSpPr>
            <a:spLocks noGrp="1"/>
          </p:cNvSpPr>
          <p:nvPr>
            <p:ph idx="1"/>
          </p:nvPr>
        </p:nvSpPr>
        <p:spPr>
          <a:xfrm>
            <a:off x="457200" y="1828800"/>
            <a:ext cx="8229600" cy="4297363"/>
          </a:xfrm>
        </p:spPr>
        <p:txBody>
          <a:bodyPr>
            <a:normAutofit fontScale="92500" lnSpcReduction="10000"/>
          </a:bodyPr>
          <a:lstStyle/>
          <a:p>
            <a:r>
              <a:rPr lang="en-US" dirty="0"/>
              <a:t>In financial accounting, assets are recorded on the basis of historical costs in the balance sheet,</a:t>
            </a:r>
          </a:p>
          <a:p>
            <a:r>
              <a:rPr lang="en-US" dirty="0"/>
              <a:t>i.e., the assets are recorded at their original purchase price. Of course, the depreciation on the asset </a:t>
            </a:r>
            <a:r>
              <a:rPr lang="en-US" dirty="0" smtClean="0"/>
              <a:t>is duly </a:t>
            </a:r>
            <a:r>
              <a:rPr lang="en-US" dirty="0"/>
              <a:t>subtracted from its original value as the asset remains in use of the business.</a:t>
            </a:r>
            <a:endParaRPr lang="en-US" dirty="0" smtClean="0"/>
          </a:p>
          <a:p>
            <a:r>
              <a:rPr lang="en-US" dirty="0" smtClean="0"/>
              <a:t>However</a:t>
            </a:r>
            <a:r>
              <a:rPr lang="en-US" dirty="0"/>
              <a:t>, in financial management, book value is seldom used and financial managers </a:t>
            </a:r>
            <a:r>
              <a:rPr lang="en-US" dirty="0" smtClean="0"/>
              <a:t>consider the </a:t>
            </a:r>
            <a:r>
              <a:rPr lang="en-US" dirty="0"/>
              <a:t>market value and the intrinsic value of assets.</a:t>
            </a:r>
            <a:endParaRPr lang="en-US"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Book Value Vs. Market Value</a:t>
            </a:r>
            <a:endParaRPr lang="en-US" dirty="0"/>
          </a:p>
        </p:txBody>
      </p:sp>
      <p:sp>
        <p:nvSpPr>
          <p:cNvPr id="3" name="Content Placeholder 2"/>
          <p:cNvSpPr>
            <a:spLocks noGrp="1"/>
          </p:cNvSpPr>
          <p:nvPr>
            <p:ph idx="1"/>
          </p:nvPr>
        </p:nvSpPr>
        <p:spPr>
          <a:xfrm>
            <a:off x="457200" y="1828800"/>
            <a:ext cx="8229600" cy="4297363"/>
          </a:xfrm>
        </p:spPr>
        <p:txBody>
          <a:bodyPr>
            <a:normAutofit/>
          </a:bodyPr>
          <a:lstStyle/>
          <a:p>
            <a:r>
              <a:rPr lang="en-US" dirty="0"/>
              <a:t>Market value may be defined as the value currently prevailing in the market or the value </a:t>
            </a:r>
            <a:r>
              <a:rPr lang="en-US" dirty="0" smtClean="0"/>
              <a:t>at which </a:t>
            </a:r>
            <a:r>
              <a:rPr lang="en-US" dirty="0"/>
              <a:t>the sellers are ready to sell, and buyers are ready to buy a particular asset.</a:t>
            </a:r>
          </a:p>
          <a:p>
            <a:r>
              <a:rPr lang="en-US" dirty="0"/>
              <a:t>Intrinsic value or the </a:t>
            </a:r>
            <a:r>
              <a:rPr lang="en-US" i="1" dirty="0"/>
              <a:t>fair value is calculated by summing up the discounted future cash flows.</a:t>
            </a:r>
            <a:endParaRPr lang="en-US"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a:t>
            </a:r>
            <a:endParaRPr lang="en-US" dirty="0"/>
          </a:p>
        </p:txBody>
      </p:sp>
      <p:sp>
        <p:nvSpPr>
          <p:cNvPr id="3" name="Content Placeholder 2"/>
          <p:cNvSpPr>
            <a:spLocks noGrp="1"/>
          </p:cNvSpPr>
          <p:nvPr>
            <p:ph idx="1"/>
          </p:nvPr>
        </p:nvSpPr>
        <p:spPr>
          <a:xfrm>
            <a:off x="457200" y="914400"/>
            <a:ext cx="8229600" cy="5211763"/>
          </a:xfrm>
        </p:spPr>
        <p:txBody>
          <a:bodyPr>
            <a:normAutofit/>
          </a:bodyPr>
          <a:lstStyle/>
          <a:p>
            <a:r>
              <a:rPr lang="en-US" dirty="0"/>
              <a:t>In Financial accounting, we followed the principle of accrual accounting in which expenses </a:t>
            </a:r>
            <a:r>
              <a:rPr lang="en-US" dirty="0" smtClean="0"/>
              <a:t>&amp; incomes </a:t>
            </a:r>
            <a:r>
              <a:rPr lang="en-US" dirty="0"/>
              <a:t>are rerecorded when they incur. In Financial management, we will primarily be interested </a:t>
            </a:r>
            <a:r>
              <a:rPr lang="en-US" dirty="0" smtClean="0"/>
              <a:t>in cash </a:t>
            </a:r>
            <a:r>
              <a:rPr lang="en-US" dirty="0"/>
              <a:t>&amp; cash flows. </a:t>
            </a:r>
            <a:endParaRPr lang="en-US" dirty="0" smtClean="0"/>
          </a:p>
          <a:p>
            <a:r>
              <a:rPr lang="en-US" dirty="0" smtClean="0"/>
              <a:t>In </a:t>
            </a:r>
            <a:r>
              <a:rPr lang="en-US" dirty="0"/>
              <a:t>Financial management, we will use cash as primary source for calculating </a:t>
            </a:r>
            <a:r>
              <a:rPr lang="en-US" dirty="0" smtClean="0"/>
              <a:t>value, although </a:t>
            </a:r>
            <a:r>
              <a:rPr lang="en-US" dirty="0"/>
              <a:t>the accrual data would also be useful for analyzing a firm’s financial position.</a:t>
            </a:r>
            <a:endParaRPr lang="en-US"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normAutofit/>
          </a:bodyPr>
          <a:lstStyle/>
          <a:p>
            <a:r>
              <a:rPr lang="en-US" dirty="0" smtClean="0"/>
              <a:t> </a:t>
            </a:r>
            <a:r>
              <a:rPr lang="en-US" b="1" dirty="0" smtClean="0"/>
              <a:t>Types of Assets</a:t>
            </a:r>
            <a:endParaRPr lang="en-US" b="1" dirty="0"/>
          </a:p>
        </p:txBody>
      </p:sp>
      <p:sp>
        <p:nvSpPr>
          <p:cNvPr id="3" name="Content Placeholder 2"/>
          <p:cNvSpPr>
            <a:spLocks noGrp="1"/>
          </p:cNvSpPr>
          <p:nvPr>
            <p:ph idx="1"/>
          </p:nvPr>
        </p:nvSpPr>
        <p:spPr>
          <a:xfrm>
            <a:off x="457200" y="838200"/>
            <a:ext cx="8229600" cy="5287963"/>
          </a:xfrm>
        </p:spPr>
        <p:txBody>
          <a:bodyPr>
            <a:normAutofit fontScale="92500" lnSpcReduction="20000"/>
          </a:bodyPr>
          <a:lstStyle/>
          <a:p>
            <a:pPr>
              <a:buNone/>
            </a:pPr>
            <a:r>
              <a:rPr lang="en-US" dirty="0" smtClean="0"/>
              <a:t>	Before </a:t>
            </a:r>
            <a:r>
              <a:rPr lang="en-US" dirty="0"/>
              <a:t>getting into details, it is important </a:t>
            </a:r>
            <a:r>
              <a:rPr lang="en-US" dirty="0" smtClean="0"/>
              <a:t>to understand </a:t>
            </a:r>
            <a:r>
              <a:rPr lang="en-US" dirty="0"/>
              <a:t>a few concepts that would be </a:t>
            </a:r>
            <a:r>
              <a:rPr lang="en-US" dirty="0" smtClean="0"/>
              <a:t>frequently used </a:t>
            </a:r>
            <a:r>
              <a:rPr lang="en-US" dirty="0"/>
              <a:t>throughout the course.</a:t>
            </a:r>
          </a:p>
          <a:p>
            <a:r>
              <a:rPr lang="en-US" b="1" dirty="0"/>
              <a:t>Real Assets:</a:t>
            </a:r>
          </a:p>
          <a:p>
            <a:pPr>
              <a:buNone/>
            </a:pPr>
            <a:r>
              <a:rPr lang="en-US" dirty="0" smtClean="0"/>
              <a:t>	Real </a:t>
            </a:r>
            <a:r>
              <a:rPr lang="en-US" dirty="0"/>
              <a:t>assets are tangible assets that have physical characteristics. For instance, land, </a:t>
            </a:r>
            <a:r>
              <a:rPr lang="en-US" dirty="0" smtClean="0"/>
              <a:t>house, equipment</a:t>
            </a:r>
            <a:r>
              <a:rPr lang="en-US" dirty="0"/>
              <a:t>, car, wheat, fruits, cotton, computers, etc., are different kinds of real assets.</a:t>
            </a:r>
          </a:p>
          <a:p>
            <a:r>
              <a:rPr lang="en-US" b="1" dirty="0"/>
              <a:t>Securities:</a:t>
            </a:r>
          </a:p>
          <a:p>
            <a:pPr>
              <a:buNone/>
            </a:pPr>
            <a:r>
              <a:rPr lang="en-US" dirty="0" smtClean="0"/>
              <a:t>	Security</a:t>
            </a:r>
            <a:r>
              <a:rPr lang="en-US" dirty="0"/>
              <a:t>, also known as a financial asset, is a piece of paper representing a claim on an</a:t>
            </a:r>
          </a:p>
          <a:p>
            <a:pPr>
              <a:buNone/>
            </a:pPr>
            <a:r>
              <a:rPr lang="en-US" dirty="0" smtClean="0"/>
              <a:t>	asset</a:t>
            </a:r>
            <a:r>
              <a:rPr lang="en-US" dirty="0"/>
              <a:t>.</a:t>
            </a:r>
            <a:endParaRPr lang="en-US"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a:t>
            </a:r>
            <a:endParaRPr lang="en-US" dirty="0"/>
          </a:p>
        </p:txBody>
      </p:sp>
      <p:sp>
        <p:nvSpPr>
          <p:cNvPr id="3" name="Content Placeholder 2"/>
          <p:cNvSpPr>
            <a:spLocks noGrp="1"/>
          </p:cNvSpPr>
          <p:nvPr>
            <p:ph idx="1"/>
          </p:nvPr>
        </p:nvSpPr>
        <p:spPr>
          <a:xfrm>
            <a:off x="457200" y="838200"/>
            <a:ext cx="8229600" cy="5287963"/>
          </a:xfrm>
        </p:spPr>
        <p:txBody>
          <a:bodyPr>
            <a:normAutofit fontScale="92500" lnSpcReduction="10000"/>
          </a:bodyPr>
          <a:lstStyle/>
          <a:p>
            <a:pPr>
              <a:buNone/>
            </a:pPr>
            <a:r>
              <a:rPr lang="en-US" dirty="0"/>
              <a:t>Securities can be classified into two categories.</a:t>
            </a:r>
          </a:p>
          <a:p>
            <a:pPr>
              <a:buNone/>
            </a:pPr>
            <a:r>
              <a:rPr lang="en-US" dirty="0"/>
              <a:t>• </a:t>
            </a:r>
            <a:r>
              <a:rPr lang="en-US" b="1" dirty="0"/>
              <a:t>Direct Securities: </a:t>
            </a:r>
            <a:r>
              <a:rPr lang="en-US" dirty="0"/>
              <a:t>Direct securities include stocks and bonds. While </a:t>
            </a:r>
            <a:r>
              <a:rPr lang="en-US" dirty="0" smtClean="0"/>
              <a:t>valuing direct </a:t>
            </a:r>
            <a:r>
              <a:rPr lang="en-US" dirty="0"/>
              <a:t>securities we take into account the cash flows generated by </a:t>
            </a:r>
            <a:r>
              <a:rPr lang="en-US" dirty="0" smtClean="0"/>
              <a:t>the underlying </a:t>
            </a:r>
            <a:r>
              <a:rPr lang="en-US" dirty="0"/>
              <a:t>assets.</a:t>
            </a:r>
          </a:p>
          <a:p>
            <a:r>
              <a:rPr lang="en-US" dirty="0"/>
              <a:t>Discounted Cash Flow (DCF) technique is often used to determine the value </a:t>
            </a:r>
            <a:r>
              <a:rPr lang="en-US" dirty="0" smtClean="0"/>
              <a:t>of a </a:t>
            </a:r>
            <a:r>
              <a:rPr lang="en-US" dirty="0"/>
              <a:t>stock or bond.</a:t>
            </a:r>
          </a:p>
          <a:p>
            <a:pPr>
              <a:buNone/>
            </a:pPr>
            <a:r>
              <a:rPr lang="en-US" dirty="0"/>
              <a:t>• </a:t>
            </a:r>
            <a:r>
              <a:rPr lang="en-US" b="1" dirty="0"/>
              <a:t>Indirect Securities: </a:t>
            </a:r>
            <a:r>
              <a:rPr lang="en-US" dirty="0"/>
              <a:t>Indirect securities include derivatives, Futures </a:t>
            </a:r>
            <a:r>
              <a:rPr lang="en-US" dirty="0" smtClean="0"/>
              <a:t>and Options</a:t>
            </a:r>
            <a:r>
              <a:rPr lang="en-US" dirty="0"/>
              <a:t>. The securities do not generate any cash flow; however, its </a:t>
            </a:r>
            <a:r>
              <a:rPr lang="en-US" dirty="0" smtClean="0"/>
              <a:t>value depends </a:t>
            </a:r>
            <a:r>
              <a:rPr lang="en-US" dirty="0"/>
              <a:t>on the value of the underlying asset.</a:t>
            </a:r>
            <a:endParaRPr lang="en-US"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Bonds</a:t>
            </a:r>
            <a:r>
              <a:rPr lang="en-US" dirty="0" smtClean="0"/>
              <a:t> </a:t>
            </a:r>
            <a:endParaRPr lang="en-US" dirty="0"/>
          </a:p>
        </p:txBody>
      </p:sp>
      <p:sp>
        <p:nvSpPr>
          <p:cNvPr id="3" name="Content Placeholder 2"/>
          <p:cNvSpPr>
            <a:spLocks noGrp="1"/>
          </p:cNvSpPr>
          <p:nvPr>
            <p:ph idx="1"/>
          </p:nvPr>
        </p:nvSpPr>
        <p:spPr>
          <a:xfrm>
            <a:off x="457200" y="1371600"/>
            <a:ext cx="8229600" cy="4754563"/>
          </a:xfrm>
        </p:spPr>
        <p:txBody>
          <a:bodyPr>
            <a:normAutofit fontScale="92500" lnSpcReduction="10000"/>
          </a:bodyPr>
          <a:lstStyle/>
          <a:p>
            <a:r>
              <a:rPr lang="en-US" dirty="0" smtClean="0"/>
              <a:t>Bonds </a:t>
            </a:r>
            <a:r>
              <a:rPr lang="en-US" dirty="0"/>
              <a:t>represent debt. The important features of bonds are given as under</a:t>
            </a:r>
            <a:r>
              <a:rPr lang="en-US" dirty="0" smtClean="0"/>
              <a:t>.</a:t>
            </a:r>
          </a:p>
          <a:p>
            <a:r>
              <a:rPr lang="en-US" dirty="0" smtClean="0"/>
              <a:t> </a:t>
            </a:r>
            <a:r>
              <a:rPr lang="en-US" dirty="0"/>
              <a:t>Internationally, bonds are the most common way for companies to raise funds.</a:t>
            </a:r>
          </a:p>
          <a:p>
            <a:r>
              <a:rPr lang="en-US" dirty="0" smtClean="0"/>
              <a:t> </a:t>
            </a:r>
            <a:r>
              <a:rPr lang="en-US" dirty="0"/>
              <a:t>A bond is a long-term debt contract (on paper) issued by the borrower (Issuer of the Bond i.e., </a:t>
            </a:r>
            <a:r>
              <a:rPr lang="en-US" dirty="0" smtClean="0"/>
              <a:t>a company </a:t>
            </a:r>
            <a:r>
              <a:rPr lang="en-US" dirty="0"/>
              <a:t>that wishes to raise funds) to the lenders (bondholders or Investors which may </a:t>
            </a:r>
            <a:r>
              <a:rPr lang="en-US" dirty="0" smtClean="0"/>
              <a:t>include banks</a:t>
            </a:r>
            <a:r>
              <a:rPr lang="en-US" dirty="0"/>
              <a:t>, financial institutions, and private investors).</a:t>
            </a:r>
            <a:endParaRPr lang="en-US"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Bonds</a:t>
            </a:r>
            <a:r>
              <a:rPr lang="en-US" dirty="0" smtClean="0"/>
              <a:t> </a:t>
            </a:r>
            <a:endParaRPr lang="en-US" dirty="0"/>
          </a:p>
        </p:txBody>
      </p:sp>
      <p:sp>
        <p:nvSpPr>
          <p:cNvPr id="3" name="Content Placeholder 2"/>
          <p:cNvSpPr>
            <a:spLocks noGrp="1"/>
          </p:cNvSpPr>
          <p:nvPr>
            <p:ph idx="1"/>
          </p:nvPr>
        </p:nvSpPr>
        <p:spPr>
          <a:xfrm>
            <a:off x="457200" y="1371600"/>
            <a:ext cx="8229600" cy="4754563"/>
          </a:xfrm>
        </p:spPr>
        <p:txBody>
          <a:bodyPr>
            <a:normAutofit lnSpcReduction="10000"/>
          </a:bodyPr>
          <a:lstStyle/>
          <a:p>
            <a:r>
              <a:rPr lang="en-US" dirty="0"/>
              <a:t>Bonds issued by a company are usually shown on the liabilities side of the Balance Sheet.</a:t>
            </a:r>
          </a:p>
          <a:p>
            <a:r>
              <a:rPr lang="en-US" dirty="0" smtClean="0"/>
              <a:t>A </a:t>
            </a:r>
            <a:r>
              <a:rPr lang="en-US" dirty="0"/>
              <a:t>Bond requires the borrower to pay a pre-determined amount of interest regularly to the </a:t>
            </a:r>
            <a:r>
              <a:rPr lang="en-US" dirty="0" smtClean="0"/>
              <a:t>lender (bondholder</a:t>
            </a:r>
            <a:r>
              <a:rPr lang="en-US" dirty="0"/>
              <a:t>). The interest rate or the rate of return on a bond can be Fixed or Floating. If </a:t>
            </a:r>
            <a:r>
              <a:rPr lang="en-US" dirty="0" smtClean="0"/>
              <a:t>an investor </a:t>
            </a:r>
            <a:r>
              <a:rPr lang="en-US" dirty="0"/>
              <a:t>purchases a bond which is offering a rate of 10 % for the life of the bond, the </a:t>
            </a:r>
            <a:r>
              <a:rPr lang="en-US" dirty="0" smtClean="0"/>
              <a:t>rate would </a:t>
            </a:r>
            <a:r>
              <a:rPr lang="en-US" dirty="0"/>
              <a:t>be fixed at 10 percent</a:t>
            </a:r>
            <a:r>
              <a:rPr lang="en-US" dirty="0" smtClean="0"/>
              <a:t>.</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Types of Bonds:</a:t>
            </a:r>
            <a:endParaRPr lang="en-US" dirty="0"/>
          </a:p>
        </p:txBody>
      </p:sp>
      <p:sp>
        <p:nvSpPr>
          <p:cNvPr id="3" name="Content Placeholder 2"/>
          <p:cNvSpPr>
            <a:spLocks noGrp="1"/>
          </p:cNvSpPr>
          <p:nvPr>
            <p:ph idx="1"/>
          </p:nvPr>
        </p:nvSpPr>
        <p:spPr>
          <a:xfrm>
            <a:off x="457200" y="1371600"/>
            <a:ext cx="8229600" cy="4754563"/>
          </a:xfrm>
        </p:spPr>
        <p:txBody>
          <a:bodyPr>
            <a:normAutofit/>
          </a:bodyPr>
          <a:lstStyle/>
          <a:p>
            <a:r>
              <a:rPr lang="en-US" dirty="0" smtClean="0"/>
              <a:t> </a:t>
            </a:r>
            <a:r>
              <a:rPr lang="en-US" dirty="0"/>
              <a:t>Debentures</a:t>
            </a:r>
            <a:r>
              <a:rPr lang="en-US" dirty="0" smtClean="0"/>
              <a:t>: Unsecured </a:t>
            </a:r>
            <a:r>
              <a:rPr lang="en-US" dirty="0"/>
              <a:t>– no asset backing</a:t>
            </a:r>
          </a:p>
          <a:p>
            <a:r>
              <a:rPr lang="en-US" dirty="0" smtClean="0"/>
              <a:t> </a:t>
            </a:r>
            <a:r>
              <a:rPr lang="en-US" dirty="0"/>
              <a:t>Mortgage Bond: Secured by real property i.e. Land, house</a:t>
            </a:r>
          </a:p>
          <a:p>
            <a:r>
              <a:rPr lang="en-US" dirty="0" smtClean="0"/>
              <a:t> </a:t>
            </a:r>
            <a:r>
              <a:rPr lang="en-US" dirty="0"/>
              <a:t>Others: Eurobond, Zeros, Junk, etc.</a:t>
            </a:r>
          </a:p>
          <a:p>
            <a:r>
              <a:rPr lang="en-US" dirty="0"/>
              <a:t>The details on these different types of bonds would be discussed in later lectures.</a:t>
            </a:r>
            <a:endParaRPr lang="en-US"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Stocks (or Shares):</a:t>
            </a:r>
            <a:endParaRPr lang="en-US" dirty="0"/>
          </a:p>
        </p:txBody>
      </p:sp>
      <p:sp>
        <p:nvSpPr>
          <p:cNvPr id="3" name="Content Placeholder 2"/>
          <p:cNvSpPr>
            <a:spLocks noGrp="1"/>
          </p:cNvSpPr>
          <p:nvPr>
            <p:ph idx="1"/>
          </p:nvPr>
        </p:nvSpPr>
        <p:spPr>
          <a:xfrm>
            <a:off x="457200" y="1371600"/>
            <a:ext cx="8229600" cy="4754563"/>
          </a:xfrm>
        </p:spPr>
        <p:txBody>
          <a:bodyPr>
            <a:normAutofit/>
          </a:bodyPr>
          <a:lstStyle/>
          <a:p>
            <a:r>
              <a:rPr lang="en-US" dirty="0"/>
              <a:t>Stocks (or Shares) are paper certificates representing ownership in a business. Therefore, if </a:t>
            </a:r>
            <a:r>
              <a:rPr lang="en-US" dirty="0" smtClean="0"/>
              <a:t>a company </a:t>
            </a:r>
            <a:r>
              <a:rPr lang="en-US" dirty="0"/>
              <a:t>has issued 1 million shares and an investor owns 1 share only, he is a part owner (</a:t>
            </a:r>
            <a:r>
              <a:rPr lang="en-US" dirty="0" smtClean="0"/>
              <a:t>or shareholder</a:t>
            </a:r>
            <a:r>
              <a:rPr lang="en-US" dirty="0"/>
              <a:t>) of the company. </a:t>
            </a:r>
            <a:endParaRPr lang="en-US" dirty="0" smtClean="0"/>
          </a:p>
          <a:p>
            <a:r>
              <a:rPr lang="en-US" dirty="0" smtClean="0"/>
              <a:t>Stocks </a:t>
            </a:r>
            <a:r>
              <a:rPr lang="en-US" dirty="0"/>
              <a:t>or shares are represented in the equity section of the </a:t>
            </a:r>
            <a:r>
              <a:rPr lang="en-US" dirty="0" smtClean="0"/>
              <a:t>balance sheet</a:t>
            </a:r>
            <a:r>
              <a:rPr lang="en-US" dirty="0"/>
              <a:t>. A stock certificate is perpetuity, i.e., it lasts as long as the company does. </a:t>
            </a:r>
            <a:endParaRPr lang="en-US"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Stocks (or Shares):</a:t>
            </a:r>
            <a:endParaRPr lang="en-US" dirty="0"/>
          </a:p>
        </p:txBody>
      </p:sp>
      <p:sp>
        <p:nvSpPr>
          <p:cNvPr id="3" name="Content Placeholder 2"/>
          <p:cNvSpPr>
            <a:spLocks noGrp="1"/>
          </p:cNvSpPr>
          <p:nvPr>
            <p:ph idx="1"/>
          </p:nvPr>
        </p:nvSpPr>
        <p:spPr>
          <a:xfrm>
            <a:off x="457200" y="1371600"/>
            <a:ext cx="8229600" cy="4754563"/>
          </a:xfrm>
        </p:spPr>
        <p:txBody>
          <a:bodyPr>
            <a:normAutofit/>
          </a:bodyPr>
          <a:lstStyle/>
          <a:p>
            <a:r>
              <a:rPr lang="en-US" dirty="0" smtClean="0"/>
              <a:t>Shareholders have a residual claim (last claim) on whatever net income (or profit) and assets are left over after the bondholders have been fully paid off. It is the most common source of raising funds under Islamic </a:t>
            </a:r>
            <a:r>
              <a:rPr lang="en-US" dirty="0" err="1" smtClean="0"/>
              <a:t>Shariah</a:t>
            </a:r>
            <a:r>
              <a:rPr lang="en-US" dirty="0" smtClean="0"/>
              <a:t>. Shares are traded in Stock market e.g. Karachi Stock Exchange (KSE), Lahore Stock Exchange (LSE) &amp; Islamabad Stock Exchange (ISE).</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Difference between Shares &amp; Bonds:</a:t>
            </a:r>
            <a:endParaRPr lang="en-US" dirty="0"/>
          </a:p>
        </p:txBody>
      </p:sp>
      <p:sp>
        <p:nvSpPr>
          <p:cNvPr id="3" name="Content Placeholder 2"/>
          <p:cNvSpPr>
            <a:spLocks noGrp="1"/>
          </p:cNvSpPr>
          <p:nvPr>
            <p:ph idx="1"/>
          </p:nvPr>
        </p:nvSpPr>
        <p:spPr>
          <a:xfrm>
            <a:off x="457200" y="1371600"/>
            <a:ext cx="8229600" cy="4754563"/>
          </a:xfrm>
        </p:spPr>
        <p:txBody>
          <a:bodyPr>
            <a:normAutofit/>
          </a:bodyPr>
          <a:lstStyle/>
          <a:p>
            <a:r>
              <a:rPr lang="en-US" dirty="0"/>
              <a:t>The main difference between shares and bonds is that shares are representation of ownership </a:t>
            </a:r>
            <a:r>
              <a:rPr lang="en-US" dirty="0" smtClean="0"/>
              <a:t>in a </a:t>
            </a:r>
            <a:r>
              <a:rPr lang="en-US" dirty="0"/>
              <a:t>company while bonds are not representative of ownership.</a:t>
            </a:r>
          </a:p>
          <a:p>
            <a:r>
              <a:rPr lang="en-US" dirty="0"/>
              <a:t>The second difference is that shares last as long as the company lasts where as bonds </a:t>
            </a:r>
            <a:r>
              <a:rPr lang="en-US" dirty="0" smtClean="0"/>
              <a:t>have limited </a:t>
            </a:r>
            <a:r>
              <a:rPr lang="en-US" dirty="0"/>
              <a:t>life.</a:t>
            </a:r>
            <a:endParaRPr lang="en-US" dirty="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Difference between Shares &amp; Bonds:</a:t>
            </a:r>
            <a:endParaRPr lang="en-US" dirty="0"/>
          </a:p>
        </p:txBody>
      </p:sp>
      <p:sp>
        <p:nvSpPr>
          <p:cNvPr id="3" name="Content Placeholder 2"/>
          <p:cNvSpPr>
            <a:spLocks noGrp="1"/>
          </p:cNvSpPr>
          <p:nvPr>
            <p:ph idx="1"/>
          </p:nvPr>
        </p:nvSpPr>
        <p:spPr>
          <a:xfrm>
            <a:off x="457200" y="1371600"/>
            <a:ext cx="8229600" cy="4754563"/>
          </a:xfrm>
        </p:spPr>
        <p:txBody>
          <a:bodyPr>
            <a:normAutofit/>
          </a:bodyPr>
          <a:lstStyle/>
          <a:p>
            <a:r>
              <a:rPr lang="en-US" dirty="0"/>
              <a:t>Another difference is that the return on a bond is predetermined, i.e., the investor knows </a:t>
            </a:r>
            <a:r>
              <a:rPr lang="en-US" dirty="0" smtClean="0"/>
              <a:t>in advance </a:t>
            </a:r>
            <a:r>
              <a:rPr lang="en-US" dirty="0"/>
              <a:t>how much return he would get from a bond. </a:t>
            </a:r>
            <a:endParaRPr lang="en-US" dirty="0" smtClean="0"/>
          </a:p>
          <a:p>
            <a:r>
              <a:rPr lang="en-US" dirty="0" smtClean="0"/>
              <a:t>However</a:t>
            </a:r>
            <a:r>
              <a:rPr lang="en-US" dirty="0"/>
              <a:t>, a stockholder cannot be </a:t>
            </a:r>
            <a:r>
              <a:rPr lang="en-US" dirty="0" smtClean="0"/>
              <a:t>certain about </a:t>
            </a:r>
            <a:r>
              <a:rPr lang="en-US" dirty="0"/>
              <a:t>the return on a stock investment, since the dividends may or may not be paid in a certain </a:t>
            </a:r>
            <a:r>
              <a:rPr lang="en-US" dirty="0" smtClean="0"/>
              <a:t>year or </a:t>
            </a:r>
            <a:r>
              <a:rPr lang="en-US" dirty="0"/>
              <a:t>the percentage of dividends announced may vary.</a:t>
            </a:r>
            <a:endParaRPr lang="en-US"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Types of Stocks (or Shares):</a:t>
            </a:r>
            <a:endParaRPr lang="en-US" dirty="0"/>
          </a:p>
        </p:txBody>
      </p:sp>
      <p:sp>
        <p:nvSpPr>
          <p:cNvPr id="3" name="Content Placeholder 2"/>
          <p:cNvSpPr>
            <a:spLocks noGrp="1"/>
          </p:cNvSpPr>
          <p:nvPr>
            <p:ph idx="1"/>
          </p:nvPr>
        </p:nvSpPr>
        <p:spPr>
          <a:xfrm>
            <a:off x="457200" y="1371600"/>
            <a:ext cx="8229600" cy="4754563"/>
          </a:xfrm>
        </p:spPr>
        <p:txBody>
          <a:bodyPr>
            <a:normAutofit fontScale="92500" lnSpcReduction="20000"/>
          </a:bodyPr>
          <a:lstStyle/>
          <a:p>
            <a:pPr>
              <a:buNone/>
            </a:pPr>
            <a:r>
              <a:rPr lang="en-US" b="1" dirty="0"/>
              <a:t>Common Stock:</a:t>
            </a:r>
          </a:p>
          <a:p>
            <a:pPr>
              <a:buNone/>
            </a:pPr>
            <a:r>
              <a:rPr lang="en-US" dirty="0" smtClean="0"/>
              <a:t>	Common </a:t>
            </a:r>
            <a:r>
              <a:rPr lang="en-US" dirty="0"/>
              <a:t>shareholders receive dividends, or </a:t>
            </a:r>
            <a:r>
              <a:rPr lang="en-US" dirty="0" smtClean="0"/>
              <a:t>portion </a:t>
            </a:r>
            <a:r>
              <a:rPr lang="en-US" dirty="0"/>
              <a:t>of the net income which </a:t>
            </a:r>
            <a:r>
              <a:rPr lang="en-US" dirty="0" smtClean="0"/>
              <a:t>the management </a:t>
            </a:r>
            <a:r>
              <a:rPr lang="en-US" dirty="0"/>
              <a:t>decides, NOT to reinvest into the company in the form of retained earnings.</a:t>
            </a:r>
          </a:p>
          <a:p>
            <a:r>
              <a:rPr lang="en-US" dirty="0"/>
              <a:t>Dividends are paid in proportion to the number of shares the stockholders own and </a:t>
            </a:r>
            <a:r>
              <a:rPr lang="en-US" dirty="0" smtClean="0"/>
              <a:t>are announced </a:t>
            </a:r>
            <a:r>
              <a:rPr lang="en-US" dirty="0"/>
              <a:t>by the board of directors, who may opt not to announce a dividend in a </a:t>
            </a:r>
            <a:r>
              <a:rPr lang="en-US" dirty="0" smtClean="0"/>
              <a:t>particular year</a:t>
            </a:r>
            <a:r>
              <a:rPr lang="en-US" dirty="0"/>
              <a:t>. Common Stockholders have voting rights to elect the board of directors.</a:t>
            </a:r>
            <a:endParaRPr lang="en-US" dirty="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Types of Stocks (or Shares):</a:t>
            </a:r>
            <a:endParaRPr lang="en-US" dirty="0"/>
          </a:p>
        </p:txBody>
      </p:sp>
      <p:sp>
        <p:nvSpPr>
          <p:cNvPr id="3" name="Content Placeholder 2"/>
          <p:cNvSpPr>
            <a:spLocks noGrp="1"/>
          </p:cNvSpPr>
          <p:nvPr>
            <p:ph idx="1"/>
          </p:nvPr>
        </p:nvSpPr>
        <p:spPr>
          <a:xfrm>
            <a:off x="457200" y="1371600"/>
            <a:ext cx="8229600" cy="4754563"/>
          </a:xfrm>
        </p:spPr>
        <p:txBody>
          <a:bodyPr>
            <a:normAutofit fontScale="92500" lnSpcReduction="20000"/>
          </a:bodyPr>
          <a:lstStyle/>
          <a:p>
            <a:pPr>
              <a:buNone/>
            </a:pPr>
            <a:r>
              <a:rPr lang="en-US" b="1" dirty="0"/>
              <a:t>Preferred Stock:</a:t>
            </a:r>
          </a:p>
          <a:p>
            <a:r>
              <a:rPr lang="en-US" dirty="0"/>
              <a:t>It is the stock with a predetermined or fixed dividend. In case, the board of </a:t>
            </a:r>
            <a:r>
              <a:rPr lang="en-US" dirty="0" smtClean="0"/>
              <a:t>directors announces </a:t>
            </a:r>
            <a:r>
              <a:rPr lang="en-US" dirty="0"/>
              <a:t>dividends, the preferred stockholders would have a priority claim on them, i.e., </a:t>
            </a:r>
            <a:r>
              <a:rPr lang="en-US" dirty="0" smtClean="0"/>
              <a:t>they would </a:t>
            </a:r>
            <a:r>
              <a:rPr lang="en-US" dirty="0"/>
              <a:t>be paid dividends before any dividends are paid to the common stockholders. </a:t>
            </a:r>
            <a:endParaRPr lang="en-US" dirty="0" smtClean="0"/>
          </a:p>
          <a:p>
            <a:r>
              <a:rPr lang="en-US" dirty="0" smtClean="0"/>
              <a:t>However</a:t>
            </a:r>
            <a:r>
              <a:rPr lang="en-US" dirty="0"/>
              <a:t>, if </a:t>
            </a:r>
            <a:r>
              <a:rPr lang="en-US" dirty="0" smtClean="0"/>
              <a:t>the board </a:t>
            </a:r>
            <a:r>
              <a:rPr lang="en-US" dirty="0"/>
              <a:t>opts to retain earnings, the preferred stock would not yield a dividend, and thus cash </a:t>
            </a:r>
            <a:r>
              <a:rPr lang="en-US" dirty="0" smtClean="0"/>
              <a:t>flows from </a:t>
            </a:r>
            <a:r>
              <a:rPr lang="en-US" dirty="0"/>
              <a:t>a preferred dividend are not as certain as income of the bondholders.</a:t>
            </a:r>
            <a:endParaRPr lang="en-US"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Types of Stocks (or Shares):</a:t>
            </a:r>
            <a:endParaRPr lang="en-US" dirty="0"/>
          </a:p>
        </p:txBody>
      </p:sp>
      <p:sp>
        <p:nvSpPr>
          <p:cNvPr id="3" name="Content Placeholder 2"/>
          <p:cNvSpPr>
            <a:spLocks noGrp="1"/>
          </p:cNvSpPr>
          <p:nvPr>
            <p:ph idx="1"/>
          </p:nvPr>
        </p:nvSpPr>
        <p:spPr>
          <a:xfrm>
            <a:off x="457200" y="1371600"/>
            <a:ext cx="8229600" cy="4754563"/>
          </a:xfrm>
        </p:spPr>
        <p:txBody>
          <a:bodyPr>
            <a:normAutofit/>
          </a:bodyPr>
          <a:lstStyle/>
          <a:p>
            <a:r>
              <a:rPr lang="en-US" dirty="0"/>
              <a:t>Dividends are paid out of net income. Shareholders get a part of the net profit of the </a:t>
            </a:r>
            <a:r>
              <a:rPr lang="en-US" dirty="0" smtClean="0"/>
              <a:t>company during </a:t>
            </a:r>
            <a:r>
              <a:rPr lang="en-US" dirty="0"/>
              <a:t>the year, proportional to their shareholdings, and it is for the management to decide how much </a:t>
            </a:r>
            <a:r>
              <a:rPr lang="en-US" dirty="0" smtClean="0"/>
              <a:t>of the </a:t>
            </a:r>
            <a:r>
              <a:rPr lang="en-US" dirty="0"/>
              <a:t>profit is to be distributed among the shareholders.</a:t>
            </a:r>
            <a:endParaRPr lang="en-US" dirty="0"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Types of Stocks (or Shares):</a:t>
            </a:r>
            <a:endParaRPr lang="en-US" dirty="0"/>
          </a:p>
        </p:txBody>
      </p:sp>
      <p:sp>
        <p:nvSpPr>
          <p:cNvPr id="3" name="Content Placeholder 2"/>
          <p:cNvSpPr>
            <a:spLocks noGrp="1"/>
          </p:cNvSpPr>
          <p:nvPr>
            <p:ph idx="1"/>
          </p:nvPr>
        </p:nvSpPr>
        <p:spPr>
          <a:xfrm>
            <a:off x="457200" y="1371600"/>
            <a:ext cx="8229600" cy="4754563"/>
          </a:xfrm>
        </p:spPr>
        <p:txBody>
          <a:bodyPr>
            <a:normAutofit fontScale="92500" lnSpcReduction="10000"/>
          </a:bodyPr>
          <a:lstStyle/>
          <a:p>
            <a:r>
              <a:rPr lang="en-US" dirty="0"/>
              <a:t>Now, we will see how these shares and bonds will appear on the face of a balance sheet. We will </a:t>
            </a:r>
            <a:r>
              <a:rPr lang="en-US" dirty="0" smtClean="0"/>
              <a:t>have to </a:t>
            </a:r>
            <a:r>
              <a:rPr lang="en-US" dirty="0"/>
              <a:t>look at these shares and bonds from two aspects, the shares and bonds that the company issues </a:t>
            </a:r>
            <a:r>
              <a:rPr lang="en-US" dirty="0" smtClean="0"/>
              <a:t>and the </a:t>
            </a:r>
            <a:r>
              <a:rPr lang="en-US" dirty="0"/>
              <a:t>shares and bonds that company invest in. </a:t>
            </a:r>
            <a:endParaRPr lang="en-US" dirty="0" smtClean="0"/>
          </a:p>
          <a:p>
            <a:r>
              <a:rPr lang="en-US" dirty="0" smtClean="0"/>
              <a:t>The </a:t>
            </a:r>
            <a:r>
              <a:rPr lang="en-US" dirty="0"/>
              <a:t>shares and bonds that a company purchases as </a:t>
            </a:r>
            <a:r>
              <a:rPr lang="en-US" dirty="0" smtClean="0"/>
              <a:t>an investment </a:t>
            </a:r>
            <a:r>
              <a:rPr lang="en-US" dirty="0"/>
              <a:t>will come on the asset side under the section of marketable securities. These shares </a:t>
            </a:r>
            <a:r>
              <a:rPr lang="en-US" dirty="0" smtClean="0"/>
              <a:t>and bonds </a:t>
            </a:r>
            <a:r>
              <a:rPr lang="en-US" dirty="0"/>
              <a:t>have been purchased by the company to generate extra income. </a:t>
            </a:r>
            <a:endParaRPr lang="en-US" dirty="0"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Types of Stocks (or Shares):</a:t>
            </a:r>
            <a:endParaRPr lang="en-US" dirty="0"/>
          </a:p>
        </p:txBody>
      </p:sp>
      <p:sp>
        <p:nvSpPr>
          <p:cNvPr id="3" name="Content Placeholder 2"/>
          <p:cNvSpPr>
            <a:spLocks noGrp="1"/>
          </p:cNvSpPr>
          <p:nvPr>
            <p:ph idx="1"/>
          </p:nvPr>
        </p:nvSpPr>
        <p:spPr>
          <a:xfrm>
            <a:off x="457200" y="1371600"/>
            <a:ext cx="8229600" cy="4754563"/>
          </a:xfrm>
        </p:spPr>
        <p:txBody>
          <a:bodyPr>
            <a:normAutofit fontScale="92500" lnSpcReduction="10000"/>
          </a:bodyPr>
          <a:lstStyle/>
          <a:p>
            <a:r>
              <a:rPr lang="en-US" dirty="0" smtClean="0"/>
              <a:t>On the other hand, those shares and bonds that the company issues to raise funds will appear on the liability side. </a:t>
            </a:r>
          </a:p>
          <a:p>
            <a:r>
              <a:rPr lang="en-US" dirty="0" smtClean="0"/>
              <a:t>If the company has issued bonds, they will be classified as liability. But if the company has issued equity shares, they will appear under the section of common equity on liability side in the balance sheet.</a:t>
            </a:r>
          </a:p>
          <a:p>
            <a:r>
              <a:rPr lang="en-US" dirty="0" smtClean="0"/>
              <a:t>Where do bonds &amp; stocks appear on the Balance Sheet?</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Bonds &amp; stocks on the Balance Sheet</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457200" y="1414701"/>
            <a:ext cx="8229600" cy="466836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Concept of Value</a:t>
            </a:r>
            <a:endParaRPr lang="en-US" dirty="0"/>
          </a:p>
        </p:txBody>
      </p:sp>
      <p:sp>
        <p:nvSpPr>
          <p:cNvPr id="4" name="Content Placeholder 3"/>
          <p:cNvSpPr>
            <a:spLocks noGrp="1"/>
          </p:cNvSpPr>
          <p:nvPr>
            <p:ph idx="1"/>
          </p:nvPr>
        </p:nvSpPr>
        <p:spPr/>
        <p:txBody>
          <a:bodyPr/>
          <a:lstStyle/>
          <a:p>
            <a:r>
              <a:rPr lang="en-US" dirty="0"/>
              <a:t>Finally, let’s talk about the most important concept that we will keep on repeating </a:t>
            </a:r>
            <a:r>
              <a:rPr lang="en-US" dirty="0" smtClean="0"/>
              <a:t>throughout the </a:t>
            </a:r>
            <a:r>
              <a:rPr lang="en-US" dirty="0"/>
              <a:t>course; the concept of ‘value’. In financial terms, there are different types of values, which are </a:t>
            </a:r>
            <a:r>
              <a:rPr lang="en-US" dirty="0" smtClean="0"/>
              <a:t>given as </a:t>
            </a:r>
            <a:r>
              <a:rPr lang="en-US" dirty="0"/>
              <a:t>under.</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Different Types of Value</a:t>
            </a:r>
            <a:endParaRPr lang="en-US" dirty="0"/>
          </a:p>
        </p:txBody>
      </p:sp>
      <p:sp>
        <p:nvSpPr>
          <p:cNvPr id="4" name="Content Placeholder 3"/>
          <p:cNvSpPr>
            <a:spLocks noGrp="1"/>
          </p:cNvSpPr>
          <p:nvPr>
            <p:ph idx="1"/>
          </p:nvPr>
        </p:nvSpPr>
        <p:spPr/>
        <p:txBody>
          <a:bodyPr>
            <a:normAutofit fontScale="92500" lnSpcReduction="20000"/>
          </a:bodyPr>
          <a:lstStyle/>
          <a:p>
            <a:pPr>
              <a:buNone/>
            </a:pPr>
            <a:r>
              <a:rPr lang="en-US" b="1" dirty="0"/>
              <a:t>Value</a:t>
            </a:r>
          </a:p>
          <a:p>
            <a:pPr>
              <a:buNone/>
            </a:pPr>
            <a:r>
              <a:rPr lang="en-US" dirty="0"/>
              <a:t>• </a:t>
            </a:r>
            <a:r>
              <a:rPr lang="en-US" b="1" dirty="0"/>
              <a:t>Book Value:</a:t>
            </a:r>
          </a:p>
          <a:p>
            <a:pPr>
              <a:buNone/>
            </a:pPr>
            <a:r>
              <a:rPr lang="en-US" dirty="0" smtClean="0"/>
              <a:t>	Book </a:t>
            </a:r>
            <a:r>
              <a:rPr lang="en-US" dirty="0"/>
              <a:t>Value is the value of an asset as shown on the Balance Sheet. It is based </a:t>
            </a:r>
            <a:r>
              <a:rPr lang="en-US" dirty="0" err="1" smtClean="0"/>
              <a:t>onhistorical</a:t>
            </a:r>
            <a:r>
              <a:rPr lang="en-US" dirty="0" smtClean="0"/>
              <a:t> </a:t>
            </a:r>
            <a:r>
              <a:rPr lang="en-US" dirty="0"/>
              <a:t>cost (or purchase price) and accumulated depreciation</a:t>
            </a:r>
            <a:r>
              <a:rPr lang="en-US" dirty="0" smtClean="0"/>
              <a:t>.</a:t>
            </a:r>
          </a:p>
          <a:p>
            <a:pPr>
              <a:buNone/>
            </a:pPr>
            <a:r>
              <a:rPr lang="en-US" dirty="0" smtClean="0"/>
              <a:t>• </a:t>
            </a:r>
            <a:r>
              <a:rPr lang="en-US" b="1" dirty="0"/>
              <a:t>Market Value:</a:t>
            </a:r>
          </a:p>
          <a:p>
            <a:pPr>
              <a:buNone/>
            </a:pPr>
            <a:r>
              <a:rPr lang="en-US" dirty="0" smtClean="0"/>
              <a:t>	Market </a:t>
            </a:r>
            <a:r>
              <a:rPr lang="en-US" dirty="0"/>
              <a:t>value of an asset is as quoted in the market, which basically depends on </a:t>
            </a:r>
            <a:r>
              <a:rPr lang="en-US" dirty="0" smtClean="0"/>
              <a:t>the supply </a:t>
            </a:r>
            <a:r>
              <a:rPr lang="en-US" dirty="0"/>
              <a:t>&amp; </a:t>
            </a:r>
            <a:r>
              <a:rPr lang="en-US" dirty="0" smtClean="0"/>
              <a:t>demand of </a:t>
            </a:r>
            <a:r>
              <a:rPr lang="en-US" dirty="0"/>
              <a:t>the asset and the negotiations between buyers &amp; sellers</a:t>
            </a:r>
            <a:r>
              <a:rPr lang="en-US" dirty="0" smtClean="0"/>
              <a:t>.</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Different Types of Value</a:t>
            </a:r>
            <a:endParaRPr lang="en-US" dirty="0"/>
          </a:p>
        </p:txBody>
      </p:sp>
      <p:sp>
        <p:nvSpPr>
          <p:cNvPr id="4" name="Content Placeholder 3"/>
          <p:cNvSpPr>
            <a:spLocks noGrp="1"/>
          </p:cNvSpPr>
          <p:nvPr>
            <p:ph idx="1"/>
          </p:nvPr>
        </p:nvSpPr>
        <p:spPr/>
        <p:txBody>
          <a:bodyPr>
            <a:normAutofit fontScale="77500" lnSpcReduction="20000"/>
          </a:bodyPr>
          <a:lstStyle/>
          <a:p>
            <a:pPr>
              <a:buNone/>
            </a:pPr>
            <a:r>
              <a:rPr lang="en-US" b="1" dirty="0"/>
              <a:t>Value</a:t>
            </a:r>
          </a:p>
          <a:p>
            <a:pPr>
              <a:buNone/>
            </a:pPr>
            <a:r>
              <a:rPr lang="en-US" dirty="0" smtClean="0"/>
              <a:t>• </a:t>
            </a:r>
            <a:r>
              <a:rPr lang="en-US" b="1" dirty="0" smtClean="0"/>
              <a:t>Liquidation Value:</a:t>
            </a:r>
          </a:p>
          <a:p>
            <a:pPr>
              <a:buNone/>
            </a:pPr>
            <a:r>
              <a:rPr lang="en-US" dirty="0" smtClean="0"/>
              <a:t>	The liquidation value is the value of an asset in a particular situation, where the  company is in the process of wrapping up the business and its assets are valued and sold individually.</a:t>
            </a:r>
          </a:p>
          <a:p>
            <a:pPr>
              <a:buNone/>
            </a:pPr>
            <a:r>
              <a:rPr lang="en-US" dirty="0" smtClean="0"/>
              <a:t>• </a:t>
            </a:r>
            <a:r>
              <a:rPr lang="en-US" b="1" dirty="0" smtClean="0"/>
              <a:t>Fair Value or Intrinsic Value:</a:t>
            </a:r>
          </a:p>
          <a:p>
            <a:pPr>
              <a:buNone/>
            </a:pPr>
            <a:r>
              <a:rPr lang="en-US" dirty="0" smtClean="0"/>
              <a:t>	The most important value concept in this course is of fair value or the intrinsic value. In order to find the intrinsic value of an asset, the present value of the working assets’ future cash flows is calculated and summed up. If the intrinsic value of an asset is less than its market value, the asset among investors is perceived as “undervalued”.</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TotalTime>
  <Words>2173</Words>
  <Application>Microsoft Office PowerPoint</Application>
  <PresentationFormat>On-screen Show (4:3)</PresentationFormat>
  <Paragraphs>191</Paragraphs>
  <Slides>48</Slides>
  <Notes>0</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LECTURE 2</vt:lpstr>
      <vt:lpstr>Corporation</vt:lpstr>
      <vt:lpstr>Corporation</vt:lpstr>
      <vt:lpstr>Hybrids (Mixed):</vt:lpstr>
      <vt:lpstr>S-Type Corporation</vt:lpstr>
      <vt:lpstr>S-Type Corporation</vt:lpstr>
      <vt:lpstr>Limited Liability Partnership (LLP)</vt:lpstr>
      <vt:lpstr>Personal Corporations (PC) or Professional Corporations</vt:lpstr>
      <vt:lpstr>Balance Sheet – An FM Perspective</vt:lpstr>
      <vt:lpstr>Internal and External Business Environment</vt:lpstr>
      <vt:lpstr>Internal Business Environment:</vt:lpstr>
      <vt:lpstr>External Business Environment</vt:lpstr>
      <vt:lpstr>SWOT ANALYSIS</vt:lpstr>
      <vt:lpstr>Financial Markets</vt:lpstr>
      <vt:lpstr>Money Markets</vt:lpstr>
      <vt:lpstr>Money Markets</vt:lpstr>
      <vt:lpstr>Real Assets or Physical Asset Markets</vt:lpstr>
      <vt:lpstr>OBJECTIVES OF FINANCIAL MANAGEMENT, FINANCIAL ASSETS AND FINANCIAL MARKETS</vt:lpstr>
      <vt:lpstr>Learning objectives:</vt:lpstr>
      <vt:lpstr>Learning objectives:</vt:lpstr>
      <vt:lpstr>Learning objectives:</vt:lpstr>
      <vt:lpstr>Learning objectives:</vt:lpstr>
      <vt:lpstr>Difference between Financial Management, Economics &amp; Financial Accounting </vt:lpstr>
      <vt:lpstr>Objective of Economics</vt:lpstr>
      <vt:lpstr>Objective of Financial Management (FM)</vt:lpstr>
      <vt:lpstr>Objective of Financial Accounting (FA):</vt:lpstr>
      <vt:lpstr>Objective of Financial Accounting (FA):</vt:lpstr>
      <vt:lpstr>Book Value Vs. Market Value</vt:lpstr>
      <vt:lpstr>Book Value Vs. Market Value</vt:lpstr>
      <vt:lpstr> </vt:lpstr>
      <vt:lpstr> Types of Assets</vt:lpstr>
      <vt:lpstr> </vt:lpstr>
      <vt:lpstr>Bonds </vt:lpstr>
      <vt:lpstr>Bonds </vt:lpstr>
      <vt:lpstr>Types of Bonds:</vt:lpstr>
      <vt:lpstr>Stocks (or Shares):</vt:lpstr>
      <vt:lpstr>Stocks (or Shares):</vt:lpstr>
      <vt:lpstr>Difference between Shares &amp; Bonds:</vt:lpstr>
      <vt:lpstr>Difference between Shares &amp; Bonds:</vt:lpstr>
      <vt:lpstr>Types of Stocks (or Shares):</vt:lpstr>
      <vt:lpstr>Types of Stocks (or Shares):</vt:lpstr>
      <vt:lpstr>Types of Stocks (or Shares):</vt:lpstr>
      <vt:lpstr>Types of Stocks (or Shares):</vt:lpstr>
      <vt:lpstr>Types of Stocks (or Shares):</vt:lpstr>
      <vt:lpstr>Bonds &amp; stocks on the Balance Sheet</vt:lpstr>
      <vt:lpstr>The Concept of Value</vt:lpstr>
      <vt:lpstr>Different Types of Value</vt:lpstr>
      <vt:lpstr>Different Types of Value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OBJECTIVES OF FINANCIAL MANAGEMENT, FINANCIAL ASSETS AND FINANCIAL MARKETS</dc:title>
  <dc:creator>Ammar</dc:creator>
  <cp:lastModifiedBy>NTS</cp:lastModifiedBy>
  <cp:revision>30</cp:revision>
  <dcterms:created xsi:type="dcterms:W3CDTF">2014-06-03T15:31:58Z</dcterms:created>
  <dcterms:modified xsi:type="dcterms:W3CDTF">2014-06-04T05:40:09Z</dcterms:modified>
</cp:coreProperties>
</file>