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7" r:id="rId2"/>
    <p:sldId id="256" r:id="rId3"/>
    <p:sldId id="258" r:id="rId4"/>
    <p:sldId id="259" r:id="rId5"/>
    <p:sldId id="260" r:id="rId6"/>
    <p:sldId id="261" r:id="rId7"/>
    <p:sldId id="286" r:id="rId8"/>
    <p:sldId id="287" r:id="rId9"/>
    <p:sldId id="288" r:id="rId10"/>
    <p:sldId id="289" r:id="rId11"/>
    <p:sldId id="290"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2BE41F-1ED6-494D-8405-A435D6B7A1AD}" type="datetimeFigureOut">
              <a:rPr lang="en-US" smtClean="0"/>
              <a:pPr/>
              <a:t>17/06/2014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08E17B-24ED-49E8-BD82-CE4A53DC3A3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2EE2C8-9F80-4F5D-91AC-8B724621A55F}"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25C34E-0C4B-4C7B-BE8C-F9F4A25477D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3467CA-4052-4B0A-B9BF-C833F7FB1A38}"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25C34E-0C4B-4C7B-BE8C-F9F4A25477D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B0E0A1-E880-4614-A304-1B336E14E404}"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25C34E-0C4B-4C7B-BE8C-F9F4A25477D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A4266A-C346-4CCF-BA1B-D5476F89EDA8}" type="datetime1">
              <a:rPr lang="en-US" smtClean="0"/>
              <a:pPr/>
              <a:t>17/06/2014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25C34E-0C4B-4C7B-BE8C-F9F4A25477D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7D0848-3DFF-413E-84DD-2B939422FF5F}" type="datetime1">
              <a:rPr lang="en-US" smtClean="0"/>
              <a:pPr/>
              <a:t>17/06/2014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25C34E-0C4B-4C7B-BE8C-F9F4A25477D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7CAF7A-814E-44DC-9C5A-4CE10D55E8A0}" type="datetime1">
              <a:rPr lang="en-US" smtClean="0"/>
              <a:pPr/>
              <a:t>17/06/2014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25C34E-0C4B-4C7B-BE8C-F9F4A25477D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ED1E41-53C7-4D82-B66E-5C1E906D803D}" type="datetime1">
              <a:rPr lang="en-US" smtClean="0"/>
              <a:pPr/>
              <a:t>17/06/2014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25C34E-0C4B-4C7B-BE8C-F9F4A25477D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71C993-1821-46A4-8B56-75C0A4EF8470}" type="datetime1">
              <a:rPr lang="en-US" smtClean="0"/>
              <a:pPr/>
              <a:t>17/06/2014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25C34E-0C4B-4C7B-BE8C-F9F4A25477D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04FDC2-8D50-47BC-84A1-A70B5DF905BA}" type="datetime1">
              <a:rPr lang="en-US" smtClean="0"/>
              <a:pPr/>
              <a:t>17/06/2014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25C34E-0C4B-4C7B-BE8C-F9F4A25477D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559690-F0F6-492E-9980-01BD49D4408C}"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25C34E-0C4B-4C7B-BE8C-F9F4A25477D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3B88F1-CD1B-426B-9097-B3A018367B84}"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25C34E-0C4B-4C7B-BE8C-F9F4A25477D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C6F6E8-1ACD-495C-A662-ABED9A7DA671}" type="datetime1">
              <a:rPr lang="en-US" smtClean="0"/>
              <a:pPr/>
              <a:t>17/06/2014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25C34E-0C4B-4C7B-BE8C-F9F4A25477D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Introduction to Risk</a:t>
            </a:r>
          </a:p>
          <a:p>
            <a:r>
              <a:rPr lang="en-US" b="1" dirty="0" smtClean="0"/>
              <a:t>Risk and Return for Single Stock Investment</a:t>
            </a:r>
            <a:endParaRPr lang="en-US" dirty="0" smtClean="0"/>
          </a:p>
          <a:p>
            <a:endParaRPr lang="en-US" dirty="0"/>
          </a:p>
        </p:txBody>
      </p:sp>
      <p:sp>
        <p:nvSpPr>
          <p:cNvPr id="4" name="Slide Number Placeholder 3"/>
          <p:cNvSpPr>
            <a:spLocks noGrp="1"/>
          </p:cNvSpPr>
          <p:nvPr>
            <p:ph type="sldNum" sz="quarter" idx="12"/>
          </p:nvPr>
        </p:nvSpPr>
        <p:spPr/>
        <p:txBody>
          <a:bodyPr/>
          <a:lstStyle/>
          <a:p>
            <a:fld id="{8F25C34E-0C4B-4C7B-BE8C-F9F4A25477DC}"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RISK FOR A SINGLE STOCK INVESTMENT, PROBABILITY GRAPHS AND COEFFICIENT</a:t>
            </a:r>
            <a:br>
              <a:rPr lang="en-US" b="1" dirty="0"/>
            </a:br>
            <a:r>
              <a:rPr lang="en-US" b="1" dirty="0"/>
              <a:t>OF VARIATION</a:t>
            </a:r>
            <a:endParaRPr lang="en-US" dirty="0"/>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8F25C34E-0C4B-4C7B-BE8C-F9F4A25477D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After </a:t>
            </a:r>
            <a:r>
              <a:rPr lang="en-US" dirty="0"/>
              <a:t>going through this lecture, you would be able to have an understanding of the </a:t>
            </a:r>
            <a:r>
              <a:rPr lang="en-US" dirty="0" smtClean="0"/>
              <a:t>following topics</a:t>
            </a:r>
            <a:endParaRPr lang="en-US" dirty="0"/>
          </a:p>
          <a:p>
            <a:r>
              <a:rPr lang="en-US" b="1" dirty="0" smtClean="0"/>
              <a:t>Risk </a:t>
            </a:r>
            <a:r>
              <a:rPr lang="en-US" b="1" dirty="0"/>
              <a:t>for Single Stock Investment</a:t>
            </a:r>
          </a:p>
          <a:p>
            <a:r>
              <a:rPr lang="en-US" b="1" dirty="0" smtClean="0"/>
              <a:t>Probability </a:t>
            </a:r>
            <a:r>
              <a:rPr lang="en-US" b="1" dirty="0"/>
              <a:t>Graphs and Coefficient of </a:t>
            </a:r>
            <a:r>
              <a:rPr lang="en-US" b="1" dirty="0" smtClean="0"/>
              <a:t>variation</a:t>
            </a:r>
            <a:endParaRPr lang="en-US" b="1" dirty="0"/>
          </a:p>
        </p:txBody>
      </p:sp>
      <p:sp>
        <p:nvSpPr>
          <p:cNvPr id="4" name="Slide Number Placeholder 3"/>
          <p:cNvSpPr>
            <a:spLocks noGrp="1"/>
          </p:cNvSpPr>
          <p:nvPr>
            <p:ph type="sldNum" sz="quarter" idx="12"/>
          </p:nvPr>
        </p:nvSpPr>
        <p:spPr/>
        <p:txBody>
          <a:bodyPr/>
          <a:lstStyle/>
          <a:p>
            <a:fld id="{8F25C34E-0C4B-4C7B-BE8C-F9F4A25477D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In this lecture, we will continue our discussion on risk and return. This is very important area of financial management.</a:t>
            </a:r>
          </a:p>
        </p:txBody>
      </p:sp>
      <p:sp>
        <p:nvSpPr>
          <p:cNvPr id="4" name="Slide Number Placeholder 3"/>
          <p:cNvSpPr>
            <a:spLocks noGrp="1"/>
          </p:cNvSpPr>
          <p:nvPr>
            <p:ph type="sldNum" sz="quarter" idx="12"/>
          </p:nvPr>
        </p:nvSpPr>
        <p:spPr/>
        <p:txBody>
          <a:bodyPr/>
          <a:lstStyle/>
          <a:p>
            <a:fld id="{8F25C34E-0C4B-4C7B-BE8C-F9F4A25477D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In previous lecture, we have mentioned an example for the investment in share and after one year the share price has 3 possible outcomes. </a:t>
            </a:r>
            <a:endParaRPr lang="en-US" dirty="0"/>
          </a:p>
        </p:txBody>
      </p:sp>
      <p:sp>
        <p:nvSpPr>
          <p:cNvPr id="4" name="Slide Number Placeholder 3"/>
          <p:cNvSpPr>
            <a:spLocks noGrp="1"/>
          </p:cNvSpPr>
          <p:nvPr>
            <p:ph type="sldNum" sz="quarter" idx="12"/>
          </p:nvPr>
        </p:nvSpPr>
        <p:spPr/>
        <p:txBody>
          <a:bodyPr/>
          <a:lstStyle/>
          <a:p>
            <a:fld id="{8F25C34E-0C4B-4C7B-BE8C-F9F4A25477D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This uncertainty in future price of the share that leads to the certain distribution in forecasted share price and this distribution is source of the uncertainty which allow us to calculate risk.</a:t>
            </a:r>
            <a:endParaRPr lang="en-US" dirty="0"/>
          </a:p>
        </p:txBody>
      </p:sp>
      <p:sp>
        <p:nvSpPr>
          <p:cNvPr id="4" name="Slide Number Placeholder 3"/>
          <p:cNvSpPr>
            <a:spLocks noGrp="1"/>
          </p:cNvSpPr>
          <p:nvPr>
            <p:ph type="sldNum" sz="quarter" idx="12"/>
          </p:nvPr>
        </p:nvSpPr>
        <p:spPr/>
        <p:txBody>
          <a:bodyPr/>
          <a:lstStyle/>
          <a:p>
            <a:fld id="{8F25C34E-0C4B-4C7B-BE8C-F9F4A25477D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Payoff Table &amp; Expected ROR</a:t>
            </a:r>
            <a:br>
              <a:rPr lang="en-US" b="1" dirty="0"/>
            </a:br>
            <a:r>
              <a:rPr lang="en-US" b="1" dirty="0"/>
              <a:t>Payoff Table for Investment in Stock</a:t>
            </a:r>
          </a:p>
        </p:txBody>
      </p:sp>
      <p:pic>
        <p:nvPicPr>
          <p:cNvPr id="4098" name="Picture 2"/>
          <p:cNvPicPr>
            <a:picLocks noGrp="1" noChangeAspect="1" noChangeArrowheads="1"/>
          </p:cNvPicPr>
          <p:nvPr>
            <p:ph idx="1"/>
          </p:nvPr>
        </p:nvPicPr>
        <p:blipFill>
          <a:blip r:embed="rId2" cstate="print"/>
          <a:srcRect/>
          <a:stretch>
            <a:fillRect/>
          </a:stretch>
        </p:blipFill>
        <p:spPr bwMode="auto">
          <a:xfrm>
            <a:off x="969184" y="1676400"/>
            <a:ext cx="7439637" cy="38862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D902FD1-9819-4217-8FC8-BD401AA06334}"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Payoff Table &amp; Expected ROR</a:t>
            </a:r>
            <a:br>
              <a:rPr lang="en-US" b="1" dirty="0"/>
            </a:br>
            <a:r>
              <a:rPr lang="en-US" b="1" dirty="0"/>
              <a:t>Payoff Table for Investment in Stock</a:t>
            </a:r>
          </a:p>
        </p:txBody>
      </p:sp>
      <p:sp>
        <p:nvSpPr>
          <p:cNvPr id="4" name="Content Placeholder 3"/>
          <p:cNvSpPr>
            <a:spLocks noGrp="1"/>
          </p:cNvSpPr>
          <p:nvPr>
            <p:ph idx="1"/>
          </p:nvPr>
        </p:nvSpPr>
        <p:spPr/>
        <p:txBody>
          <a:bodyPr>
            <a:normAutofit/>
          </a:bodyPr>
          <a:lstStyle/>
          <a:p>
            <a:r>
              <a:rPr lang="en-US" dirty="0"/>
              <a:t>In the diagram, the probability graphed on y axis and the rate of return is graphed on x axis. </a:t>
            </a:r>
            <a:r>
              <a:rPr lang="en-US" dirty="0" smtClean="0"/>
              <a:t>All three </a:t>
            </a:r>
            <a:r>
              <a:rPr lang="en-US" dirty="0"/>
              <a:t>outcomes are shown in the form of the bars. </a:t>
            </a:r>
            <a:r>
              <a:rPr lang="en-US" dirty="0" smtClean="0"/>
              <a:t>In this diagram the largest probability takes place at the value of the expected rate of return which is 10%. </a:t>
            </a:r>
            <a:endParaRPr lang="en-US" dirty="0"/>
          </a:p>
        </p:txBody>
      </p:sp>
      <p:sp>
        <p:nvSpPr>
          <p:cNvPr id="5" name="Slide Number Placeholder 4"/>
          <p:cNvSpPr>
            <a:spLocks noGrp="1"/>
          </p:cNvSpPr>
          <p:nvPr>
            <p:ph type="sldNum" sz="quarter" idx="12"/>
          </p:nvPr>
        </p:nvSpPr>
        <p:spPr/>
        <p:txBody>
          <a:bodyPr/>
          <a:lstStyle/>
          <a:p>
            <a:fld id="{DD902FD1-9819-4217-8FC8-BD401AA06334}"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Payoff Table &amp; Expected ROR</a:t>
            </a:r>
            <a:br>
              <a:rPr lang="en-US" b="1" dirty="0"/>
            </a:br>
            <a:r>
              <a:rPr lang="en-US" b="1" dirty="0"/>
              <a:t>Payoff Table for Investment in Stock</a:t>
            </a:r>
          </a:p>
        </p:txBody>
      </p:sp>
      <p:sp>
        <p:nvSpPr>
          <p:cNvPr id="4" name="Content Placeholder 3"/>
          <p:cNvSpPr>
            <a:spLocks noGrp="1"/>
          </p:cNvSpPr>
          <p:nvPr>
            <p:ph idx="1"/>
          </p:nvPr>
        </p:nvSpPr>
        <p:spPr/>
        <p:txBody>
          <a:bodyPr>
            <a:normAutofit/>
          </a:bodyPr>
          <a:lstStyle/>
          <a:p>
            <a:r>
              <a:rPr lang="en-US" dirty="0" smtClean="0"/>
              <a:t>If the top of each vertical bar is connected then the bell curve is formed. It is easy to calculate the risk after </a:t>
            </a:r>
            <a:r>
              <a:rPr lang="en-US" dirty="0"/>
              <a:t>calculating the expected rate of return. </a:t>
            </a:r>
            <a:r>
              <a:rPr lang="en-US" dirty="0" smtClean="0"/>
              <a:t>We simply </a:t>
            </a:r>
            <a:r>
              <a:rPr lang="en-US" dirty="0"/>
              <a:t>use the formula of standard deviation to calculate the risk</a:t>
            </a:r>
          </a:p>
        </p:txBody>
      </p:sp>
      <p:sp>
        <p:nvSpPr>
          <p:cNvPr id="5" name="Slide Number Placeholder 4"/>
          <p:cNvSpPr>
            <a:spLocks noGrp="1"/>
          </p:cNvSpPr>
          <p:nvPr>
            <p:ph type="sldNum" sz="quarter" idx="12"/>
          </p:nvPr>
        </p:nvSpPr>
        <p:spPr/>
        <p:txBody>
          <a:bodyPr/>
          <a:lstStyle/>
          <a:p>
            <a:fld id="{DD902FD1-9819-4217-8FC8-BD401AA06334}"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Stand Alone Risk of Single Stock Investment:</a:t>
            </a:r>
            <a:endParaRPr lang="en-US" b="1" dirty="0"/>
          </a:p>
        </p:txBody>
      </p:sp>
      <p:sp>
        <p:nvSpPr>
          <p:cNvPr id="4" name="Content Placeholder 3"/>
          <p:cNvSpPr>
            <a:spLocks noGrp="1"/>
          </p:cNvSpPr>
          <p:nvPr>
            <p:ph idx="1"/>
          </p:nvPr>
        </p:nvSpPr>
        <p:spPr/>
        <p:txBody>
          <a:bodyPr>
            <a:normAutofit/>
          </a:bodyPr>
          <a:lstStyle/>
          <a:p>
            <a:r>
              <a:rPr lang="en-US" dirty="0" smtClean="0"/>
              <a:t>The </a:t>
            </a:r>
            <a:r>
              <a:rPr lang="en-US" dirty="0"/>
              <a:t>wider the range of Possible Outcomes (i.e. the greater the variability in potential </a:t>
            </a:r>
            <a:r>
              <a:rPr lang="en-US" dirty="0" smtClean="0"/>
              <a:t>returns) that </a:t>
            </a:r>
            <a:r>
              <a:rPr lang="en-US" dirty="0"/>
              <a:t>can occur, the greater the </a:t>
            </a:r>
            <a:r>
              <a:rPr lang="en-US" dirty="0" smtClean="0"/>
              <a:t>Risk.</a:t>
            </a:r>
            <a:endParaRPr lang="en-US" dirty="0"/>
          </a:p>
          <a:p>
            <a:r>
              <a:rPr lang="en-US" dirty="0"/>
              <a:t>Risk Measured using Standard Deviation (Note: Variance = Standard Deviation 2</a:t>
            </a:r>
            <a:r>
              <a:rPr lang="en-US" dirty="0" smtClean="0"/>
              <a:t>)</a:t>
            </a:r>
            <a:endParaRPr lang="en-US" dirty="0"/>
          </a:p>
        </p:txBody>
      </p:sp>
      <p:sp>
        <p:nvSpPr>
          <p:cNvPr id="5" name="Slide Number Placeholder 4"/>
          <p:cNvSpPr>
            <a:spLocks noGrp="1"/>
          </p:cNvSpPr>
          <p:nvPr>
            <p:ph type="sldNum" sz="quarter" idx="12"/>
          </p:nvPr>
        </p:nvSpPr>
        <p:spPr/>
        <p:txBody>
          <a:bodyPr/>
          <a:lstStyle/>
          <a:p>
            <a:fld id="{DD902FD1-9819-4217-8FC8-BD401AA06334}"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Stand Alone Risk of Single Stock Investment:</a:t>
            </a:r>
            <a:endParaRPr lang="en-US" b="1" dirty="0"/>
          </a:p>
        </p:txBody>
      </p:sp>
      <p:sp>
        <p:nvSpPr>
          <p:cNvPr id="4" name="Content Placeholder 3"/>
          <p:cNvSpPr>
            <a:spLocks noGrp="1"/>
          </p:cNvSpPr>
          <p:nvPr>
            <p:ph idx="1"/>
          </p:nvPr>
        </p:nvSpPr>
        <p:spPr/>
        <p:txBody>
          <a:bodyPr>
            <a:normAutofit/>
          </a:bodyPr>
          <a:lstStyle/>
          <a:p>
            <a:r>
              <a:rPr lang="en-US" dirty="0" smtClean="0"/>
              <a:t>Risk = Std Dev = ( r </a:t>
            </a:r>
            <a:r>
              <a:rPr lang="en-US" dirty="0" err="1" smtClean="0"/>
              <a:t>i</a:t>
            </a:r>
            <a:r>
              <a:rPr lang="en-US" dirty="0" smtClean="0"/>
              <a:t> - &lt; r </a:t>
            </a:r>
            <a:r>
              <a:rPr lang="en-US" dirty="0" err="1" smtClean="0"/>
              <a:t>i</a:t>
            </a:r>
            <a:r>
              <a:rPr lang="en-US" dirty="0" smtClean="0"/>
              <a:t> &gt; )2 p </a:t>
            </a:r>
            <a:r>
              <a:rPr lang="en-US" dirty="0" err="1" smtClean="0"/>
              <a:t>i</a:t>
            </a:r>
            <a:r>
              <a:rPr lang="en-US" dirty="0" smtClean="0"/>
              <a:t> . = Summed over each possible outcome “ </a:t>
            </a:r>
            <a:r>
              <a:rPr lang="en-US" dirty="0" err="1" smtClean="0"/>
              <a:t>i</a:t>
            </a:r>
            <a:r>
              <a:rPr lang="en-US" dirty="0" smtClean="0"/>
              <a:t> ” with return “r </a:t>
            </a:r>
            <a:r>
              <a:rPr lang="en-US" dirty="0" err="1" smtClean="0"/>
              <a:t>i</a:t>
            </a:r>
            <a:r>
              <a:rPr lang="en-US" dirty="0" smtClean="0"/>
              <a:t> ” and probability of occurrence “p </a:t>
            </a:r>
            <a:r>
              <a:rPr lang="en-US" dirty="0" err="1" smtClean="0"/>
              <a:t>i</a:t>
            </a:r>
            <a:r>
              <a:rPr lang="en-US" dirty="0" smtClean="0"/>
              <a:t> .” &lt; r I &gt; is the Expected (or weighted average) Return</a:t>
            </a:r>
          </a:p>
          <a:p>
            <a:r>
              <a:rPr lang="en-US" dirty="0" smtClean="0"/>
              <a:t>This topic will be discussed in detail in the next lecture.</a:t>
            </a:r>
            <a:endParaRPr lang="en-US" dirty="0"/>
          </a:p>
        </p:txBody>
      </p:sp>
      <p:sp>
        <p:nvSpPr>
          <p:cNvPr id="5" name="Slide Number Placeholder 4"/>
          <p:cNvSpPr>
            <a:spLocks noGrp="1"/>
          </p:cNvSpPr>
          <p:nvPr>
            <p:ph type="sldNum" sz="quarter" idx="12"/>
          </p:nvPr>
        </p:nvSpPr>
        <p:spPr/>
        <p:txBody>
          <a:bodyPr/>
          <a:lstStyle/>
          <a:p>
            <a:fld id="{DD902FD1-9819-4217-8FC8-BD401AA06334}"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3 Possible Outcomes Example Continued:</a:t>
            </a:r>
            <a:endParaRPr lang="en-US" b="1" dirty="0"/>
          </a:p>
        </p:txBody>
      </p:sp>
      <p:sp>
        <p:nvSpPr>
          <p:cNvPr id="3" name="Content Placeholder 2"/>
          <p:cNvSpPr>
            <a:spLocks noGrp="1"/>
          </p:cNvSpPr>
          <p:nvPr>
            <p:ph idx="1"/>
          </p:nvPr>
        </p:nvSpPr>
        <p:spPr/>
        <p:txBody>
          <a:bodyPr>
            <a:normAutofit/>
          </a:bodyPr>
          <a:lstStyle/>
          <a:p>
            <a:r>
              <a:rPr lang="en-US" dirty="0" smtClean="0"/>
              <a:t>Measuring </a:t>
            </a:r>
            <a:r>
              <a:rPr lang="en-US" dirty="0"/>
              <a:t>Stand Alone Risk for Single Stock </a:t>
            </a:r>
            <a:r>
              <a:rPr lang="en-US" dirty="0" smtClean="0"/>
              <a:t>Investment.</a:t>
            </a:r>
            <a:endParaRPr lang="en-US" dirty="0"/>
          </a:p>
        </p:txBody>
      </p:sp>
      <p:sp>
        <p:nvSpPr>
          <p:cNvPr id="4" name="Slide Number Placeholder 3"/>
          <p:cNvSpPr>
            <a:spLocks noGrp="1"/>
          </p:cNvSpPr>
          <p:nvPr>
            <p:ph type="sldNum" sz="quarter" idx="12"/>
          </p:nvPr>
        </p:nvSpPr>
        <p:spPr/>
        <p:txBody>
          <a:bodyPr/>
          <a:lstStyle/>
          <a:p>
            <a:fld id="{8F25C34E-0C4B-4C7B-BE8C-F9F4A25477D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3 Possible Outcomes Example Continued:</a:t>
            </a:r>
            <a:endParaRPr lang="en-US"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219200" y="1752600"/>
            <a:ext cx="7571506" cy="30480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8F25C34E-0C4B-4C7B-BE8C-F9F4A25477DC}"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Standard Deviation Interpretation</a:t>
            </a:r>
            <a:endParaRPr lang="en-US" b="1" dirty="0"/>
          </a:p>
        </p:txBody>
      </p:sp>
      <p:sp>
        <p:nvSpPr>
          <p:cNvPr id="4" name="Content Placeholder 3"/>
          <p:cNvSpPr>
            <a:spLocks noGrp="1"/>
          </p:cNvSpPr>
          <p:nvPr>
            <p:ph idx="1"/>
          </p:nvPr>
        </p:nvSpPr>
        <p:spPr/>
        <p:txBody>
          <a:bodyPr>
            <a:normAutofit/>
          </a:bodyPr>
          <a:lstStyle/>
          <a:p>
            <a:r>
              <a:rPr lang="en-US" dirty="0" smtClean="0"/>
              <a:t>What </a:t>
            </a:r>
            <a:r>
              <a:rPr lang="en-US" dirty="0"/>
              <a:t>are the units of Standard Deviation?</a:t>
            </a:r>
          </a:p>
          <a:p>
            <a:r>
              <a:rPr lang="en-US" dirty="0"/>
              <a:t>For our example where Return is being estimated in % terms, the units </a:t>
            </a:r>
            <a:r>
              <a:rPr lang="en-US" dirty="0" smtClean="0"/>
              <a:t>of Standard </a:t>
            </a:r>
            <a:r>
              <a:rPr lang="en-US" dirty="0"/>
              <a:t>Deviation will also be </a:t>
            </a:r>
            <a:r>
              <a:rPr lang="en-US" dirty="0" smtClean="0"/>
              <a:t>%.</a:t>
            </a:r>
            <a:endParaRPr lang="en-US" dirty="0"/>
          </a:p>
        </p:txBody>
      </p:sp>
      <p:sp>
        <p:nvSpPr>
          <p:cNvPr id="5" name="Slide Number Placeholder 4"/>
          <p:cNvSpPr>
            <a:spLocks noGrp="1"/>
          </p:cNvSpPr>
          <p:nvPr>
            <p:ph type="sldNum" sz="quarter" idx="12"/>
          </p:nvPr>
        </p:nvSpPr>
        <p:spPr/>
        <p:txBody>
          <a:bodyPr/>
          <a:lstStyle/>
          <a:p>
            <a:fld id="{8F25C34E-0C4B-4C7B-BE8C-F9F4A25477D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Standard Deviation Interpretation</a:t>
            </a:r>
            <a:endParaRPr lang="en-US" b="1" dirty="0"/>
          </a:p>
        </p:txBody>
      </p:sp>
      <p:sp>
        <p:nvSpPr>
          <p:cNvPr id="4" name="Content Placeholder 3"/>
          <p:cNvSpPr>
            <a:spLocks noGrp="1"/>
          </p:cNvSpPr>
          <p:nvPr>
            <p:ph idx="1"/>
          </p:nvPr>
        </p:nvSpPr>
        <p:spPr/>
        <p:txBody>
          <a:bodyPr>
            <a:normAutofit/>
          </a:bodyPr>
          <a:lstStyle/>
          <a:p>
            <a:r>
              <a:rPr lang="en-US" dirty="0" smtClean="0"/>
              <a:t>It tells us that if we assume a Normal Probability Distribution and symmetric about expected rate of return, then we conclude that 68.26% of the time, the Actual Return will lie within -1 Standard Deviation and +1 Standard Deviation of the Expected (or Mean) Return.</a:t>
            </a:r>
          </a:p>
        </p:txBody>
      </p:sp>
      <p:sp>
        <p:nvSpPr>
          <p:cNvPr id="5" name="Slide Number Placeholder 4"/>
          <p:cNvSpPr>
            <a:spLocks noGrp="1"/>
          </p:cNvSpPr>
          <p:nvPr>
            <p:ph type="sldNum" sz="quarter" idx="12"/>
          </p:nvPr>
        </p:nvSpPr>
        <p:spPr/>
        <p:txBody>
          <a:bodyPr/>
          <a:lstStyle/>
          <a:p>
            <a:fld id="{8F25C34E-0C4B-4C7B-BE8C-F9F4A25477D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Standard Deviation Interpretation</a:t>
            </a:r>
            <a:endParaRPr lang="en-US" b="1" dirty="0"/>
          </a:p>
        </p:txBody>
      </p:sp>
      <p:sp>
        <p:nvSpPr>
          <p:cNvPr id="4" name="Content Placeholder 3"/>
          <p:cNvSpPr>
            <a:spLocks noGrp="1"/>
          </p:cNvSpPr>
          <p:nvPr>
            <p:ph idx="1"/>
          </p:nvPr>
        </p:nvSpPr>
        <p:spPr/>
        <p:txBody>
          <a:bodyPr>
            <a:normAutofit/>
          </a:bodyPr>
          <a:lstStyle/>
          <a:p>
            <a:r>
              <a:rPr lang="en-US" dirty="0" smtClean="0"/>
              <a:t>Expected (or Mean) Return = 10% +/- 1 Standard Deviation = 10% +/- 23.24% which means from (</a:t>
            </a:r>
            <a:r>
              <a:rPr lang="en-US" b="1" dirty="0" smtClean="0"/>
              <a:t>10% - 23.24%) to (10% + 23.24%) i.e. from -13.24% to 33.24%.</a:t>
            </a:r>
            <a:endParaRPr lang="en-US" dirty="0"/>
          </a:p>
        </p:txBody>
      </p:sp>
      <p:sp>
        <p:nvSpPr>
          <p:cNvPr id="5" name="Slide Number Placeholder 4"/>
          <p:cNvSpPr>
            <a:spLocks noGrp="1"/>
          </p:cNvSpPr>
          <p:nvPr>
            <p:ph type="sldNum" sz="quarter" idx="12"/>
          </p:nvPr>
        </p:nvSpPr>
        <p:spPr/>
        <p:txBody>
          <a:bodyPr/>
          <a:lstStyle/>
          <a:p>
            <a:fld id="{8F25C34E-0C4B-4C7B-BE8C-F9F4A25477D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Standard Deviation Interpretation</a:t>
            </a:r>
            <a:endParaRPr lang="en-US" b="1" dirty="0"/>
          </a:p>
        </p:txBody>
      </p:sp>
      <p:sp>
        <p:nvSpPr>
          <p:cNvPr id="4" name="Content Placeholder 3"/>
          <p:cNvSpPr>
            <a:spLocks noGrp="1"/>
          </p:cNvSpPr>
          <p:nvPr>
            <p:ph idx="1"/>
          </p:nvPr>
        </p:nvSpPr>
        <p:spPr/>
        <p:txBody>
          <a:bodyPr>
            <a:normAutofit/>
          </a:bodyPr>
          <a:lstStyle/>
          <a:p>
            <a:r>
              <a:rPr lang="en-US" dirty="0"/>
              <a:t>There is a 68.26% chance that the Actual Return on our Stock Investment after 1 year will </a:t>
            </a:r>
            <a:r>
              <a:rPr lang="en-US" dirty="0" smtClean="0"/>
              <a:t>be somewhere </a:t>
            </a:r>
            <a:r>
              <a:rPr lang="en-US" dirty="0"/>
              <a:t>between -13.24% and 33.24%. It is important thing to remember that in normal </a:t>
            </a:r>
            <a:r>
              <a:rPr lang="en-US" dirty="0" smtClean="0"/>
              <a:t>distribution the </a:t>
            </a:r>
            <a:r>
              <a:rPr lang="en-US" dirty="0"/>
              <a:t>area under the curve from -1 standard deviation to +1 standard deviation is 68.28%. </a:t>
            </a:r>
          </a:p>
        </p:txBody>
      </p:sp>
      <p:sp>
        <p:nvSpPr>
          <p:cNvPr id="5" name="Slide Number Placeholder 4"/>
          <p:cNvSpPr>
            <a:spLocks noGrp="1"/>
          </p:cNvSpPr>
          <p:nvPr>
            <p:ph type="sldNum" sz="quarter" idx="12"/>
          </p:nvPr>
        </p:nvSpPr>
        <p:spPr/>
        <p:txBody>
          <a:bodyPr/>
          <a:lstStyle/>
          <a:p>
            <a:fld id="{8F25C34E-0C4B-4C7B-BE8C-F9F4A25477D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Standard Deviation Interpretation</a:t>
            </a:r>
            <a:endParaRPr lang="en-US" b="1" dirty="0"/>
          </a:p>
        </p:txBody>
      </p:sp>
      <p:sp>
        <p:nvSpPr>
          <p:cNvPr id="4" name="Content Placeholder 3"/>
          <p:cNvSpPr>
            <a:spLocks noGrp="1"/>
          </p:cNvSpPr>
          <p:nvPr>
            <p:ph idx="1"/>
          </p:nvPr>
        </p:nvSpPr>
        <p:spPr/>
        <p:txBody>
          <a:bodyPr>
            <a:normAutofit/>
          </a:bodyPr>
          <a:lstStyle/>
          <a:p>
            <a:r>
              <a:rPr lang="en-US" dirty="0" smtClean="0"/>
              <a:t>So, we can be sure that two thirds of the time the actual value for the return will be in between -13.68% and +33.24 %. -13.24% is not a good sign as it indicates that we are making loss but remember that required rate of return is 10%.</a:t>
            </a:r>
            <a:endParaRPr lang="en-US" dirty="0"/>
          </a:p>
        </p:txBody>
      </p:sp>
      <p:sp>
        <p:nvSpPr>
          <p:cNvPr id="5" name="Slide Number Placeholder 4"/>
          <p:cNvSpPr>
            <a:spLocks noGrp="1"/>
          </p:cNvSpPr>
          <p:nvPr>
            <p:ph type="sldNum" sz="quarter" idx="12"/>
          </p:nvPr>
        </p:nvSpPr>
        <p:spPr/>
        <p:txBody>
          <a:bodyPr/>
          <a:lstStyle/>
          <a:p>
            <a:fld id="{8F25C34E-0C4B-4C7B-BE8C-F9F4A25477D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Standard Deviation Interpretation</a:t>
            </a:r>
            <a:endParaRPr lang="en-US"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295400" y="1405731"/>
            <a:ext cx="6096000" cy="4572001"/>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F25C34E-0C4B-4C7B-BE8C-F9F4A25477D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Standard Deviation Interpretation</a:t>
            </a:r>
            <a:endParaRPr lang="en-US" b="1" dirty="0"/>
          </a:p>
        </p:txBody>
      </p:sp>
      <p:sp>
        <p:nvSpPr>
          <p:cNvPr id="4" name="Content Placeholder 3"/>
          <p:cNvSpPr>
            <a:spLocks noGrp="1"/>
          </p:cNvSpPr>
          <p:nvPr>
            <p:ph idx="1"/>
          </p:nvPr>
        </p:nvSpPr>
        <p:spPr/>
        <p:txBody>
          <a:bodyPr>
            <a:normAutofit/>
          </a:bodyPr>
          <a:lstStyle/>
          <a:p>
            <a:r>
              <a:rPr lang="en-US" dirty="0" smtClean="0"/>
              <a:t>In the figure the probability is written on y-axis and the rate of return is mentioned on the x axis. It shows that higher the standard deviation the higher the risk.</a:t>
            </a:r>
          </a:p>
        </p:txBody>
      </p:sp>
      <p:sp>
        <p:nvSpPr>
          <p:cNvPr id="5" name="Slide Number Placeholder 4"/>
          <p:cNvSpPr>
            <a:spLocks noGrp="1"/>
          </p:cNvSpPr>
          <p:nvPr>
            <p:ph type="sldNum" sz="quarter" idx="12"/>
          </p:nvPr>
        </p:nvSpPr>
        <p:spPr/>
        <p:txBody>
          <a:bodyPr/>
          <a:lstStyle/>
          <a:p>
            <a:fld id="{8F25C34E-0C4B-4C7B-BE8C-F9F4A25477D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Standard Deviation Interpretation</a:t>
            </a:r>
            <a:endParaRPr lang="en-US" b="1" dirty="0"/>
          </a:p>
        </p:txBody>
      </p:sp>
      <p:sp>
        <p:nvSpPr>
          <p:cNvPr id="4" name="Content Placeholder 3"/>
          <p:cNvSpPr>
            <a:spLocks noGrp="1"/>
          </p:cNvSpPr>
          <p:nvPr>
            <p:ph idx="1"/>
          </p:nvPr>
        </p:nvSpPr>
        <p:spPr/>
        <p:txBody>
          <a:bodyPr>
            <a:normAutofit/>
          </a:bodyPr>
          <a:lstStyle/>
          <a:p>
            <a:r>
              <a:rPr lang="en-US" dirty="0" smtClean="0"/>
              <a:t>Now, lets take a look another example in which we raw comparing three different investments which we want to compare in terms of risk and return.</a:t>
            </a:r>
            <a:endParaRPr lang="en-US" dirty="0"/>
          </a:p>
        </p:txBody>
      </p:sp>
      <p:sp>
        <p:nvSpPr>
          <p:cNvPr id="5" name="Slide Number Placeholder 4"/>
          <p:cNvSpPr>
            <a:spLocks noGrp="1"/>
          </p:cNvSpPr>
          <p:nvPr>
            <p:ph type="sldNum" sz="quarter" idx="12"/>
          </p:nvPr>
        </p:nvSpPr>
        <p:spPr/>
        <p:txBody>
          <a:bodyPr/>
          <a:lstStyle/>
          <a:p>
            <a:fld id="{8F25C34E-0C4B-4C7B-BE8C-F9F4A25477D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685800" y="1905000"/>
            <a:ext cx="7589713" cy="27432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F25C34E-0C4B-4C7B-BE8C-F9F4A25477D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4" name="Content Placeholder 3"/>
          <p:cNvSpPr>
            <a:spLocks noGrp="1"/>
          </p:cNvSpPr>
          <p:nvPr>
            <p:ph idx="1"/>
          </p:nvPr>
        </p:nvSpPr>
        <p:spPr/>
        <p:txBody>
          <a:bodyPr>
            <a:normAutofit/>
          </a:bodyPr>
          <a:lstStyle/>
          <a:p>
            <a:r>
              <a:rPr lang="en-US" dirty="0" smtClean="0"/>
              <a:t>Given 2 Investments with Identical Expected Return, choose the Investment with the Lower Risk (or </a:t>
            </a:r>
            <a:r>
              <a:rPr lang="en-US" b="1" dirty="0" smtClean="0"/>
              <a:t>Spread or Volatility or Standard Deviation).</a:t>
            </a:r>
          </a:p>
          <a:p>
            <a:r>
              <a:rPr lang="en-US" dirty="0" smtClean="0"/>
              <a:t>Given 2 Investments with Identical Risk, choose the Investment with the Higher Expected Return.</a:t>
            </a:r>
          </a:p>
        </p:txBody>
      </p:sp>
      <p:sp>
        <p:nvSpPr>
          <p:cNvPr id="5" name="Slide Number Placeholder 4"/>
          <p:cNvSpPr>
            <a:spLocks noGrp="1"/>
          </p:cNvSpPr>
          <p:nvPr>
            <p:ph type="sldNum" sz="quarter" idx="12"/>
          </p:nvPr>
        </p:nvSpPr>
        <p:spPr/>
        <p:txBody>
          <a:bodyPr/>
          <a:lstStyle/>
          <a:p>
            <a:fld id="{8F25C34E-0C4B-4C7B-BE8C-F9F4A25477D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4" name="Content Placeholder 3"/>
          <p:cNvSpPr>
            <a:spLocks noGrp="1"/>
          </p:cNvSpPr>
          <p:nvPr>
            <p:ph idx="1"/>
          </p:nvPr>
        </p:nvSpPr>
        <p:spPr/>
        <p:txBody>
          <a:bodyPr>
            <a:normAutofit/>
          </a:bodyPr>
          <a:lstStyle/>
          <a:p>
            <a:r>
              <a:rPr lang="en-US" dirty="0" smtClean="0"/>
              <a:t>If you compare first two investments, both have the same rate of return but the T-bills have less risk. Clearly, T-Bill B is a better investment than Stock A because their Returns are identical (10%) but the T-Bill is less risky (10%) than the Stock (23.24%).</a:t>
            </a:r>
          </a:p>
        </p:txBody>
      </p:sp>
      <p:sp>
        <p:nvSpPr>
          <p:cNvPr id="5" name="Slide Number Placeholder 4"/>
          <p:cNvSpPr>
            <a:spLocks noGrp="1"/>
          </p:cNvSpPr>
          <p:nvPr>
            <p:ph type="sldNum" sz="quarter" idx="12"/>
          </p:nvPr>
        </p:nvSpPr>
        <p:spPr/>
        <p:txBody>
          <a:bodyPr/>
          <a:lstStyle/>
          <a:p>
            <a:fld id="{8F25C34E-0C4B-4C7B-BE8C-F9F4A25477D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4" name="Content Placeholder 3"/>
          <p:cNvSpPr>
            <a:spLocks noGrp="1"/>
          </p:cNvSpPr>
          <p:nvPr>
            <p:ph idx="1"/>
          </p:nvPr>
        </p:nvSpPr>
        <p:spPr/>
        <p:txBody>
          <a:bodyPr>
            <a:normAutofit/>
          </a:bodyPr>
          <a:lstStyle/>
          <a:p>
            <a:r>
              <a:rPr lang="en-US" dirty="0" smtClean="0"/>
              <a:t>But, which is better? T-Bill B or Project C? T-Bill B is Less Risky but Project C promises Higher Return. </a:t>
            </a:r>
          </a:p>
          <a:p>
            <a:endParaRPr lang="en-US" dirty="0" smtClean="0"/>
          </a:p>
          <a:p>
            <a:r>
              <a:rPr lang="en-US" dirty="0" smtClean="0"/>
              <a:t>Now, we conceptually visualize these two types of investment.</a:t>
            </a:r>
            <a:endParaRPr lang="en-US" dirty="0"/>
          </a:p>
        </p:txBody>
      </p:sp>
      <p:sp>
        <p:nvSpPr>
          <p:cNvPr id="5" name="Slide Number Placeholder 4"/>
          <p:cNvSpPr>
            <a:spLocks noGrp="1"/>
          </p:cNvSpPr>
          <p:nvPr>
            <p:ph type="sldNum" sz="quarter" idx="12"/>
          </p:nvPr>
        </p:nvSpPr>
        <p:spPr/>
        <p:txBody>
          <a:bodyPr/>
          <a:lstStyle/>
          <a:p>
            <a:fld id="{8F25C34E-0C4B-4C7B-BE8C-F9F4A25477D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775691" y="1600200"/>
            <a:ext cx="7215784" cy="4301331"/>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8F25C34E-0C4B-4C7B-BE8C-F9F4A25477D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4" name="Content Placeholder 3"/>
          <p:cNvSpPr>
            <a:spLocks noGrp="1"/>
          </p:cNvSpPr>
          <p:nvPr>
            <p:ph idx="1"/>
          </p:nvPr>
        </p:nvSpPr>
        <p:spPr/>
        <p:txBody>
          <a:bodyPr>
            <a:normAutofit/>
          </a:bodyPr>
          <a:lstStyle/>
          <a:p>
            <a:r>
              <a:rPr lang="en-US" dirty="0" smtClean="0"/>
              <a:t>In the figure, we are showing both investments on the same graph. Left hand shows the probability distribution for the T- bills and on the right hand side shows the broader and shorter probability graph for project C. How to visualize which project have higher expected rate of return.</a:t>
            </a:r>
          </a:p>
        </p:txBody>
      </p:sp>
      <p:sp>
        <p:nvSpPr>
          <p:cNvPr id="5" name="Slide Number Placeholder 4"/>
          <p:cNvSpPr>
            <a:spLocks noGrp="1"/>
          </p:cNvSpPr>
          <p:nvPr>
            <p:ph type="sldNum" sz="quarter" idx="12"/>
          </p:nvPr>
        </p:nvSpPr>
        <p:spPr/>
        <p:txBody>
          <a:bodyPr/>
          <a:lstStyle/>
          <a:p>
            <a:fld id="{8F25C34E-0C4B-4C7B-BE8C-F9F4A25477D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4" name="Content Placeholder 3"/>
          <p:cNvSpPr>
            <a:spLocks noGrp="1"/>
          </p:cNvSpPr>
          <p:nvPr>
            <p:ph idx="1"/>
          </p:nvPr>
        </p:nvSpPr>
        <p:spPr/>
        <p:txBody>
          <a:bodyPr>
            <a:normAutofit/>
          </a:bodyPr>
          <a:lstStyle/>
          <a:p>
            <a:r>
              <a:rPr lang="en-US" dirty="0" smtClean="0"/>
              <a:t>Project C is on right hand side and therefore it has higher return as to project B. The other thing is that project B form a probability distribution which have a sharp hill or spread of the curve is much narrower as to project C. The standard deviation for project B is much narrower then the standard deviation for project C .</a:t>
            </a:r>
            <a:endParaRPr lang="en-US" dirty="0"/>
          </a:p>
        </p:txBody>
      </p:sp>
      <p:sp>
        <p:nvSpPr>
          <p:cNvPr id="5" name="Slide Number Placeholder 4"/>
          <p:cNvSpPr>
            <a:spLocks noGrp="1"/>
          </p:cNvSpPr>
          <p:nvPr>
            <p:ph type="sldNum" sz="quarter" idx="12"/>
          </p:nvPr>
        </p:nvSpPr>
        <p:spPr/>
        <p:txBody>
          <a:bodyPr/>
          <a:lstStyle/>
          <a:p>
            <a:fld id="{8F25C34E-0C4B-4C7B-BE8C-F9F4A25477D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4" name="Content Placeholder 3"/>
          <p:cNvSpPr>
            <a:spLocks noGrp="1"/>
          </p:cNvSpPr>
          <p:nvPr>
            <p:ph idx="1"/>
          </p:nvPr>
        </p:nvSpPr>
        <p:spPr/>
        <p:txBody>
          <a:bodyPr>
            <a:normAutofit/>
          </a:bodyPr>
          <a:lstStyle/>
          <a:p>
            <a:r>
              <a:rPr lang="en-US" dirty="0" smtClean="0"/>
              <a:t>In project B has less risk whereas Project C has a higher expected rate return. We have to look at risk and return simultaneously to answer that which option is better. We can derive the answer with the help of the coefficient of variation.</a:t>
            </a:r>
            <a:endParaRPr lang="en-US" dirty="0"/>
          </a:p>
        </p:txBody>
      </p:sp>
      <p:sp>
        <p:nvSpPr>
          <p:cNvPr id="5" name="Slide Number Placeholder 4"/>
          <p:cNvSpPr>
            <a:spLocks noGrp="1"/>
          </p:cNvSpPr>
          <p:nvPr>
            <p:ph type="sldNum" sz="quarter" idx="12"/>
          </p:nvPr>
        </p:nvSpPr>
        <p:spPr/>
        <p:txBody>
          <a:bodyPr/>
          <a:lstStyle/>
          <a:p>
            <a:fld id="{8F25C34E-0C4B-4C7B-BE8C-F9F4A25477D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Comparison of Different Investments</a:t>
            </a:r>
            <a:br>
              <a:rPr lang="en-US" b="1" dirty="0" smtClean="0"/>
            </a:br>
            <a:r>
              <a:rPr lang="en-US" b="1" dirty="0" smtClean="0"/>
              <a:t>Coefficient of Variation:</a:t>
            </a:r>
            <a:endParaRPr lang="en-US" b="1" dirty="0"/>
          </a:p>
        </p:txBody>
      </p:sp>
      <p:sp>
        <p:nvSpPr>
          <p:cNvPr id="4" name="Content Placeholder 3"/>
          <p:cNvSpPr>
            <a:spLocks noGrp="1"/>
          </p:cNvSpPr>
          <p:nvPr>
            <p:ph idx="1"/>
          </p:nvPr>
        </p:nvSpPr>
        <p:spPr/>
        <p:txBody>
          <a:bodyPr>
            <a:normAutofit/>
          </a:bodyPr>
          <a:lstStyle/>
          <a:p>
            <a:r>
              <a:rPr lang="en-US" dirty="0" smtClean="0"/>
              <a:t>Coefficient of Variation (Risk per unit Return)</a:t>
            </a:r>
          </a:p>
          <a:p>
            <a:r>
              <a:rPr lang="en-US" b="1" dirty="0" smtClean="0"/>
              <a:t>It is defined as the CV = Standard Deviation / Expected Return. </a:t>
            </a:r>
            <a:r>
              <a:rPr lang="en-US" dirty="0" smtClean="0"/>
              <a:t>Coefficient of Variation tells us</a:t>
            </a:r>
            <a:r>
              <a:rPr lang="en-US" b="1" dirty="0" smtClean="0"/>
              <a:t> </a:t>
            </a:r>
            <a:r>
              <a:rPr lang="en-US" dirty="0" smtClean="0"/>
              <a:t>about the Risk per unit Return. The project which offers lowest per unit risk is the best investment. Now we calculate the CV for both the projects.</a:t>
            </a:r>
            <a:endParaRPr lang="en-US" dirty="0"/>
          </a:p>
        </p:txBody>
      </p:sp>
      <p:sp>
        <p:nvSpPr>
          <p:cNvPr id="5" name="Slide Number Placeholder 4"/>
          <p:cNvSpPr>
            <a:spLocks noGrp="1"/>
          </p:cNvSpPr>
          <p:nvPr>
            <p:ph type="sldNum" sz="quarter" idx="12"/>
          </p:nvPr>
        </p:nvSpPr>
        <p:spPr/>
        <p:txBody>
          <a:bodyPr/>
          <a:lstStyle/>
          <a:p>
            <a:fld id="{8F25C34E-0C4B-4C7B-BE8C-F9F4A25477D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Comparison of Different Investments</a:t>
            </a:r>
            <a:br>
              <a:rPr lang="en-US" b="1" dirty="0" smtClean="0"/>
            </a:br>
            <a:r>
              <a:rPr lang="en-US" b="1" dirty="0" smtClean="0"/>
              <a:t>Coefficient of Variation:</a:t>
            </a:r>
            <a:endParaRPr lang="en-US" b="1" dirty="0"/>
          </a:p>
        </p:txBody>
      </p:sp>
      <p:sp>
        <p:nvSpPr>
          <p:cNvPr id="4" name="Content Placeholder 3"/>
          <p:cNvSpPr>
            <a:spLocks noGrp="1"/>
          </p:cNvSpPr>
          <p:nvPr>
            <p:ph idx="1"/>
          </p:nvPr>
        </p:nvSpPr>
        <p:spPr/>
        <p:txBody>
          <a:bodyPr>
            <a:normAutofit/>
          </a:bodyPr>
          <a:lstStyle/>
          <a:p>
            <a:r>
              <a:rPr lang="en-US" dirty="0" smtClean="0"/>
              <a:t>Compare the CV’s of the Projects:</a:t>
            </a:r>
          </a:p>
          <a:p>
            <a:r>
              <a:rPr lang="en-US" dirty="0" smtClean="0"/>
              <a:t>CV T-bill = 5% / 10% = 0.5</a:t>
            </a:r>
          </a:p>
          <a:p>
            <a:r>
              <a:rPr lang="en-US" dirty="0" smtClean="0"/>
              <a:t>CV Project C = 30% / 30% = 1.0</a:t>
            </a:r>
          </a:p>
          <a:p>
            <a:r>
              <a:rPr lang="en-US" b="1" dirty="0" smtClean="0"/>
              <a:t>Choose the Project with the Lowest CV. Choose the T-Bill because it carries the lowest Risk per unit Return.</a:t>
            </a:r>
            <a:endParaRPr lang="en-US" b="1" dirty="0"/>
          </a:p>
        </p:txBody>
      </p:sp>
      <p:sp>
        <p:nvSpPr>
          <p:cNvPr id="5" name="Slide Number Placeholder 4"/>
          <p:cNvSpPr>
            <a:spLocks noGrp="1"/>
          </p:cNvSpPr>
          <p:nvPr>
            <p:ph type="sldNum" sz="quarter" idx="12"/>
          </p:nvPr>
        </p:nvSpPr>
        <p:spPr/>
        <p:txBody>
          <a:bodyPr/>
          <a:lstStyle/>
          <a:p>
            <a:fld id="{8F25C34E-0C4B-4C7B-BE8C-F9F4A25477DC}"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Risk Aversion Assumption</a:t>
            </a:r>
            <a:endParaRPr lang="en-US" b="1" dirty="0"/>
          </a:p>
        </p:txBody>
      </p:sp>
      <p:sp>
        <p:nvSpPr>
          <p:cNvPr id="4" name="Content Placeholder 3"/>
          <p:cNvSpPr>
            <a:spLocks noGrp="1"/>
          </p:cNvSpPr>
          <p:nvPr>
            <p:ph idx="1"/>
          </p:nvPr>
        </p:nvSpPr>
        <p:spPr/>
        <p:txBody>
          <a:bodyPr>
            <a:normAutofit/>
          </a:bodyPr>
          <a:lstStyle/>
          <a:p>
            <a:r>
              <a:rPr lang="en-US" b="1" dirty="0" smtClean="0"/>
              <a:t>Most Investors are psychologically Risk Averse. If two investments offer the same Expected </a:t>
            </a:r>
            <a:r>
              <a:rPr lang="en-US" dirty="0" smtClean="0"/>
              <a:t>Return, most Investors would choose the one with the lower Risk (or Standard Deviation or Spread or Volatility). </a:t>
            </a:r>
            <a:endParaRPr lang="en-US" b="1" dirty="0"/>
          </a:p>
        </p:txBody>
      </p:sp>
      <p:sp>
        <p:nvSpPr>
          <p:cNvPr id="5" name="Slide Number Placeholder 4"/>
          <p:cNvSpPr>
            <a:spLocks noGrp="1"/>
          </p:cNvSpPr>
          <p:nvPr>
            <p:ph type="sldNum" sz="quarter" idx="12"/>
          </p:nvPr>
        </p:nvSpPr>
        <p:spPr/>
        <p:txBody>
          <a:bodyPr/>
          <a:lstStyle/>
          <a:p>
            <a:fld id="{8F25C34E-0C4B-4C7B-BE8C-F9F4A25477DC}"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Risk Aversion Assumption</a:t>
            </a:r>
            <a:endParaRPr lang="en-US" b="1" dirty="0"/>
          </a:p>
        </p:txBody>
      </p:sp>
      <p:sp>
        <p:nvSpPr>
          <p:cNvPr id="4" name="Content Placeholder 3"/>
          <p:cNvSpPr>
            <a:spLocks noGrp="1"/>
          </p:cNvSpPr>
          <p:nvPr>
            <p:ph idx="1"/>
          </p:nvPr>
        </p:nvSpPr>
        <p:spPr/>
        <p:txBody>
          <a:bodyPr>
            <a:normAutofit/>
          </a:bodyPr>
          <a:lstStyle/>
          <a:p>
            <a:r>
              <a:rPr lang="en-US" dirty="0" smtClean="0"/>
              <a:t>In other words, most Investors are not major gamblers. Note that gamblers would choose Project C which appeals to investor greed by offering an upside return of 30%+10% = 40% !</a:t>
            </a:r>
          </a:p>
        </p:txBody>
      </p:sp>
      <p:sp>
        <p:nvSpPr>
          <p:cNvPr id="5" name="Slide Number Placeholder 4"/>
          <p:cNvSpPr>
            <a:spLocks noGrp="1"/>
          </p:cNvSpPr>
          <p:nvPr>
            <p:ph type="sldNum" sz="quarter" idx="12"/>
          </p:nvPr>
        </p:nvSpPr>
        <p:spPr/>
        <p:txBody>
          <a:bodyPr/>
          <a:lstStyle/>
          <a:p>
            <a:fld id="{8F25C34E-0C4B-4C7B-BE8C-F9F4A25477DC}"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Risk Aversion Assumption</a:t>
            </a:r>
            <a:endParaRPr lang="en-US" b="1" dirty="0"/>
          </a:p>
        </p:txBody>
      </p:sp>
      <p:sp>
        <p:nvSpPr>
          <p:cNvPr id="4" name="Content Placeholder 3"/>
          <p:cNvSpPr>
            <a:spLocks noGrp="1"/>
          </p:cNvSpPr>
          <p:nvPr>
            <p:ph idx="1"/>
          </p:nvPr>
        </p:nvSpPr>
        <p:spPr/>
        <p:txBody>
          <a:bodyPr>
            <a:normAutofit/>
          </a:bodyPr>
          <a:lstStyle/>
          <a:p>
            <a:r>
              <a:rPr lang="en-US" dirty="0" smtClean="0"/>
              <a:t>Consequences on Share Price: The Higher the Risk of a Share, the Higher its Rate of Return and the Lower its Market Price.</a:t>
            </a:r>
            <a:endParaRPr lang="en-US" dirty="0"/>
          </a:p>
        </p:txBody>
      </p:sp>
      <p:sp>
        <p:nvSpPr>
          <p:cNvPr id="5" name="Slide Number Placeholder 4"/>
          <p:cNvSpPr>
            <a:spLocks noGrp="1"/>
          </p:cNvSpPr>
          <p:nvPr>
            <p:ph type="sldNum" sz="quarter" idx="12"/>
          </p:nvPr>
        </p:nvSpPr>
        <p:spPr/>
        <p:txBody>
          <a:bodyPr/>
          <a:lstStyle/>
          <a:p>
            <a:fld id="{8F25C34E-0C4B-4C7B-BE8C-F9F4A25477DC}"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4" name="Content Placeholder 3"/>
          <p:cNvSpPr>
            <a:spLocks noGrp="1"/>
          </p:cNvSpPr>
          <p:nvPr>
            <p:ph idx="1"/>
          </p:nvPr>
        </p:nvSpPr>
        <p:spPr/>
        <p:txBody>
          <a:bodyPr>
            <a:normAutofit/>
          </a:bodyPr>
          <a:lstStyle/>
          <a:p>
            <a:r>
              <a:rPr lang="en-US" b="1" dirty="0" smtClean="0"/>
              <a:t>Risk for Single Stock Investment</a:t>
            </a:r>
          </a:p>
          <a:p>
            <a:r>
              <a:rPr lang="en-US" b="1" smtClean="0"/>
              <a:t>Probability Graphs and Coefficient of variation</a:t>
            </a:r>
            <a:endParaRPr lang="en-US" b="1" dirty="0"/>
          </a:p>
        </p:txBody>
      </p:sp>
      <p:sp>
        <p:nvSpPr>
          <p:cNvPr id="5" name="Slide Number Placeholder 4"/>
          <p:cNvSpPr>
            <a:spLocks noGrp="1"/>
          </p:cNvSpPr>
          <p:nvPr>
            <p:ph type="sldNum" sz="quarter" idx="12"/>
          </p:nvPr>
        </p:nvSpPr>
        <p:spPr/>
        <p:txBody>
          <a:bodyPr/>
          <a:lstStyle/>
          <a:p>
            <a:fld id="{8F25C34E-0C4B-4C7B-BE8C-F9F4A25477DC}" type="slidenum">
              <a:rPr lang="en-US" smtClean="0"/>
              <a:pPr/>
              <a:t>35</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1303</Words>
  <Application>Microsoft Office PowerPoint</Application>
  <PresentationFormat>On-screen Show (4:3)</PresentationFormat>
  <Paragraphs>113</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Summary of Last Lecture</vt:lpstr>
      <vt:lpstr>RISK FOR A SINGLE STOCK INVESTMENT, PROBABILITY GRAPHS AND COEFFICIENT OF VARIATION</vt:lpstr>
      <vt:lpstr>Learning Objectives: </vt:lpstr>
      <vt:lpstr>Learning Objectives: </vt:lpstr>
      <vt:lpstr>Learning Objectives: </vt:lpstr>
      <vt:lpstr>Learning Objectives: </vt:lpstr>
      <vt:lpstr>Payoff Table &amp; Expected ROR Payoff Table for Investment in Stock</vt:lpstr>
      <vt:lpstr>Payoff Table &amp; Expected ROR Payoff Table for Investment in Stock</vt:lpstr>
      <vt:lpstr>Payoff Table &amp; Expected ROR Payoff Table for Investment in Stock</vt:lpstr>
      <vt:lpstr>Stand Alone Risk of Single Stock Investment:</vt:lpstr>
      <vt:lpstr>Stand Alone Risk of Single Stock Investment:</vt:lpstr>
      <vt:lpstr>3 Possible Outcomes Example Continued:</vt:lpstr>
      <vt:lpstr>3 Possible Outcomes Example Continued:</vt:lpstr>
      <vt:lpstr>Standard Deviation Interpretation</vt:lpstr>
      <vt:lpstr>Standard Deviation Interpretation</vt:lpstr>
      <vt:lpstr>Standard Deviation Interpretation</vt:lpstr>
      <vt:lpstr>Standard Deviation Interpretation</vt:lpstr>
      <vt:lpstr>Standard Deviation Interpretation</vt:lpstr>
      <vt:lpstr>Standard Deviation Interpretation</vt:lpstr>
      <vt:lpstr>Standard Deviation Interpretation</vt:lpstr>
      <vt:lpstr>Standard Deviation Interpretation</vt:lpstr>
      <vt:lpstr>Example:</vt:lpstr>
      <vt:lpstr>Example:</vt:lpstr>
      <vt:lpstr>Example:</vt:lpstr>
      <vt:lpstr>Example:</vt:lpstr>
      <vt:lpstr>Example:</vt:lpstr>
      <vt:lpstr>Example:</vt:lpstr>
      <vt:lpstr>Example:</vt:lpstr>
      <vt:lpstr>Example:</vt:lpstr>
      <vt:lpstr>Comparison of Different Investments Coefficient of Variation:</vt:lpstr>
      <vt:lpstr>Comparison of Different Investments Coefficient of Variation:</vt:lpstr>
      <vt:lpstr>Risk Aversion Assumption</vt:lpstr>
      <vt:lpstr>Risk Aversion Assumption</vt:lpstr>
      <vt:lpstr>Risk Aversion Assumption</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NTS</cp:lastModifiedBy>
  <cp:revision>20</cp:revision>
  <dcterms:created xsi:type="dcterms:W3CDTF">2014-06-16T16:07:23Z</dcterms:created>
  <dcterms:modified xsi:type="dcterms:W3CDTF">2014-06-17T09:35:08Z</dcterms:modified>
</cp:coreProperties>
</file>