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CD0CB1-53D5-4877-8BC3-8AE30D5E6B61}" type="datetimeFigureOut">
              <a:rPr lang="en-US" smtClean="0"/>
              <a:pPr/>
              <a:t>17/06/2014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94F609-89B2-4922-8138-B28ACB8D859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94F609-89B2-4922-8138-B28ACB8D8595}"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2421A7-290F-487F-958F-BA7171E6EAD4}"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8DDE20-35BA-45A7-B488-88D56B93D41B}"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6B4933-8E42-4363-97A7-680591F9898F}"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930971-792D-4403-AF6B-66BD1A842DEF}"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922E1F-5371-4914-9794-452E31D9927F}" type="datetime1">
              <a:rPr lang="en-US" smtClean="0"/>
              <a:pPr/>
              <a:t>17/06/2014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123CA7-E24C-490B-A6BA-D9FE2CCCAF96}" type="datetime1">
              <a:rPr lang="en-US" smtClean="0"/>
              <a:pPr/>
              <a:t>17/06/2014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81559-5F2F-4008-B3A0-CAE8400934A1}" type="datetime1">
              <a:rPr lang="en-US" smtClean="0"/>
              <a:pPr/>
              <a:t>17/06/2014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0D861F-6B2A-4B9D-BB15-96168D9DA4DF}"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54BE4F-4771-4786-A4A5-8244406D3965}" type="datetime1">
              <a:rPr lang="en-US" smtClean="0"/>
              <a:pPr/>
              <a:t>17/06/2014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E57DF9-1029-4D7D-A280-90D8B783041B}"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709909-8E62-4C77-A1BB-3B319401394B}" type="datetime1">
              <a:rPr lang="en-US" smtClean="0"/>
              <a:pPr/>
              <a:t>17/06/2014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902FD1-9819-4217-8FC8-BD401AA063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F6590F-8E3B-4019-9156-D66DBD504289}" type="datetime1">
              <a:rPr lang="en-US" smtClean="0"/>
              <a:pPr/>
              <a:t>17/06/2014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02FD1-9819-4217-8FC8-BD401AA0633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Common Stocks – Rate of Return</a:t>
            </a:r>
          </a:p>
          <a:p>
            <a:r>
              <a:rPr lang="en-US" b="1" dirty="0" smtClean="0"/>
              <a:t>EPS Pricing Model</a:t>
            </a:r>
            <a:endParaRPr lang="en-US" dirty="0" smtClean="0"/>
          </a:p>
          <a:p>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INTRODUCTION TO RISK, RISK AND RETURN FOR A SINGLE STOCK INVESTMENT</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DD902FD1-9819-4217-8FC8-BD401AA06334}"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following</a:t>
            </a:r>
          </a:p>
          <a:p>
            <a:r>
              <a:rPr lang="en-US" dirty="0"/>
              <a:t>topics</a:t>
            </a:r>
          </a:p>
          <a:p>
            <a:r>
              <a:rPr lang="en-US" dirty="0"/>
              <a:t>· </a:t>
            </a:r>
            <a:r>
              <a:rPr lang="en-US" b="1" dirty="0"/>
              <a:t>Introduction to Risk</a:t>
            </a:r>
          </a:p>
          <a:p>
            <a:r>
              <a:rPr lang="en-US" dirty="0"/>
              <a:t>· </a:t>
            </a:r>
            <a:r>
              <a:rPr lang="en-US" b="1" dirty="0"/>
              <a:t>Risk and Return for Single Stock Investment</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 </a:t>
            </a:r>
            <a:r>
              <a:rPr lang="en-US" dirty="0"/>
              <a:t>have</a:t>
            </a:r>
            <a:br>
              <a:rPr lang="en-US" dirty="0"/>
            </a:br>
            <a:r>
              <a:rPr lang="en-US" dirty="0"/>
              <a:t>studied up till </a:t>
            </a:r>
            <a:r>
              <a:rPr lang="en-US" dirty="0" smtClean="0"/>
              <a:t>now?</a:t>
            </a:r>
            <a:endParaRPr lang="en-US" dirty="0"/>
          </a:p>
        </p:txBody>
      </p:sp>
      <p:sp>
        <p:nvSpPr>
          <p:cNvPr id="3" name="Content Placeholder 2"/>
          <p:cNvSpPr>
            <a:spLocks noGrp="1"/>
          </p:cNvSpPr>
          <p:nvPr>
            <p:ph idx="1"/>
          </p:nvPr>
        </p:nvSpPr>
        <p:spPr/>
        <p:txBody>
          <a:bodyPr>
            <a:normAutofit/>
          </a:bodyPr>
          <a:lstStyle/>
          <a:p>
            <a:r>
              <a:rPr lang="en-US" dirty="0"/>
              <a:t>Before discussing this important topic we should go through the area of finance which we </a:t>
            </a:r>
            <a:r>
              <a:rPr lang="en-US" dirty="0" smtClean="0"/>
              <a:t>have studied </a:t>
            </a:r>
            <a:r>
              <a:rPr lang="en-US" dirty="0"/>
              <a:t>up till now</a:t>
            </a:r>
            <a:r>
              <a:rPr lang="en-US" dirty="0" smtClean="0"/>
              <a:t>.</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 </a:t>
            </a:r>
            <a:r>
              <a:rPr lang="en-US" dirty="0"/>
              <a:t>have</a:t>
            </a:r>
            <a:br>
              <a:rPr lang="en-US" dirty="0"/>
            </a:br>
            <a:r>
              <a:rPr lang="en-US" dirty="0"/>
              <a:t>studied up till </a:t>
            </a:r>
            <a:r>
              <a:rPr lang="en-US" dirty="0" smtClean="0"/>
              <a:t>now?</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Part I (Introduction and Capital budgeting)</a:t>
            </a:r>
          </a:p>
          <a:p>
            <a:r>
              <a:rPr lang="en-US" dirty="0" smtClean="0"/>
              <a:t>FM Markets, Concepts, Definitions</a:t>
            </a:r>
          </a:p>
          <a:p>
            <a:r>
              <a:rPr lang="en-US" dirty="0" smtClean="0"/>
              <a:t>Review of Accounting</a:t>
            </a:r>
          </a:p>
          <a:p>
            <a:r>
              <a:rPr lang="en-US" dirty="0" smtClean="0"/>
              <a:t>Interest Rate Theory &amp; Calculations</a:t>
            </a:r>
          </a:p>
          <a:p>
            <a:r>
              <a:rPr lang="en-US" dirty="0" smtClean="0"/>
              <a:t>Investment Decisions: NPV (Valuation), IRR, Payback</a:t>
            </a:r>
          </a:p>
          <a:p>
            <a:r>
              <a:rPr lang="en-US" dirty="0" smtClean="0"/>
              <a:t>Capital Budgeting: NPV &amp; DCF</a:t>
            </a:r>
          </a:p>
          <a:p>
            <a:r>
              <a:rPr lang="en-US" dirty="0" smtClean="0"/>
              <a:t>Capital Rationing (Budgeting for Real Assets)</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we </a:t>
            </a:r>
            <a:r>
              <a:rPr lang="en-US" dirty="0"/>
              <a:t>have</a:t>
            </a:r>
            <a:br>
              <a:rPr lang="en-US" dirty="0"/>
            </a:br>
            <a:r>
              <a:rPr lang="en-US" dirty="0"/>
              <a:t>studied up till </a:t>
            </a:r>
            <a:r>
              <a:rPr lang="en-US" dirty="0" smtClean="0"/>
              <a:t>now?</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a:t>Part II (Securities Valuation)</a:t>
            </a:r>
          </a:p>
          <a:p>
            <a:r>
              <a:rPr lang="en-US" dirty="0"/>
              <a:t>Valuation of Stocks &amp; Bonds (Direct Claim Securities)</a:t>
            </a:r>
          </a:p>
          <a:p>
            <a:r>
              <a:rPr lang="en-US" dirty="0"/>
              <a:t>The Chapter 4 and 5 of text book cover the topics of risk and return. It is the fundamental concept </a:t>
            </a:r>
            <a:r>
              <a:rPr lang="en-US" dirty="0" smtClean="0"/>
              <a:t>to understand </a:t>
            </a:r>
            <a:r>
              <a:rPr lang="en-US" dirty="0"/>
              <a:t>the topics of portfolio theory and Capital Asset pricing model (CAPM).In the </a:t>
            </a:r>
            <a:r>
              <a:rPr lang="en-US" dirty="0" smtClean="0"/>
              <a:t>previous lectures</a:t>
            </a:r>
            <a:r>
              <a:rPr lang="en-US" dirty="0"/>
              <a:t>, we are ignoring the origin of required rate of return.</a:t>
            </a:r>
          </a:p>
        </p:txBody>
      </p:sp>
      <p:sp>
        <p:nvSpPr>
          <p:cNvPr id="4" name="Slide Number Placeholder 3"/>
          <p:cNvSpPr>
            <a:spLocks noGrp="1"/>
          </p:cNvSpPr>
          <p:nvPr>
            <p:ph type="sldNum" sz="quarter" idx="12"/>
          </p:nvPr>
        </p:nvSpPr>
        <p:spPr/>
        <p:txBody>
          <a:bodyPr/>
          <a:lstStyle/>
          <a:p>
            <a:fld id="{DD902FD1-9819-4217-8FC8-BD401AA06334}"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a:t>Chinese Definition of </a:t>
            </a:r>
            <a:r>
              <a:rPr lang="en-US" dirty="0" smtClean="0"/>
              <a:t>Risk: </a:t>
            </a:r>
          </a:p>
          <a:p>
            <a:r>
              <a:rPr lang="en-US" dirty="0" smtClean="0"/>
              <a:t>It </a:t>
            </a:r>
            <a:r>
              <a:rPr lang="en-US" dirty="0"/>
              <a:t>is defined as the combination of danger and opportunity. Risk is the combination of </a:t>
            </a:r>
            <a:r>
              <a:rPr lang="en-US" dirty="0" smtClean="0"/>
              <a:t>both. When </a:t>
            </a:r>
            <a:r>
              <a:rPr lang="en-US" dirty="0"/>
              <a:t>we talk about risk with the reference to the investment we are talking about risk in term of </a:t>
            </a:r>
            <a:r>
              <a:rPr lang="en-US" dirty="0" smtClean="0"/>
              <a:t>the uncertainty </a:t>
            </a:r>
            <a:r>
              <a:rPr lang="en-US" dirty="0"/>
              <a:t>in outcome of our investment. </a:t>
            </a:r>
          </a:p>
        </p:txBody>
      </p:sp>
      <p:sp>
        <p:nvSpPr>
          <p:cNvPr id="4" name="Slide Number Placeholder 3"/>
          <p:cNvSpPr>
            <a:spLocks noGrp="1"/>
          </p:cNvSpPr>
          <p:nvPr>
            <p:ph type="sldNum" sz="quarter" idx="12"/>
          </p:nvPr>
        </p:nvSpPr>
        <p:spPr/>
        <p:txBody>
          <a:bodyPr/>
          <a:lstStyle/>
          <a:p>
            <a:fld id="{DD902FD1-9819-4217-8FC8-BD401AA06334}"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smtClean="0"/>
              <a:t>We are talking about the variability, spread, or volatility that can take place in the expected future Value (Cash Flows) or Returns. For example, we are asking ourselves if we invest Rs 1,000 for buying a share today then what will be the price of the share one year from now. </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smtClean="0"/>
              <a:t>There is no guarantee about the price of the share after one year therefore there is an uncertainty or risk we are taking because we do not know the final outcome. So, the difference or variation in the possible outcomes of a particular investment also represents the riskiness of a particular investment.</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a:t>As we have studied earlier that there are two major categories of assets</a:t>
            </a:r>
          </a:p>
          <a:p>
            <a:r>
              <a:rPr lang="en-US" dirty="0"/>
              <a:t>1 Real Physical Assets </a:t>
            </a:r>
            <a:endParaRPr lang="en-US" dirty="0" smtClean="0"/>
          </a:p>
          <a:p>
            <a:r>
              <a:rPr lang="en-US" dirty="0" smtClean="0"/>
              <a:t>2 </a:t>
            </a:r>
            <a:r>
              <a:rPr lang="en-US" dirty="0"/>
              <a:t>.Financial Assets (Stock &amp; bonds)</a:t>
            </a:r>
          </a:p>
        </p:txBody>
      </p:sp>
      <p:sp>
        <p:nvSpPr>
          <p:cNvPr id="4" name="Slide Number Placeholder 3"/>
          <p:cNvSpPr>
            <a:spLocks noGrp="1"/>
          </p:cNvSpPr>
          <p:nvPr>
            <p:ph type="sldNum" sz="quarter" idx="12"/>
          </p:nvPr>
        </p:nvSpPr>
        <p:spPr/>
        <p:txBody>
          <a:bodyPr/>
          <a:lstStyle/>
          <a:p>
            <a:fld id="{DD902FD1-9819-4217-8FC8-BD401AA06334}"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a:t>Risk can be understood with reference to the uncertainty of Future Cash Flows produced </a:t>
            </a:r>
            <a:r>
              <a:rPr lang="en-US" dirty="0" smtClean="0"/>
              <a:t>by Assets </a:t>
            </a:r>
            <a:r>
              <a:rPr lang="en-US" dirty="0"/>
              <a:t>(Physical &amp; Financial Securities). Businesses make forecasts based on certain assumptions </a:t>
            </a:r>
            <a:r>
              <a:rPr lang="en-US" dirty="0" smtClean="0"/>
              <a:t>which we </a:t>
            </a:r>
            <a:r>
              <a:rPr lang="en-US" dirty="0"/>
              <a:t>have discussed in lecture 5 of your course. </a:t>
            </a:r>
          </a:p>
        </p:txBody>
      </p:sp>
      <p:sp>
        <p:nvSpPr>
          <p:cNvPr id="4" name="Slide Number Placeholder 3"/>
          <p:cNvSpPr>
            <a:spLocks noGrp="1"/>
          </p:cNvSpPr>
          <p:nvPr>
            <p:ph type="sldNum" sz="quarter" idx="12"/>
          </p:nvPr>
        </p:nvSpPr>
        <p:spPr/>
        <p:txBody>
          <a:bodyPr/>
          <a:lstStyle/>
          <a:p>
            <a:fld id="{DD902FD1-9819-4217-8FC8-BD401AA06334}"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smtClean="0"/>
              <a:t>These forecasts are not 100% accurate and there is uncertainty in the possible outcome. The actual cash flows one or five years from now may be very different from the forecasted and this to represent risk.</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smtClean="0"/>
              <a:t>When we talk about risk in investing in direct claim securities then we need to keep in mind the distinction between Stand Alone Risk (or Single Investment Risk) as oppose to market or Portfolio Risk (or Collection of Investments Risk).which is a risk of particular investment compare to other investments you have made. </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smtClean="0"/>
              <a:t>In Portfolio risk we are interested in overall risk of entire collection of investments that made by the company. We will study this topic in the next lectures.</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Risk:</a:t>
            </a:r>
            <a:endParaRPr lang="en-US" dirty="0"/>
          </a:p>
        </p:txBody>
      </p:sp>
      <p:sp>
        <p:nvSpPr>
          <p:cNvPr id="3" name="Content Placeholder 2"/>
          <p:cNvSpPr>
            <a:spLocks noGrp="1"/>
          </p:cNvSpPr>
          <p:nvPr>
            <p:ph idx="1"/>
          </p:nvPr>
        </p:nvSpPr>
        <p:spPr/>
        <p:txBody>
          <a:bodyPr>
            <a:normAutofit/>
          </a:bodyPr>
          <a:lstStyle/>
          <a:p>
            <a:r>
              <a:rPr lang="en-US" dirty="0"/>
              <a:t>In case of portfolio risk we can further made distinction between Diversifiable Risk and </a:t>
            </a:r>
            <a:r>
              <a:rPr lang="en-US" dirty="0" smtClean="0"/>
              <a:t>Market risk</a:t>
            </a:r>
            <a:endParaRPr lang="en-US" dirty="0"/>
          </a:p>
          <a:p>
            <a:r>
              <a:rPr lang="en-US" b="1" dirty="0"/>
              <a:t>Diversifiable Risk: random risk specific to one company, can be virtually eliminated.</a:t>
            </a:r>
          </a:p>
          <a:p>
            <a:r>
              <a:rPr lang="en-US" b="1" dirty="0"/>
              <a:t>Market Risk: It is defined as uncertainty caused by broad movement in market or economy. </a:t>
            </a:r>
            <a:r>
              <a:rPr lang="en-US" dirty="0" smtClean="0"/>
              <a:t>More significant</a:t>
            </a:r>
            <a:r>
              <a:rPr lang="en-US" dirty="0"/>
              <a:t>.</a:t>
            </a:r>
          </a:p>
        </p:txBody>
      </p:sp>
      <p:sp>
        <p:nvSpPr>
          <p:cNvPr id="4" name="Slide Number Placeholder 3"/>
          <p:cNvSpPr>
            <a:spLocks noGrp="1"/>
          </p:cNvSpPr>
          <p:nvPr>
            <p:ph type="sldNum" sz="quarter" idx="12"/>
          </p:nvPr>
        </p:nvSpPr>
        <p:spPr/>
        <p:txBody>
          <a:bodyPr/>
          <a:lstStyle/>
          <a:p>
            <a:fld id="{DD902FD1-9819-4217-8FC8-BD401AA06334}"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Causes of Risk:</a:t>
            </a:r>
            <a:endParaRPr lang="en-US" b="1" dirty="0"/>
          </a:p>
        </p:txBody>
      </p:sp>
      <p:sp>
        <p:nvSpPr>
          <p:cNvPr id="3" name="Content Placeholder 2"/>
          <p:cNvSpPr>
            <a:spLocks noGrp="1"/>
          </p:cNvSpPr>
          <p:nvPr>
            <p:ph idx="1"/>
          </p:nvPr>
        </p:nvSpPr>
        <p:spPr/>
        <p:txBody>
          <a:bodyPr>
            <a:normAutofit/>
          </a:bodyPr>
          <a:lstStyle/>
          <a:p>
            <a:r>
              <a:rPr lang="en-US" dirty="0" smtClean="0"/>
              <a:t>These </a:t>
            </a:r>
            <a:r>
              <a:rPr lang="en-US" dirty="0"/>
              <a:t>can be Company-Specific or General. It may be because of Cash Losses from </a:t>
            </a:r>
            <a:r>
              <a:rPr lang="en-US" dirty="0" smtClean="0"/>
              <a:t>operations or </a:t>
            </a:r>
            <a:r>
              <a:rPr lang="en-US" dirty="0"/>
              <a:t>poor financial management of the company. This is one possibility but the real question is that </a:t>
            </a:r>
            <a:r>
              <a:rPr lang="en-US" dirty="0" smtClean="0"/>
              <a:t>why these </a:t>
            </a:r>
            <a:r>
              <a:rPr lang="en-US" dirty="0"/>
              <a:t>losses occurred. </a:t>
            </a:r>
          </a:p>
        </p:txBody>
      </p:sp>
      <p:sp>
        <p:nvSpPr>
          <p:cNvPr id="4" name="Slide Number Placeholder 3"/>
          <p:cNvSpPr>
            <a:spLocks noGrp="1"/>
          </p:cNvSpPr>
          <p:nvPr>
            <p:ph type="sldNum" sz="quarter" idx="12"/>
          </p:nvPr>
        </p:nvSpPr>
        <p:spPr/>
        <p:txBody>
          <a:bodyPr/>
          <a:lstStyle/>
          <a:p>
            <a:fld id="{DD902FD1-9819-4217-8FC8-BD401AA06334}"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Causes of Risk:</a:t>
            </a:r>
            <a:endParaRPr lang="en-US" b="1" dirty="0"/>
          </a:p>
        </p:txBody>
      </p:sp>
      <p:sp>
        <p:nvSpPr>
          <p:cNvPr id="3" name="Content Placeholder 2"/>
          <p:cNvSpPr>
            <a:spLocks noGrp="1"/>
          </p:cNvSpPr>
          <p:nvPr>
            <p:ph idx="1"/>
          </p:nvPr>
        </p:nvSpPr>
        <p:spPr/>
        <p:txBody>
          <a:bodyPr>
            <a:normAutofit/>
          </a:bodyPr>
          <a:lstStyle/>
          <a:p>
            <a:r>
              <a:rPr lang="en-US" dirty="0" smtClean="0"/>
              <a:t>One of the reasons for the losses might be the company’s Debt, Inflation, Economy, Politics, War or Fate. Final analysis of risk is that it is a game of fate or chance.</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Measurement of Risk:</a:t>
            </a:r>
            <a:endParaRPr lang="en-US" b="1" dirty="0"/>
          </a:p>
        </p:txBody>
      </p:sp>
      <p:sp>
        <p:nvSpPr>
          <p:cNvPr id="3" name="Content Placeholder 2"/>
          <p:cNvSpPr>
            <a:spLocks noGrp="1"/>
          </p:cNvSpPr>
          <p:nvPr>
            <p:ph idx="1"/>
          </p:nvPr>
        </p:nvSpPr>
        <p:spPr/>
        <p:txBody>
          <a:bodyPr>
            <a:normAutofit/>
          </a:bodyPr>
          <a:lstStyle/>
          <a:p>
            <a:r>
              <a:rPr lang="en-US" dirty="0" smtClean="0"/>
              <a:t>It </a:t>
            </a:r>
            <a:r>
              <a:rPr lang="en-US" dirty="0"/>
              <a:t>is important to attach different numbers to the risk so that we can rank different </a:t>
            </a:r>
            <a:r>
              <a:rPr lang="en-US" dirty="0" smtClean="0"/>
              <a:t>investments. Risk </a:t>
            </a:r>
            <a:r>
              <a:rPr lang="en-US" dirty="0"/>
              <a:t>is measured in terms of the standard deviation or variance. You have studied these terms in </a:t>
            </a:r>
            <a:r>
              <a:rPr lang="en-US" dirty="0" smtClean="0"/>
              <a:t>the statistics</a:t>
            </a:r>
            <a:r>
              <a:rPr lang="en-US" dirty="0"/>
              <a:t>. </a:t>
            </a:r>
          </a:p>
        </p:txBody>
      </p:sp>
      <p:sp>
        <p:nvSpPr>
          <p:cNvPr id="4" name="Slide Number Placeholder 3"/>
          <p:cNvSpPr>
            <a:spLocks noGrp="1"/>
          </p:cNvSpPr>
          <p:nvPr>
            <p:ph type="sldNum" sz="quarter" idx="12"/>
          </p:nvPr>
        </p:nvSpPr>
        <p:spPr/>
        <p:txBody>
          <a:bodyPr/>
          <a:lstStyle/>
          <a:p>
            <a:fld id="{DD902FD1-9819-4217-8FC8-BD401AA06334}"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Measurement of Risk:</a:t>
            </a:r>
            <a:endParaRPr lang="en-US" b="1" dirty="0"/>
          </a:p>
        </p:txBody>
      </p:sp>
      <p:sp>
        <p:nvSpPr>
          <p:cNvPr id="3" name="Content Placeholder 2"/>
          <p:cNvSpPr>
            <a:spLocks noGrp="1"/>
          </p:cNvSpPr>
          <p:nvPr>
            <p:ph idx="1"/>
          </p:nvPr>
        </p:nvSpPr>
        <p:spPr/>
        <p:txBody>
          <a:bodyPr>
            <a:normAutofit/>
          </a:bodyPr>
          <a:lstStyle/>
          <a:p>
            <a:r>
              <a:rPr lang="en-US" dirty="0" smtClean="0"/>
              <a:t>Risk is still quite subjective even after the numbers you have calculated after standard deviation. The reason is that you have to keep in mind what kind of risk you are talking about.</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Measurement of Risk:</a:t>
            </a:r>
            <a:endParaRPr lang="en-US" b="1" dirty="0"/>
          </a:p>
        </p:txBody>
      </p:sp>
      <p:sp>
        <p:nvSpPr>
          <p:cNvPr id="3" name="Content Placeholder 2"/>
          <p:cNvSpPr>
            <a:spLocks noGrp="1"/>
          </p:cNvSpPr>
          <p:nvPr>
            <p:ph idx="1"/>
          </p:nvPr>
        </p:nvSpPr>
        <p:spPr/>
        <p:txBody>
          <a:bodyPr>
            <a:normAutofit/>
          </a:bodyPr>
          <a:lstStyle/>
          <a:p>
            <a:pPr>
              <a:buNone/>
            </a:pPr>
            <a:r>
              <a:rPr lang="en-US" dirty="0"/>
              <a:t>Are you</a:t>
            </a:r>
          </a:p>
          <a:p>
            <a:r>
              <a:rPr lang="en-US" dirty="0"/>
              <a:t>Stand Alone Risk or Portfolio Risk?</a:t>
            </a:r>
          </a:p>
          <a:p>
            <a:r>
              <a:rPr lang="en-US" dirty="0"/>
              <a:t>Market Risk or Diversifiable Risk?</a:t>
            </a:r>
          </a:p>
          <a:p>
            <a:r>
              <a:rPr lang="en-US" dirty="0"/>
              <a:t>Stock Price Risk or Earnings Risk?</a:t>
            </a:r>
          </a:p>
        </p:txBody>
      </p:sp>
      <p:sp>
        <p:nvSpPr>
          <p:cNvPr id="4" name="Slide Number Placeholder 3"/>
          <p:cNvSpPr>
            <a:spLocks noGrp="1"/>
          </p:cNvSpPr>
          <p:nvPr>
            <p:ph type="sldNum" sz="quarter" idx="12"/>
          </p:nvPr>
        </p:nvSpPr>
        <p:spPr/>
        <p:txBody>
          <a:bodyPr/>
          <a:lstStyle/>
          <a:p>
            <a:fld id="{DD902FD1-9819-4217-8FC8-BD401AA06334}"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Measurement of Risk:</a:t>
            </a:r>
            <a:endParaRPr lang="en-US" b="1" dirty="0"/>
          </a:p>
        </p:txBody>
      </p:sp>
      <p:sp>
        <p:nvSpPr>
          <p:cNvPr id="3" name="Content Placeholder 2"/>
          <p:cNvSpPr>
            <a:spLocks noGrp="1"/>
          </p:cNvSpPr>
          <p:nvPr>
            <p:ph idx="1"/>
          </p:nvPr>
        </p:nvSpPr>
        <p:spPr/>
        <p:txBody>
          <a:bodyPr>
            <a:normAutofit/>
          </a:bodyPr>
          <a:lstStyle/>
          <a:p>
            <a:r>
              <a:rPr lang="en-US" dirty="0"/>
              <a:t>Another important thing is Time Horizon for which you are measuring the risk. Are </a:t>
            </a:r>
            <a:r>
              <a:rPr lang="en-US" dirty="0" smtClean="0"/>
              <a:t>you investing </a:t>
            </a:r>
            <a:r>
              <a:rPr lang="en-US" dirty="0"/>
              <a:t>in Stocks over 1 Year or over 30 Years?</a:t>
            </a:r>
          </a:p>
          <a:p>
            <a:r>
              <a:rPr lang="en-US" dirty="0"/>
              <a:t>The level of risk might change as time period of the investment change.</a:t>
            </a:r>
          </a:p>
        </p:txBody>
      </p:sp>
      <p:sp>
        <p:nvSpPr>
          <p:cNvPr id="4" name="Slide Number Placeholder 3"/>
          <p:cNvSpPr>
            <a:spLocks noGrp="1"/>
          </p:cNvSpPr>
          <p:nvPr>
            <p:ph type="sldNum" sz="quarter" idx="12"/>
          </p:nvPr>
        </p:nvSpPr>
        <p:spPr/>
        <p:txBody>
          <a:bodyPr/>
          <a:lstStyle/>
          <a:p>
            <a:fld id="{DD902FD1-9819-4217-8FC8-BD401AA06334}"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Fundamental Rule of Risk &amp; Return:</a:t>
            </a:r>
            <a:endParaRPr lang="en-US" b="1" dirty="0"/>
          </a:p>
        </p:txBody>
      </p:sp>
      <p:sp>
        <p:nvSpPr>
          <p:cNvPr id="3" name="Content Placeholder 2"/>
          <p:cNvSpPr>
            <a:spLocks noGrp="1"/>
          </p:cNvSpPr>
          <p:nvPr>
            <p:ph idx="1"/>
          </p:nvPr>
        </p:nvSpPr>
        <p:spPr/>
        <p:txBody>
          <a:bodyPr>
            <a:normAutofit/>
          </a:bodyPr>
          <a:lstStyle/>
          <a:p>
            <a:r>
              <a:rPr lang="en-US" dirty="0" smtClean="0"/>
              <a:t>This </a:t>
            </a:r>
            <a:r>
              <a:rPr lang="en-US" dirty="0"/>
              <a:t>rule can be summed up in saying that No Pain - No Gain. Investors will not take </a:t>
            </a:r>
            <a:r>
              <a:rPr lang="en-US" dirty="0" smtClean="0"/>
              <a:t>on additional </a:t>
            </a:r>
            <a:r>
              <a:rPr lang="en-US" dirty="0"/>
              <a:t>Market Risk unless they expect to receive additional Return which is common sense </a:t>
            </a:r>
            <a:r>
              <a:rPr lang="en-US" dirty="0" smtClean="0"/>
              <a:t>and quite </a:t>
            </a:r>
            <a:r>
              <a:rPr lang="en-US" dirty="0"/>
              <a:t>logical. </a:t>
            </a:r>
          </a:p>
        </p:txBody>
      </p:sp>
      <p:sp>
        <p:nvSpPr>
          <p:cNvPr id="4" name="Slide Number Placeholder 3"/>
          <p:cNvSpPr>
            <a:spLocks noGrp="1"/>
          </p:cNvSpPr>
          <p:nvPr>
            <p:ph type="sldNum" sz="quarter" idx="12"/>
          </p:nvPr>
        </p:nvSpPr>
        <p:spPr/>
        <p:txBody>
          <a:bodyPr/>
          <a:lstStyle/>
          <a:p>
            <a:fld id="{DD902FD1-9819-4217-8FC8-BD401AA06334}"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Fundamental Rule of Risk &amp; Return:</a:t>
            </a:r>
            <a:endParaRPr lang="en-US" b="1" dirty="0"/>
          </a:p>
        </p:txBody>
      </p:sp>
      <p:sp>
        <p:nvSpPr>
          <p:cNvPr id="3" name="Content Placeholder 2"/>
          <p:cNvSpPr>
            <a:spLocks noGrp="1"/>
          </p:cNvSpPr>
          <p:nvPr>
            <p:ph idx="1"/>
          </p:nvPr>
        </p:nvSpPr>
        <p:spPr/>
        <p:txBody>
          <a:bodyPr>
            <a:normAutofit/>
          </a:bodyPr>
          <a:lstStyle/>
          <a:p>
            <a:r>
              <a:rPr lang="en-US" dirty="0" smtClean="0"/>
              <a:t>Most investors are Risk Averse. Another important principle that one should to keep in mind is Diversification.</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Diversification:</a:t>
            </a:r>
            <a:endParaRPr lang="en-US" b="1" dirty="0"/>
          </a:p>
        </p:txBody>
      </p:sp>
      <p:sp>
        <p:nvSpPr>
          <p:cNvPr id="3" name="Content Placeholder 2"/>
          <p:cNvSpPr>
            <a:spLocks noGrp="1"/>
          </p:cNvSpPr>
          <p:nvPr>
            <p:ph idx="1"/>
          </p:nvPr>
        </p:nvSpPr>
        <p:spPr/>
        <p:txBody>
          <a:bodyPr>
            <a:normAutofit/>
          </a:bodyPr>
          <a:lstStyle/>
          <a:p>
            <a:r>
              <a:rPr lang="en-US" dirty="0" smtClean="0"/>
              <a:t>It </a:t>
            </a:r>
            <a:r>
              <a:rPr lang="en-US" dirty="0"/>
              <a:t>states that don’t put all your eggs in one basket. Diversification can reduce risk. </a:t>
            </a:r>
            <a:r>
              <a:rPr lang="en-US" dirty="0" smtClean="0"/>
              <a:t>By spreading </a:t>
            </a:r>
            <a:r>
              <a:rPr lang="en-US" dirty="0"/>
              <a:t>your money across many different Investments, Markets, Industries, Countries you can </a:t>
            </a:r>
            <a:r>
              <a:rPr lang="en-US" dirty="0" smtClean="0"/>
              <a:t>avoid the </a:t>
            </a:r>
            <a:r>
              <a:rPr lang="en-US" dirty="0"/>
              <a:t>weakness of each. </a:t>
            </a:r>
          </a:p>
        </p:txBody>
      </p:sp>
      <p:sp>
        <p:nvSpPr>
          <p:cNvPr id="4" name="Slide Number Placeholder 3"/>
          <p:cNvSpPr>
            <a:spLocks noGrp="1"/>
          </p:cNvSpPr>
          <p:nvPr>
            <p:ph type="sldNum" sz="quarter" idx="12"/>
          </p:nvPr>
        </p:nvSpPr>
        <p:spPr/>
        <p:txBody>
          <a:bodyPr/>
          <a:lstStyle/>
          <a:p>
            <a:fld id="{DD902FD1-9819-4217-8FC8-BD401AA06334}"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Diversification:</a:t>
            </a:r>
            <a:endParaRPr lang="en-US" b="1" dirty="0"/>
          </a:p>
        </p:txBody>
      </p:sp>
      <p:sp>
        <p:nvSpPr>
          <p:cNvPr id="3" name="Content Placeholder 2"/>
          <p:cNvSpPr>
            <a:spLocks noGrp="1"/>
          </p:cNvSpPr>
          <p:nvPr>
            <p:ph idx="1"/>
          </p:nvPr>
        </p:nvSpPr>
        <p:spPr/>
        <p:txBody>
          <a:bodyPr>
            <a:normAutofit/>
          </a:bodyPr>
          <a:lstStyle/>
          <a:p>
            <a:r>
              <a:rPr lang="en-US" dirty="0" smtClean="0"/>
              <a:t>Make sure that they are Uncorrelated so that they don’t suffer from the same bad news. Due to certain change in the interest rates some of the investments in your portfolio may go up and the others go downward.</a:t>
            </a:r>
            <a:endParaRPr lang="en-US" dirty="0"/>
          </a:p>
        </p:txBody>
      </p:sp>
      <p:sp>
        <p:nvSpPr>
          <p:cNvPr id="4" name="Slide Number Placeholder 3"/>
          <p:cNvSpPr>
            <a:spLocks noGrp="1"/>
          </p:cNvSpPr>
          <p:nvPr>
            <p:ph type="sldNum" sz="quarter" idx="12"/>
          </p:nvPr>
        </p:nvSpPr>
        <p:spPr/>
        <p:txBody>
          <a:bodyPr/>
          <a:lstStyle/>
          <a:p>
            <a:fld id="{DD902FD1-9819-4217-8FC8-BD401AA06334}"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Every Day Examples of Risk-Return Pairs:</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572124" y="1600200"/>
            <a:ext cx="7532588" cy="41148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D902FD1-9819-4217-8FC8-BD401AA06334}"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Every Day Examples of Risk-Return Pairs:</a:t>
            </a:r>
          </a:p>
        </p:txBody>
      </p:sp>
      <p:sp>
        <p:nvSpPr>
          <p:cNvPr id="4" name="Content Placeholder 3"/>
          <p:cNvSpPr>
            <a:spLocks noGrp="1"/>
          </p:cNvSpPr>
          <p:nvPr>
            <p:ph idx="1"/>
          </p:nvPr>
        </p:nvSpPr>
        <p:spPr/>
        <p:txBody>
          <a:bodyPr/>
          <a:lstStyle/>
          <a:p>
            <a:r>
              <a:rPr lang="en-US" dirty="0"/>
              <a:t>Before taking about the risk we first see the different possible outcomes of a particular </a:t>
            </a:r>
            <a:r>
              <a:rPr lang="en-US" dirty="0" smtClean="0"/>
              <a:t>investment by </a:t>
            </a:r>
            <a:r>
              <a:rPr lang="en-US" dirty="0"/>
              <a:t>analyzing the expected return. It is mentioned earlier that once we have an idea of the variation </a:t>
            </a:r>
            <a:r>
              <a:rPr lang="en-US" dirty="0" smtClean="0"/>
              <a:t>then we </a:t>
            </a:r>
            <a:r>
              <a:rPr lang="en-US" dirty="0"/>
              <a:t>can measure the risk of that investment.</a:t>
            </a:r>
          </a:p>
        </p:txBody>
      </p:sp>
      <p:sp>
        <p:nvSpPr>
          <p:cNvPr id="5" name="Slide Number Placeholder 4"/>
          <p:cNvSpPr>
            <a:spLocks noGrp="1"/>
          </p:cNvSpPr>
          <p:nvPr>
            <p:ph type="sldNum" sz="quarter" idx="12"/>
          </p:nvPr>
        </p:nvSpPr>
        <p:spPr/>
        <p:txBody>
          <a:bodyPr/>
          <a:lstStyle/>
          <a:p>
            <a:fld id="{DD902FD1-9819-4217-8FC8-BD401AA06334}"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Range of Possible Outcomes, Expected Return:</a:t>
            </a:r>
            <a:endParaRPr lang="en-US" b="1" dirty="0"/>
          </a:p>
        </p:txBody>
      </p:sp>
      <p:sp>
        <p:nvSpPr>
          <p:cNvPr id="4" name="Content Placeholder 3"/>
          <p:cNvSpPr>
            <a:spLocks noGrp="1"/>
          </p:cNvSpPr>
          <p:nvPr>
            <p:ph idx="1"/>
          </p:nvPr>
        </p:nvSpPr>
        <p:spPr/>
        <p:txBody>
          <a:bodyPr>
            <a:normAutofit/>
          </a:bodyPr>
          <a:lstStyle/>
          <a:p>
            <a:r>
              <a:rPr lang="en-US" dirty="0" smtClean="0"/>
              <a:t>Overall </a:t>
            </a:r>
            <a:r>
              <a:rPr lang="en-US" dirty="0"/>
              <a:t>Return on Stock = Dividend Yield + Capital Gains Yield (Gordon’s Formula)</a:t>
            </a:r>
          </a:p>
          <a:p>
            <a:r>
              <a:rPr lang="en-US" dirty="0"/>
              <a:t>Simply, Return is proportional to Capital Gain which is proportional to Selling Price. </a:t>
            </a:r>
          </a:p>
        </p:txBody>
      </p:sp>
      <p:sp>
        <p:nvSpPr>
          <p:cNvPr id="5" name="Slide Number Placeholder 4"/>
          <p:cNvSpPr>
            <a:spLocks noGrp="1"/>
          </p:cNvSpPr>
          <p:nvPr>
            <p:ph type="sldNum" sz="quarter" idx="12"/>
          </p:nvPr>
        </p:nvSpPr>
        <p:spPr/>
        <p:txBody>
          <a:bodyPr/>
          <a:lstStyle/>
          <a:p>
            <a:fld id="{DD902FD1-9819-4217-8FC8-BD401AA06334}"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Range of Possible Outcomes, Expected Return:</a:t>
            </a:r>
            <a:endParaRPr lang="en-US" b="1" dirty="0"/>
          </a:p>
        </p:txBody>
      </p:sp>
      <p:sp>
        <p:nvSpPr>
          <p:cNvPr id="4" name="Content Placeholder 3"/>
          <p:cNvSpPr>
            <a:spLocks noGrp="1"/>
          </p:cNvSpPr>
          <p:nvPr>
            <p:ph idx="1"/>
          </p:nvPr>
        </p:nvSpPr>
        <p:spPr/>
        <p:txBody>
          <a:bodyPr>
            <a:normAutofit/>
          </a:bodyPr>
          <a:lstStyle/>
          <a:p>
            <a:r>
              <a:rPr lang="en-US" dirty="0" smtClean="0"/>
              <a:t>We can use Forecasted Selling Price as measure of Return. The wider the range of Possible Outcomes that can occur, the greater the Risk.</a:t>
            </a:r>
            <a:endParaRPr lang="en-US"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Range of Possible Outcomes, Expected Return:</a:t>
            </a:r>
            <a:endParaRPr lang="en-US" b="1" dirty="0"/>
          </a:p>
        </p:txBody>
      </p:sp>
      <p:sp>
        <p:nvSpPr>
          <p:cNvPr id="4" name="Content Placeholder 3"/>
          <p:cNvSpPr>
            <a:spLocks noGrp="1"/>
          </p:cNvSpPr>
          <p:nvPr>
            <p:ph idx="1"/>
          </p:nvPr>
        </p:nvSpPr>
        <p:spPr/>
        <p:txBody>
          <a:bodyPr>
            <a:normAutofit/>
          </a:bodyPr>
          <a:lstStyle/>
          <a:p>
            <a:r>
              <a:rPr lang="en-US" dirty="0"/>
              <a:t>The chance that a future event will actually occur is measured using Probability</a:t>
            </a:r>
          </a:p>
          <a:p>
            <a:r>
              <a:rPr lang="en-US" b="1" dirty="0"/>
              <a:t>Expected ROR = &lt; r &gt; = pi </a:t>
            </a:r>
            <a:r>
              <a:rPr lang="en-US" b="1" dirty="0" err="1" smtClean="0"/>
              <a:t>ri</a:t>
            </a:r>
            <a:endParaRPr lang="en-US" b="1"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Range of Possible Outcomes, Expected Return:</a:t>
            </a:r>
            <a:endParaRPr lang="en-US" b="1" dirty="0"/>
          </a:p>
        </p:txBody>
      </p:sp>
      <p:sp>
        <p:nvSpPr>
          <p:cNvPr id="4" name="Content Placeholder 3"/>
          <p:cNvSpPr>
            <a:spLocks noGrp="1"/>
          </p:cNvSpPr>
          <p:nvPr>
            <p:ph idx="1"/>
          </p:nvPr>
        </p:nvSpPr>
        <p:spPr/>
        <p:txBody>
          <a:bodyPr>
            <a:normAutofit/>
          </a:bodyPr>
          <a:lstStyle/>
          <a:p>
            <a:r>
              <a:rPr lang="en-US" dirty="0" smtClean="0"/>
              <a:t>Where pi represents the Probability of Outcome “</a:t>
            </a:r>
            <a:r>
              <a:rPr lang="en-US" dirty="0" err="1" smtClean="0"/>
              <a:t>i</a:t>
            </a:r>
            <a:r>
              <a:rPr lang="en-US" dirty="0" smtClean="0"/>
              <a:t>” taking place and </a:t>
            </a:r>
            <a:r>
              <a:rPr lang="en-US" dirty="0" err="1" smtClean="0"/>
              <a:t>ri</a:t>
            </a:r>
            <a:r>
              <a:rPr lang="en-US" dirty="0" smtClean="0"/>
              <a:t> represents the Rate of Return (ROR) if Outcome “</a:t>
            </a:r>
            <a:r>
              <a:rPr lang="en-US" dirty="0" err="1" smtClean="0"/>
              <a:t>i</a:t>
            </a:r>
            <a:r>
              <a:rPr lang="en-US" dirty="0" smtClean="0"/>
              <a:t>” takes place. The Probability gives weight age to the return. The Expected or Most Likely ROR is the SUM of the weighted returns for ALL possible Outcomes.</a:t>
            </a:r>
            <a:endParaRPr lang="en-US"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a:t>
            </a:r>
            <a:r>
              <a:rPr lang="en-US" dirty="0"/>
              <a:t>of investing in the share of the particular company.</a:t>
            </a:r>
            <a:endParaRPr lang="en-US" b="1" dirty="0"/>
          </a:p>
        </p:txBody>
      </p:sp>
      <p:sp>
        <p:nvSpPr>
          <p:cNvPr id="4" name="Content Placeholder 3"/>
          <p:cNvSpPr>
            <a:spLocks noGrp="1"/>
          </p:cNvSpPr>
          <p:nvPr>
            <p:ph idx="1"/>
          </p:nvPr>
        </p:nvSpPr>
        <p:spPr/>
        <p:txBody>
          <a:bodyPr>
            <a:normAutofit/>
          </a:bodyPr>
          <a:lstStyle/>
          <a:p>
            <a:r>
              <a:rPr lang="en-US" dirty="0"/>
              <a:t>Suppose you are deciding whether to invest in the Stock of Company ABC. You’re not </a:t>
            </a:r>
            <a:r>
              <a:rPr lang="en-US" dirty="0" smtClean="0"/>
              <a:t>sure because </a:t>
            </a:r>
            <a:r>
              <a:rPr lang="en-US" dirty="0"/>
              <a:t>the Future or Forecasted Price of the Stock after 1 year could reach any one of 3 </a:t>
            </a:r>
            <a:r>
              <a:rPr lang="en-US" dirty="0" smtClean="0"/>
              <a:t>Possible Values </a:t>
            </a:r>
            <a:r>
              <a:rPr lang="en-US" dirty="0"/>
              <a:t>(or Outcomes). </a:t>
            </a:r>
          </a:p>
        </p:txBody>
      </p:sp>
      <p:sp>
        <p:nvSpPr>
          <p:cNvPr id="5" name="Slide Number Placeholder 4"/>
          <p:cNvSpPr>
            <a:spLocks noGrp="1"/>
          </p:cNvSpPr>
          <p:nvPr>
            <p:ph type="sldNum" sz="quarter" idx="12"/>
          </p:nvPr>
        </p:nvSpPr>
        <p:spPr/>
        <p:txBody>
          <a:bodyPr/>
          <a:lstStyle/>
          <a:p>
            <a:fld id="{DD902FD1-9819-4217-8FC8-BD401AA06334}"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a:t>
            </a:r>
            <a:r>
              <a:rPr lang="en-US" dirty="0"/>
              <a:t>of investing in the share of the particular company.</a:t>
            </a:r>
            <a:endParaRPr lang="en-US" b="1" dirty="0"/>
          </a:p>
        </p:txBody>
      </p:sp>
      <p:sp>
        <p:nvSpPr>
          <p:cNvPr id="4" name="Content Placeholder 3"/>
          <p:cNvSpPr>
            <a:spLocks noGrp="1"/>
          </p:cNvSpPr>
          <p:nvPr>
            <p:ph idx="1"/>
          </p:nvPr>
        </p:nvSpPr>
        <p:spPr/>
        <p:txBody>
          <a:bodyPr>
            <a:normAutofit/>
          </a:bodyPr>
          <a:lstStyle/>
          <a:p>
            <a:r>
              <a:rPr lang="en-US" dirty="0" smtClean="0"/>
              <a:t>Before you can estimate the most likely or Mean or Expected Future Price, you need to guess the Probability of Each Possible Outcome.</a:t>
            </a:r>
            <a:endParaRPr lang="en-US"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a:t>
            </a:r>
            <a:r>
              <a:rPr lang="en-US" dirty="0"/>
              <a:t>of investing in the share of the particular company.</a:t>
            </a:r>
            <a:endParaRPr lang="en-US"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685800" y="2286000"/>
            <a:ext cx="7279364" cy="1596231"/>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D902FD1-9819-4217-8FC8-BD401AA06334}"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a:t>
            </a:r>
            <a:r>
              <a:rPr lang="en-US" dirty="0"/>
              <a:t>of investing in the share of the particular company.</a:t>
            </a:r>
            <a:endParaRPr lang="en-US" b="1" dirty="0"/>
          </a:p>
        </p:txBody>
      </p:sp>
      <p:sp>
        <p:nvSpPr>
          <p:cNvPr id="6" name="Content Placeholder 5"/>
          <p:cNvSpPr>
            <a:spLocks noGrp="1"/>
          </p:cNvSpPr>
          <p:nvPr>
            <p:ph idx="1"/>
          </p:nvPr>
        </p:nvSpPr>
        <p:spPr/>
        <p:txBody>
          <a:bodyPr/>
          <a:lstStyle/>
          <a:p>
            <a:r>
              <a:rPr lang="en-US" dirty="0"/>
              <a:t>Po= Present Market Price Rs100. P1*=Forecasted Price.</a:t>
            </a:r>
          </a:p>
          <a:p>
            <a:r>
              <a:rPr lang="en-US" dirty="0"/>
              <a:t>The Sum of Probabilities of all Possible Outcomes MUST Add Up to 100% (or 1.0).</a:t>
            </a:r>
          </a:p>
        </p:txBody>
      </p:sp>
      <p:sp>
        <p:nvSpPr>
          <p:cNvPr id="4" name="Slide Number Placeholder 3"/>
          <p:cNvSpPr>
            <a:spLocks noGrp="1"/>
          </p:cNvSpPr>
          <p:nvPr>
            <p:ph type="sldNum" sz="quarter" idx="12"/>
          </p:nvPr>
        </p:nvSpPr>
        <p:spPr/>
        <p:txBody>
          <a:bodyPr/>
          <a:lstStyle/>
          <a:p>
            <a:fld id="{DD902FD1-9819-4217-8FC8-BD401AA06334}"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Payoff Table &amp; Expected ROR</a:t>
            </a:r>
            <a:br>
              <a:rPr lang="en-US" b="1" dirty="0"/>
            </a:br>
            <a:r>
              <a:rPr lang="en-US" b="1" dirty="0"/>
              <a:t>Payoff Table for Investment in Stock</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685800" y="2209800"/>
            <a:ext cx="7429304" cy="177720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D902FD1-9819-4217-8FC8-BD401AA06334}"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Payoff Table &amp; Expected ROR</a:t>
            </a:r>
            <a:br>
              <a:rPr lang="en-US" b="1" dirty="0"/>
            </a:br>
            <a:r>
              <a:rPr lang="en-US" b="1" dirty="0"/>
              <a:t>Payoff Table for Investment in Stock</a:t>
            </a:r>
          </a:p>
        </p:txBody>
      </p:sp>
      <p:sp>
        <p:nvSpPr>
          <p:cNvPr id="4" name="Content Placeholder 3"/>
          <p:cNvSpPr>
            <a:spLocks noGrp="1"/>
          </p:cNvSpPr>
          <p:nvPr>
            <p:ph idx="1"/>
          </p:nvPr>
        </p:nvSpPr>
        <p:spPr/>
        <p:txBody>
          <a:bodyPr/>
          <a:lstStyle/>
          <a:p>
            <a:r>
              <a:rPr lang="en-US" b="1" dirty="0"/>
              <a:t>Expected ROR of Investment in Stock</a:t>
            </a:r>
          </a:p>
          <a:p>
            <a:r>
              <a:rPr lang="en-US" dirty="0"/>
              <a:t>Most Likely or Weighted Average or Mean ROR Rate of Return &lt; r &gt;</a:t>
            </a:r>
          </a:p>
          <a:p>
            <a:r>
              <a:rPr lang="en-US" b="1" dirty="0"/>
              <a:t>Expected ROR = &lt; r &gt; = pi </a:t>
            </a:r>
            <a:r>
              <a:rPr lang="en-US" b="1" dirty="0" err="1"/>
              <a:t>ri</a:t>
            </a:r>
            <a:r>
              <a:rPr lang="en-US" b="1" dirty="0"/>
              <a:t>.</a:t>
            </a:r>
          </a:p>
          <a:p>
            <a:r>
              <a:rPr lang="pt-BR" dirty="0"/>
              <a:t>= p1 (r1) + p2 (r2) + p3 (r3)</a:t>
            </a:r>
          </a:p>
          <a:p>
            <a:r>
              <a:rPr lang="en-US" dirty="0"/>
              <a:t>= 0.3(40%) + 0.4(10%) + 0.3(-20%)</a:t>
            </a:r>
          </a:p>
          <a:p>
            <a:r>
              <a:rPr lang="en-US" dirty="0"/>
              <a:t>= 12% + 4% - 6% = 10</a:t>
            </a:r>
            <a:r>
              <a:rPr lang="en-US" b="1" dirty="0"/>
              <a:t>%</a:t>
            </a:r>
            <a:endParaRPr lang="en-US"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4" name="Content Placeholder 3"/>
          <p:cNvSpPr>
            <a:spLocks noGrp="1"/>
          </p:cNvSpPr>
          <p:nvPr>
            <p:ph idx="1"/>
          </p:nvPr>
        </p:nvSpPr>
        <p:spPr/>
        <p:txBody>
          <a:bodyPr>
            <a:normAutofit/>
          </a:bodyPr>
          <a:lstStyle/>
          <a:p>
            <a:r>
              <a:rPr lang="en-US" b="1" smtClean="0"/>
              <a:t>Introduction </a:t>
            </a:r>
            <a:r>
              <a:rPr lang="en-US" b="1" dirty="0" smtClean="0"/>
              <a:t>to Risk</a:t>
            </a:r>
          </a:p>
          <a:p>
            <a:r>
              <a:rPr lang="en-US" b="1" dirty="0" smtClean="0"/>
              <a:t>Risk and Return for Single Stock Investment</a:t>
            </a:r>
            <a:endParaRPr lang="en-US" dirty="0"/>
          </a:p>
        </p:txBody>
      </p:sp>
      <p:sp>
        <p:nvSpPr>
          <p:cNvPr id="5" name="Slide Number Placeholder 4"/>
          <p:cNvSpPr>
            <a:spLocks noGrp="1"/>
          </p:cNvSpPr>
          <p:nvPr>
            <p:ph type="sldNum" sz="quarter" idx="12"/>
          </p:nvPr>
        </p:nvSpPr>
        <p:spPr/>
        <p:txBody>
          <a:bodyPr/>
          <a:lstStyle/>
          <a:p>
            <a:fld id="{DD902FD1-9819-4217-8FC8-BD401AA06334}" type="slidenum">
              <a:rPr lang="en-US" smtClean="0"/>
              <a:pPr/>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TotalTime>
  <Words>1516</Words>
  <Application>Microsoft Office PowerPoint</Application>
  <PresentationFormat>On-screen Show (4:3)</PresentationFormat>
  <Paragraphs>141</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Summary of Last Lecture</vt:lpstr>
      <vt:lpstr>INTRODUCTION TO RISK, RISK AND RETURN FOR A SINGLE STOCK INVESTMENT</vt:lpstr>
      <vt:lpstr>Learning Objectives: </vt:lpstr>
      <vt:lpstr>What we have studied up till now?</vt:lpstr>
      <vt:lpstr>What we have studied up till now?</vt:lpstr>
      <vt:lpstr>What we have studied up till now?</vt:lpstr>
      <vt:lpstr>Risk:</vt:lpstr>
      <vt:lpstr>Risk:</vt:lpstr>
      <vt:lpstr>Risk:</vt:lpstr>
      <vt:lpstr>Risk:</vt:lpstr>
      <vt:lpstr>Risk:</vt:lpstr>
      <vt:lpstr>Risk:</vt:lpstr>
      <vt:lpstr>Risk:</vt:lpstr>
      <vt:lpstr>Risk:</vt:lpstr>
      <vt:lpstr>Risk:</vt:lpstr>
      <vt:lpstr>Causes of Risk:</vt:lpstr>
      <vt:lpstr>Causes of Risk:</vt:lpstr>
      <vt:lpstr>Measurement of Risk:</vt:lpstr>
      <vt:lpstr>Measurement of Risk:</vt:lpstr>
      <vt:lpstr>Measurement of Risk:</vt:lpstr>
      <vt:lpstr>Measurement of Risk:</vt:lpstr>
      <vt:lpstr>Fundamental Rule of Risk &amp; Return:</vt:lpstr>
      <vt:lpstr>Fundamental Rule of Risk &amp; Return:</vt:lpstr>
      <vt:lpstr>Diversification:</vt:lpstr>
      <vt:lpstr>Diversification:</vt:lpstr>
      <vt:lpstr>Every Day Examples of Risk-Return Pairs:</vt:lpstr>
      <vt:lpstr>Every Day Examples of Risk-Return Pairs:</vt:lpstr>
      <vt:lpstr>Range of Possible Outcomes, Expected Return:</vt:lpstr>
      <vt:lpstr>Range of Possible Outcomes, Expected Return:</vt:lpstr>
      <vt:lpstr>Range of Possible Outcomes, Expected Return:</vt:lpstr>
      <vt:lpstr>Range of Possible Outcomes, Expected Return:</vt:lpstr>
      <vt:lpstr>Case of investing in the share of the particular company.</vt:lpstr>
      <vt:lpstr>Case of investing in the share of the particular company.</vt:lpstr>
      <vt:lpstr>Case of investing in the share of the particular company.</vt:lpstr>
      <vt:lpstr>Case of investing in the share of the particular company.</vt:lpstr>
      <vt:lpstr>Payoff Table &amp; Expected ROR Payoff Table for Investment in Stock</vt:lpstr>
      <vt:lpstr>Payoff Table &amp; Expected ROR Payoff Table for Investment in Stock</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RISK, RISK AND RETURN FOR A SINGLE STOCK INVESTMENT</dc:title>
  <dc:creator>Ammar</dc:creator>
  <cp:lastModifiedBy>NTS</cp:lastModifiedBy>
  <cp:revision>29</cp:revision>
  <dcterms:created xsi:type="dcterms:W3CDTF">2014-06-16T15:44:01Z</dcterms:created>
  <dcterms:modified xsi:type="dcterms:W3CDTF">2014-06-17T08:18:35Z</dcterms:modified>
</cp:coreProperties>
</file>