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0"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FA883B-2A82-4233-A3FB-E4283C8E90E3}" type="datetimeFigureOut">
              <a:rPr lang="en-US" smtClean="0"/>
              <a:t>6/15/2014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831D7E-33CC-402D-81CA-2B6A83DCFDC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438CE3-4E16-4CB3-8CFE-D8A3FE4D0EE4}" type="datetime1">
              <a:rPr lang="en-US" smtClean="0"/>
              <a:t>6/15/2014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532BC3-7BBD-4604-8728-6CEE9509AD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47BEF9-55B0-428E-A94B-DA72B4A15EE6}" type="datetime1">
              <a:rPr lang="en-US" smtClean="0"/>
              <a:t>6/15/2014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532BC3-7BBD-4604-8728-6CEE9509AD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5C535-CADE-405A-AAAA-80A2F9306984}" type="datetime1">
              <a:rPr lang="en-US" smtClean="0"/>
              <a:t>6/15/2014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532BC3-7BBD-4604-8728-6CEE9509AD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00561F-115C-4E7E-A298-7786BD7E0ED8}" type="datetime1">
              <a:rPr lang="en-US" smtClean="0"/>
              <a:t>6/15/2014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532BC3-7BBD-4604-8728-6CEE9509AD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9A3B25-078A-4169-9502-751A4E6AFAF0}" type="datetime1">
              <a:rPr lang="en-US" smtClean="0"/>
              <a:t>6/15/2014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532BC3-7BBD-4604-8728-6CEE9509AD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0400AB-7801-4F71-845A-25A0EC844CBD}" type="datetime1">
              <a:rPr lang="en-US" smtClean="0"/>
              <a:t>6/15/2014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532BC3-7BBD-4604-8728-6CEE9509AD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A50DBF-4EB2-4A7B-AB5A-CCF3672908BC}" type="datetime1">
              <a:rPr lang="en-US" smtClean="0"/>
              <a:t>6/15/2014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532BC3-7BBD-4604-8728-6CEE9509AD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42F35E-9A5B-420A-8870-6C19629C2D9E}" type="datetime1">
              <a:rPr lang="en-US" smtClean="0"/>
              <a:t>6/15/2014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532BC3-7BBD-4604-8728-6CEE9509AD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5F52F0-1F27-48EF-878E-5516CDC9EAF4}" type="datetime1">
              <a:rPr lang="en-US" smtClean="0"/>
              <a:t>6/15/2014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532BC3-7BBD-4604-8728-6CEE9509AD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0BE4FC-22E6-42B4-8668-889E65423ECF}" type="datetime1">
              <a:rPr lang="en-US" smtClean="0"/>
              <a:t>6/15/2014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532BC3-7BBD-4604-8728-6CEE9509AD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E9B0FC-57CF-4030-A4DC-FEAB842A226B}" type="datetime1">
              <a:rPr lang="en-US" smtClean="0"/>
              <a:t>6/15/2014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532BC3-7BBD-4604-8728-6CEE9509AD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5706F4-319C-4D88-BBAC-F5570563B162}" type="datetime1">
              <a:rPr lang="en-US" smtClean="0"/>
              <a:t>6/15/2014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532BC3-7BBD-4604-8728-6CEE9509AD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Common Stock pricing</a:t>
            </a:r>
          </a:p>
          <a:p>
            <a:r>
              <a:rPr lang="en-US" b="1" dirty="0" smtClean="0"/>
              <a:t>Dividend Growth Models</a:t>
            </a:r>
          </a:p>
          <a:p>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COMMON STOCKS – RATE OF RETURN AND EPS PRICING MODEL</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BE532BC3-7BBD-4604-8728-6CEE9509ADA7}"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smtClean="0"/>
              <a:t>After </a:t>
            </a:r>
            <a:r>
              <a:rPr lang="en-US" dirty="0"/>
              <a:t>going through this lecture, you would be able to have an understanding of the following topics</a:t>
            </a:r>
          </a:p>
          <a:p>
            <a:r>
              <a:rPr lang="en-US" b="1" dirty="0" smtClean="0"/>
              <a:t>Common </a:t>
            </a:r>
            <a:r>
              <a:rPr lang="en-US" b="1" dirty="0"/>
              <a:t>Stocks – Rate of Return</a:t>
            </a:r>
          </a:p>
          <a:p>
            <a:r>
              <a:rPr lang="en-US" b="1" dirty="0" smtClean="0"/>
              <a:t>EPS </a:t>
            </a:r>
            <a:r>
              <a:rPr lang="en-US" b="1" dirty="0"/>
              <a:t>Pricing Model</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In this lecture, we will continue our discussion on share price valuation and we discuss the </a:t>
            </a:r>
            <a:r>
              <a:rPr lang="en-US" dirty="0" smtClean="0"/>
              <a:t>common stock </a:t>
            </a:r>
            <a:r>
              <a:rPr lang="en-US" dirty="0"/>
              <a:t>valuation in case of long term or perpetual investment</a:t>
            </a:r>
            <a:r>
              <a:rPr lang="en-US" dirty="0" smtClean="0"/>
              <a:t>.</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First, we review what we have studied in the previous lecture. We have discussed 2 approaches of perpetual common stock valuation.</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 Zero growth :</a:t>
            </a:r>
            <a:endParaRPr lang="en-US" dirty="0"/>
          </a:p>
        </p:txBody>
      </p:sp>
      <p:sp>
        <p:nvSpPr>
          <p:cNvPr id="3" name="Content Placeholder 2"/>
          <p:cNvSpPr>
            <a:spLocks noGrp="1"/>
          </p:cNvSpPr>
          <p:nvPr>
            <p:ph idx="1"/>
          </p:nvPr>
        </p:nvSpPr>
        <p:spPr/>
        <p:txBody>
          <a:bodyPr>
            <a:normAutofit/>
          </a:bodyPr>
          <a:lstStyle/>
          <a:p>
            <a:r>
              <a:rPr lang="en-US" dirty="0"/>
              <a:t>In this we assume zero growth in dividends and our formula is</a:t>
            </a:r>
          </a:p>
          <a:p>
            <a:r>
              <a:rPr lang="en-US" b="1" dirty="0"/>
              <a:t>Po*=DIV1 / </a:t>
            </a:r>
            <a:r>
              <a:rPr lang="en-US" b="1" dirty="0" err="1"/>
              <a:t>rCE</a:t>
            </a:r>
            <a:r>
              <a:rPr lang="en-US" b="1" dirty="0"/>
              <a:t> (Po* is being estimated).</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2. Constant growth rate:</a:t>
            </a:r>
            <a:endParaRPr lang="en-US" b="1" dirty="0"/>
          </a:p>
        </p:txBody>
      </p:sp>
      <p:sp>
        <p:nvSpPr>
          <p:cNvPr id="3" name="Content Placeholder 2"/>
          <p:cNvSpPr>
            <a:spLocks noGrp="1"/>
          </p:cNvSpPr>
          <p:nvPr>
            <p:ph idx="1"/>
          </p:nvPr>
        </p:nvSpPr>
        <p:spPr/>
        <p:txBody>
          <a:bodyPr>
            <a:normAutofit/>
          </a:bodyPr>
          <a:lstStyle/>
          <a:p>
            <a:r>
              <a:rPr lang="en-US" dirty="0" smtClean="0"/>
              <a:t>In </a:t>
            </a:r>
            <a:r>
              <a:rPr lang="en-US" dirty="0"/>
              <a:t>this we assume that dividend is growing at constant growth rate (inflationary rate</a:t>
            </a:r>
            <a:r>
              <a:rPr lang="en-US" dirty="0" smtClean="0"/>
              <a:t>). We can </a:t>
            </a:r>
            <a:r>
              <a:rPr lang="en-US" dirty="0"/>
              <a:t>also use accounting data to calculate </a:t>
            </a:r>
            <a:r>
              <a:rPr lang="en-US" b="1" dirty="0"/>
              <a:t>‘g’.</a:t>
            </a:r>
          </a:p>
          <a:p>
            <a:r>
              <a:rPr lang="en-US" b="1" dirty="0"/>
              <a:t>g= plowback ratio x ROE</a:t>
            </a:r>
            <a:r>
              <a:rPr lang="en-US" b="1" dirty="0" smtClean="0"/>
              <a:t>.</a:t>
            </a:r>
            <a:endParaRPr lang="en-US" b="1"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2. Constant growth rate:</a:t>
            </a:r>
            <a:endParaRPr lang="en-US" b="1" dirty="0"/>
          </a:p>
        </p:txBody>
      </p:sp>
      <p:sp>
        <p:nvSpPr>
          <p:cNvPr id="3" name="Content Placeholder 2"/>
          <p:cNvSpPr>
            <a:spLocks noGrp="1"/>
          </p:cNvSpPr>
          <p:nvPr>
            <p:ph idx="1"/>
          </p:nvPr>
        </p:nvSpPr>
        <p:spPr/>
        <p:txBody>
          <a:bodyPr>
            <a:normAutofit/>
          </a:bodyPr>
          <a:lstStyle/>
          <a:p>
            <a:r>
              <a:rPr lang="en-US" dirty="0" smtClean="0"/>
              <a:t>In this particular case of constant growth model the formula for estimation of fair price is </a:t>
            </a:r>
            <a:r>
              <a:rPr lang="it-IT" b="1" dirty="0" smtClean="0"/>
              <a:t>Po*= DI V1/ (rCE -g)</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Rate of Return on Equity</a:t>
            </a:r>
            <a:endParaRPr lang="en-US" b="1" dirty="0"/>
          </a:p>
        </p:txBody>
      </p:sp>
      <p:sp>
        <p:nvSpPr>
          <p:cNvPr id="3" name="Content Placeholder 2"/>
          <p:cNvSpPr>
            <a:spLocks noGrp="1"/>
          </p:cNvSpPr>
          <p:nvPr>
            <p:ph idx="1"/>
          </p:nvPr>
        </p:nvSpPr>
        <p:spPr/>
        <p:txBody>
          <a:bodyPr>
            <a:normAutofit/>
          </a:bodyPr>
          <a:lstStyle/>
          <a:p>
            <a:r>
              <a:rPr lang="en-US" dirty="0"/>
              <a:t>Now, we have studied about estimating the fair price of the common shares under a very </a:t>
            </a:r>
            <a:r>
              <a:rPr lang="en-US" dirty="0" smtClean="0"/>
              <a:t>long term </a:t>
            </a:r>
            <a:r>
              <a:rPr lang="en-US" dirty="0"/>
              <a:t>investment but it is equally important to know the Required rate of Return (ROR</a:t>
            </a:r>
            <a:r>
              <a:rPr lang="en-US" dirty="0" smtClean="0"/>
              <a:t>).</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Rate of Return on Equity</a:t>
            </a:r>
            <a:endParaRPr lang="en-US" b="1" dirty="0"/>
          </a:p>
        </p:txBody>
      </p:sp>
      <p:sp>
        <p:nvSpPr>
          <p:cNvPr id="3" name="Content Placeholder 2"/>
          <p:cNvSpPr>
            <a:spLocks noGrp="1"/>
          </p:cNvSpPr>
          <p:nvPr>
            <p:ph idx="1"/>
          </p:nvPr>
        </p:nvSpPr>
        <p:spPr/>
        <p:txBody>
          <a:bodyPr>
            <a:normAutofit/>
          </a:bodyPr>
          <a:lstStyle/>
          <a:p>
            <a:r>
              <a:rPr lang="en-US" dirty="0" smtClean="0"/>
              <a:t>In capital budgeting criterion, we have mentioned that we have to look both NPV as well as IRR. NPV is the price or value of the asset or security and IRR is the measure of the rate of return of a particular asset or project. </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Rate of Return on Equity</a:t>
            </a:r>
            <a:endParaRPr lang="en-US" b="1" dirty="0"/>
          </a:p>
        </p:txBody>
      </p:sp>
      <p:sp>
        <p:nvSpPr>
          <p:cNvPr id="3" name="Content Placeholder 2"/>
          <p:cNvSpPr>
            <a:spLocks noGrp="1"/>
          </p:cNvSpPr>
          <p:nvPr>
            <p:ph idx="1"/>
          </p:nvPr>
        </p:nvSpPr>
        <p:spPr/>
        <p:txBody>
          <a:bodyPr>
            <a:normAutofit/>
          </a:bodyPr>
          <a:lstStyle/>
          <a:p>
            <a:r>
              <a:rPr lang="en-US" dirty="0" smtClean="0"/>
              <a:t>So, we have to compute both NPV and IRR. Similarly, for the case of direct claim securities like share we can use the same equation and we can rearrange them for the required rate of return which is equal to </a:t>
            </a:r>
            <a:r>
              <a:rPr lang="en-US" b="1" dirty="0" err="1" smtClean="0"/>
              <a:t>rCE</a:t>
            </a:r>
            <a:r>
              <a:rPr lang="en-US" b="1" dirty="0" smtClean="0"/>
              <a:t>.</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Rate of Return on Equity</a:t>
            </a:r>
            <a:endParaRPr lang="en-US" b="1" dirty="0"/>
          </a:p>
        </p:txBody>
      </p:sp>
      <p:sp>
        <p:nvSpPr>
          <p:cNvPr id="3" name="Content Placeholder 2"/>
          <p:cNvSpPr>
            <a:spLocks noGrp="1"/>
          </p:cNvSpPr>
          <p:nvPr>
            <p:ph idx="1"/>
          </p:nvPr>
        </p:nvSpPr>
        <p:spPr/>
        <p:txBody>
          <a:bodyPr>
            <a:normAutofit/>
          </a:bodyPr>
          <a:lstStyle/>
          <a:p>
            <a:r>
              <a:rPr lang="en-US" dirty="0"/>
              <a:t>The Estimated Required Rate of Return for Investment in Common Equity (</a:t>
            </a:r>
            <a:r>
              <a:rPr lang="en-US" dirty="0" err="1"/>
              <a:t>rCE</a:t>
            </a:r>
            <a:r>
              <a:rPr lang="en-US" dirty="0"/>
              <a:t>) can </a:t>
            </a:r>
            <a:r>
              <a:rPr lang="en-US" dirty="0" smtClean="0"/>
              <a:t>be calculated </a:t>
            </a:r>
            <a:r>
              <a:rPr lang="en-US" dirty="0"/>
              <a:t>by re-arranging the same equation:</a:t>
            </a:r>
          </a:p>
          <a:p>
            <a:r>
              <a:rPr lang="en-US" b="1" dirty="0"/>
              <a:t>Dividends Pricing Models:</a:t>
            </a:r>
          </a:p>
          <a:p>
            <a:r>
              <a:rPr lang="en-US" dirty="0"/>
              <a:t>Zero Growth: Po*=DIV1 / </a:t>
            </a:r>
            <a:r>
              <a:rPr lang="en-US" dirty="0" err="1"/>
              <a:t>rCE</a:t>
            </a:r>
            <a:r>
              <a:rPr lang="en-US" dirty="0"/>
              <a:t> (Po* is being estimated)</a:t>
            </a:r>
          </a:p>
          <a:p>
            <a:r>
              <a:rPr lang="en-US" dirty="0" err="1"/>
              <a:t>rCE</a:t>
            </a:r>
            <a:r>
              <a:rPr lang="en-US" dirty="0"/>
              <a:t>*= DIV1 / Po (</a:t>
            </a:r>
            <a:r>
              <a:rPr lang="en-US" dirty="0" err="1"/>
              <a:t>rCE</a:t>
            </a:r>
            <a:r>
              <a:rPr lang="en-US" dirty="0"/>
              <a:t>* is being estimated)</a:t>
            </a:r>
          </a:p>
        </p:txBody>
      </p:sp>
      <p:sp>
        <p:nvSpPr>
          <p:cNvPr id="4" name="Slide Number Placeholder 3"/>
          <p:cNvSpPr>
            <a:spLocks noGrp="1"/>
          </p:cNvSpPr>
          <p:nvPr>
            <p:ph type="sldNum" sz="quarter" idx="12"/>
          </p:nvPr>
        </p:nvSpPr>
        <p:spPr/>
        <p:txBody>
          <a:bodyPr/>
          <a:lstStyle/>
          <a:p>
            <a:fld id="{BE532BC3-7BBD-4604-8728-6CEE9509ADA7}"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Rate of Return on Equity</a:t>
            </a:r>
            <a:endParaRPr lang="en-US" b="1" dirty="0"/>
          </a:p>
        </p:txBody>
      </p:sp>
      <p:sp>
        <p:nvSpPr>
          <p:cNvPr id="3" name="Content Placeholder 2"/>
          <p:cNvSpPr>
            <a:spLocks noGrp="1"/>
          </p:cNvSpPr>
          <p:nvPr>
            <p:ph idx="1"/>
          </p:nvPr>
        </p:nvSpPr>
        <p:spPr/>
        <p:txBody>
          <a:bodyPr>
            <a:normAutofit/>
          </a:bodyPr>
          <a:lstStyle/>
          <a:p>
            <a:r>
              <a:rPr lang="en-US" dirty="0"/>
              <a:t>Similarly,</a:t>
            </a:r>
          </a:p>
          <a:p>
            <a:r>
              <a:rPr lang="en-US" b="1" dirty="0"/>
              <a:t>Constant Growth: Po*= DI V1/ (</a:t>
            </a:r>
            <a:r>
              <a:rPr lang="en-US" b="1" dirty="0" err="1"/>
              <a:t>rCE</a:t>
            </a:r>
            <a:r>
              <a:rPr lang="en-US" b="1" dirty="0"/>
              <a:t> -g)</a:t>
            </a:r>
          </a:p>
          <a:p>
            <a:r>
              <a:rPr lang="pl-PL" b="1" dirty="0"/>
              <a:t>rCE</a:t>
            </a:r>
            <a:r>
              <a:rPr lang="pl-PL" b="1" dirty="0" smtClean="0"/>
              <a:t>*</a:t>
            </a:r>
            <a:r>
              <a:rPr lang="en-US" b="1" dirty="0" smtClean="0"/>
              <a:t>	</a:t>
            </a:r>
            <a:r>
              <a:rPr lang="pl-PL" b="1" dirty="0" smtClean="0"/>
              <a:t>= </a:t>
            </a:r>
            <a:r>
              <a:rPr lang="pl-PL" b="1" dirty="0"/>
              <a:t>( DIV 1 / Po) + </a:t>
            </a:r>
            <a:r>
              <a:rPr lang="en-US" b="1" dirty="0" smtClean="0"/>
              <a:t>		</a:t>
            </a:r>
            <a:r>
              <a:rPr lang="pl-PL" b="1" dirty="0" smtClean="0"/>
              <a:t>g</a:t>
            </a:r>
            <a:endParaRPr lang="pl-PL" b="1" dirty="0"/>
          </a:p>
          <a:p>
            <a:pPr>
              <a:buNone/>
            </a:pPr>
            <a:r>
              <a:rPr lang="en-US" b="1" dirty="0" smtClean="0"/>
              <a:t>			</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Required Rate of Return on Equity</a:t>
            </a:r>
            <a:endParaRPr lang="en-US" b="1" dirty="0"/>
          </a:p>
        </p:txBody>
      </p:sp>
      <p:sp>
        <p:nvSpPr>
          <p:cNvPr id="3" name="Content Placeholder 2"/>
          <p:cNvSpPr>
            <a:spLocks noGrp="1"/>
          </p:cNvSpPr>
          <p:nvPr>
            <p:ph idx="1"/>
          </p:nvPr>
        </p:nvSpPr>
        <p:spPr/>
        <p:txBody>
          <a:bodyPr>
            <a:normAutofit/>
          </a:bodyPr>
          <a:lstStyle/>
          <a:p>
            <a:r>
              <a:rPr lang="en-US" dirty="0"/>
              <a:t>Similarly,</a:t>
            </a:r>
          </a:p>
          <a:p>
            <a:r>
              <a:rPr lang="en-US" b="1" dirty="0"/>
              <a:t>Constant Growth: Po*= DI V1/ (</a:t>
            </a:r>
            <a:r>
              <a:rPr lang="en-US" b="1" dirty="0" err="1"/>
              <a:t>rCE</a:t>
            </a:r>
            <a:r>
              <a:rPr lang="en-US" b="1" dirty="0"/>
              <a:t> -g)</a:t>
            </a:r>
          </a:p>
          <a:p>
            <a:r>
              <a:rPr lang="pl-PL" b="1" dirty="0"/>
              <a:t>rCE</a:t>
            </a:r>
            <a:r>
              <a:rPr lang="pl-PL" b="1" dirty="0" smtClean="0"/>
              <a:t>*</a:t>
            </a:r>
            <a:r>
              <a:rPr lang="en-US" b="1" dirty="0" smtClean="0"/>
              <a:t>	</a:t>
            </a:r>
            <a:r>
              <a:rPr lang="pl-PL" b="1" dirty="0" smtClean="0"/>
              <a:t>= </a:t>
            </a:r>
            <a:r>
              <a:rPr lang="pl-PL" b="1" dirty="0"/>
              <a:t>( DIV 1 / Po) + </a:t>
            </a:r>
            <a:r>
              <a:rPr lang="en-US" b="1" dirty="0" smtClean="0"/>
              <a:t>		</a:t>
            </a:r>
            <a:r>
              <a:rPr lang="pl-PL" b="1" dirty="0" smtClean="0"/>
              <a:t>g</a:t>
            </a:r>
            <a:endParaRPr lang="en-US" b="1" dirty="0" smtClean="0"/>
          </a:p>
          <a:p>
            <a:r>
              <a:rPr lang="en-US" dirty="0"/>
              <a:t>This particular formula the way it is mentioned above is known as Gordon’s formula and </a:t>
            </a:r>
            <a:r>
              <a:rPr lang="en-US" dirty="0" smtClean="0"/>
              <a:t>we use </a:t>
            </a:r>
            <a:r>
              <a:rPr lang="en-US" dirty="0"/>
              <a:t>this formula to calculate the required rate of return.</a:t>
            </a:r>
            <a:endParaRPr lang="pl-PL" dirty="0"/>
          </a:p>
          <a:p>
            <a:pPr>
              <a:buNone/>
            </a:pPr>
            <a:r>
              <a:rPr lang="en-US" b="1" dirty="0" smtClean="0"/>
              <a:t>			</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Gordon’s Formula</a:t>
            </a:r>
            <a:endParaRPr lang="en-US" b="1" dirty="0"/>
          </a:p>
        </p:txBody>
      </p:sp>
      <p:sp>
        <p:nvSpPr>
          <p:cNvPr id="3" name="Content Placeholder 2"/>
          <p:cNvSpPr>
            <a:spLocks noGrp="1"/>
          </p:cNvSpPr>
          <p:nvPr>
            <p:ph idx="1"/>
          </p:nvPr>
        </p:nvSpPr>
        <p:spPr/>
        <p:txBody>
          <a:bodyPr>
            <a:normAutofit/>
          </a:bodyPr>
          <a:lstStyle/>
          <a:p>
            <a:r>
              <a:rPr lang="en-US" b="1" dirty="0"/>
              <a:t>Gordon’s Formula: </a:t>
            </a:r>
            <a:r>
              <a:rPr lang="en-US" dirty="0"/>
              <a:t>Estimated Fair Present Price (or Present Value) of Share calculated </a:t>
            </a:r>
            <a:r>
              <a:rPr lang="en-US" dirty="0" smtClean="0"/>
              <a:t>using Forecasted </a:t>
            </a:r>
            <a:r>
              <a:rPr lang="en-US" dirty="0"/>
              <a:t>Future Cash Flows of Dividend Payouts to Shareholders and their growth</a:t>
            </a:r>
          </a:p>
          <a:p>
            <a:r>
              <a:rPr lang="pl-PL" b="1" dirty="0"/>
              <a:t>rCE*= (DIV 1 / Po) + g</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Gordon’s Formula</a:t>
            </a:r>
            <a:endParaRPr lang="en-US" b="1" dirty="0"/>
          </a:p>
        </p:txBody>
      </p:sp>
      <p:sp>
        <p:nvSpPr>
          <p:cNvPr id="3" name="Content Placeholder 2"/>
          <p:cNvSpPr>
            <a:spLocks noGrp="1"/>
          </p:cNvSpPr>
          <p:nvPr>
            <p:ph idx="1"/>
          </p:nvPr>
        </p:nvSpPr>
        <p:spPr/>
        <p:txBody>
          <a:bodyPr>
            <a:normAutofit/>
          </a:bodyPr>
          <a:lstStyle/>
          <a:p>
            <a:r>
              <a:rPr lang="en-US" b="1" dirty="0"/>
              <a:t>Gordon’s Formula: </a:t>
            </a:r>
            <a:r>
              <a:rPr lang="en-US" dirty="0"/>
              <a:t>Estimated Fair Present Price (or Present Value) of Share calculated </a:t>
            </a:r>
            <a:r>
              <a:rPr lang="en-US" dirty="0" smtClean="0"/>
              <a:t>using Forecasted </a:t>
            </a:r>
            <a:r>
              <a:rPr lang="en-US" dirty="0"/>
              <a:t>Future Cash Flows of Dividend Payouts to Shareholders and their growth</a:t>
            </a:r>
          </a:p>
          <a:p>
            <a:r>
              <a:rPr lang="pl-PL" b="1" dirty="0"/>
              <a:t>rCE*= (DIV 1 / Po) + </a:t>
            </a:r>
            <a:r>
              <a:rPr lang="pl-PL" b="1" dirty="0" smtClean="0"/>
              <a:t>g</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Gordon’s Formula</a:t>
            </a:r>
            <a:endParaRPr lang="en-US" b="1" dirty="0"/>
          </a:p>
        </p:txBody>
      </p:sp>
      <p:sp>
        <p:nvSpPr>
          <p:cNvPr id="3" name="Content Placeholder 2"/>
          <p:cNvSpPr>
            <a:spLocks noGrp="1"/>
          </p:cNvSpPr>
          <p:nvPr>
            <p:ph idx="1"/>
          </p:nvPr>
        </p:nvSpPr>
        <p:spPr/>
        <p:txBody>
          <a:bodyPr>
            <a:normAutofit/>
          </a:bodyPr>
          <a:lstStyle/>
          <a:p>
            <a:r>
              <a:rPr lang="en-US" dirty="0" smtClean="0"/>
              <a:t>In this the first part (DIV 1 / Po) is the dividend yield g is the Capital gain yield.</a:t>
            </a:r>
          </a:p>
          <a:p>
            <a:r>
              <a:rPr lang="en-US" dirty="0"/>
              <a:t>The reason we use these terms is that basically (DIV 1 / Po) is the fraction of the present </a:t>
            </a:r>
            <a:r>
              <a:rPr lang="en-US" dirty="0" smtClean="0"/>
              <a:t>price which </a:t>
            </a:r>
            <a:r>
              <a:rPr lang="en-US" dirty="0"/>
              <a:t>represents by the dividends.</a:t>
            </a:r>
            <a:endParaRPr lang="en-US" dirty="0" smtClean="0"/>
          </a:p>
          <a:p>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Gordon’s Formula</a:t>
            </a:r>
            <a:endParaRPr lang="en-US" b="1" dirty="0"/>
          </a:p>
        </p:txBody>
      </p:sp>
      <p:sp>
        <p:nvSpPr>
          <p:cNvPr id="3" name="Content Placeholder 2"/>
          <p:cNvSpPr>
            <a:spLocks noGrp="1"/>
          </p:cNvSpPr>
          <p:nvPr>
            <p:ph idx="1"/>
          </p:nvPr>
        </p:nvSpPr>
        <p:spPr/>
        <p:txBody>
          <a:bodyPr>
            <a:normAutofit/>
          </a:bodyPr>
          <a:lstStyle/>
          <a:p>
            <a:r>
              <a:rPr lang="en-US" dirty="0"/>
              <a:t>g the capital gain yields is simply the lumped measure of expected increase in dividend that you </a:t>
            </a:r>
            <a:r>
              <a:rPr lang="en-US" dirty="0" smtClean="0"/>
              <a:t>expect in </a:t>
            </a:r>
            <a:r>
              <a:rPr lang="en-US" dirty="0"/>
              <a:t>the dividend over the life of the asset.</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Gordon’s Formula</a:t>
            </a:r>
            <a:endParaRPr lang="en-US" b="1" dirty="0"/>
          </a:p>
        </p:txBody>
      </p:sp>
      <p:sp>
        <p:nvSpPr>
          <p:cNvPr id="3" name="Content Placeholder 2"/>
          <p:cNvSpPr>
            <a:spLocks noGrp="1"/>
          </p:cNvSpPr>
          <p:nvPr>
            <p:ph idx="1"/>
          </p:nvPr>
        </p:nvSpPr>
        <p:spPr/>
        <p:txBody>
          <a:bodyPr>
            <a:normAutofit/>
          </a:bodyPr>
          <a:lstStyle/>
          <a:p>
            <a:r>
              <a:rPr lang="en-US" dirty="0"/>
              <a:t>Now, if you see the formulas of stock valuation that we have discussed up till now. </a:t>
            </a:r>
            <a:r>
              <a:rPr lang="en-US" dirty="0" smtClean="0"/>
              <a:t>These formulas </a:t>
            </a:r>
            <a:r>
              <a:rPr lang="en-US" dirty="0"/>
              <a:t>have used forecasted dividends and that is why we called these formula dividend </a:t>
            </a:r>
            <a:r>
              <a:rPr lang="en-US" dirty="0" smtClean="0"/>
              <a:t>yield approach </a:t>
            </a:r>
            <a:r>
              <a:rPr lang="en-US" dirty="0"/>
              <a:t>to find the price. We have use dividends as a direct measure of cash flows that a stock </a:t>
            </a:r>
            <a:r>
              <a:rPr lang="en-US" dirty="0" smtClean="0"/>
              <a:t>holder receives </a:t>
            </a:r>
            <a:r>
              <a:rPr lang="en-US" dirty="0"/>
              <a:t>from the security.</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Gordon’s Formula</a:t>
            </a:r>
            <a:endParaRPr lang="en-US" b="1" dirty="0"/>
          </a:p>
        </p:txBody>
      </p:sp>
      <p:sp>
        <p:nvSpPr>
          <p:cNvPr id="3" name="Content Placeholder 2"/>
          <p:cNvSpPr>
            <a:spLocks noGrp="1"/>
          </p:cNvSpPr>
          <p:nvPr>
            <p:ph idx="1"/>
          </p:nvPr>
        </p:nvSpPr>
        <p:spPr/>
        <p:txBody>
          <a:bodyPr>
            <a:normAutofit/>
          </a:bodyPr>
          <a:lstStyle/>
          <a:p>
            <a:r>
              <a:rPr lang="en-US" dirty="0"/>
              <a:t>We mentioned that we will calculate value of an asset or security based on cash flows it </a:t>
            </a:r>
            <a:r>
              <a:rPr lang="en-US" dirty="0" smtClean="0"/>
              <a:t>will generates </a:t>
            </a:r>
            <a:r>
              <a:rPr lang="en-US" dirty="0"/>
              <a:t>in the future. Any working asset can be valued based on its future cash flows.</a:t>
            </a:r>
          </a:p>
          <a:p>
            <a:r>
              <a:rPr lang="en-US" dirty="0"/>
              <a:t>So we began valuing shares based on dividend income that a share holder’s receives. There </a:t>
            </a:r>
            <a:r>
              <a:rPr lang="en-US" dirty="0" smtClean="0"/>
              <a:t>is another </a:t>
            </a:r>
            <a:r>
              <a:rPr lang="en-US" dirty="0"/>
              <a:t>approach for valuing shares.</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Earnings per Share (EPS) Pricing Model:</a:t>
            </a:r>
          </a:p>
        </p:txBody>
      </p:sp>
      <p:sp>
        <p:nvSpPr>
          <p:cNvPr id="3" name="Content Placeholder 2"/>
          <p:cNvSpPr>
            <a:spLocks noGrp="1"/>
          </p:cNvSpPr>
          <p:nvPr>
            <p:ph idx="1"/>
          </p:nvPr>
        </p:nvSpPr>
        <p:spPr/>
        <p:txBody>
          <a:bodyPr>
            <a:normAutofit/>
          </a:bodyPr>
          <a:lstStyle/>
          <a:p>
            <a:r>
              <a:rPr lang="en-US" dirty="0"/>
              <a:t>In this our perspective is not the direct cash flows generated by the shares rather we value </a:t>
            </a:r>
            <a:r>
              <a:rPr lang="en-US" dirty="0" smtClean="0"/>
              <a:t>the shares </a:t>
            </a:r>
            <a:r>
              <a:rPr lang="en-US" dirty="0"/>
              <a:t>based on cash flows that are generated by the company whose share we are taking. </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Earnings per Share (EPS) Pricing Model:</a:t>
            </a:r>
          </a:p>
        </p:txBody>
      </p:sp>
      <p:sp>
        <p:nvSpPr>
          <p:cNvPr id="3" name="Content Placeholder 2"/>
          <p:cNvSpPr>
            <a:spLocks noGrp="1"/>
          </p:cNvSpPr>
          <p:nvPr>
            <p:ph idx="1"/>
          </p:nvPr>
        </p:nvSpPr>
        <p:spPr/>
        <p:txBody>
          <a:bodyPr>
            <a:normAutofit/>
          </a:bodyPr>
          <a:lstStyle/>
          <a:p>
            <a:r>
              <a:rPr lang="en-US" dirty="0" smtClean="0"/>
              <a:t>In other words, Estimated Fair Present Price of Share calculated based on Forecasted Future Cash Flows of Company’s Earnings and growth from Ploughed Back Reinvestments (from Retained Earnings). </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Earnings per Share (EPS) Pricing Model:</a:t>
            </a:r>
          </a:p>
        </p:txBody>
      </p:sp>
      <p:sp>
        <p:nvSpPr>
          <p:cNvPr id="3" name="Content Placeholder 2"/>
          <p:cNvSpPr>
            <a:spLocks noGrp="1"/>
          </p:cNvSpPr>
          <p:nvPr>
            <p:ph idx="1"/>
          </p:nvPr>
        </p:nvSpPr>
        <p:spPr/>
        <p:txBody>
          <a:bodyPr>
            <a:normAutofit/>
          </a:bodyPr>
          <a:lstStyle/>
          <a:p>
            <a:r>
              <a:rPr lang="en-US" dirty="0" smtClean="0"/>
              <a:t>We can do that because it is mentioned earlier that for direct claim securities like bond and stocks the value of security can be calculated from the cash flows of underlying assets. For share the underlying assets are the assets of the company and the cash flows generated by the assets of the company.</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Earnings per Share (EPS) Pricing Model:</a:t>
            </a:r>
          </a:p>
        </p:txBody>
      </p:sp>
      <p:sp>
        <p:nvSpPr>
          <p:cNvPr id="3" name="Content Placeholder 2"/>
          <p:cNvSpPr>
            <a:spLocks noGrp="1"/>
          </p:cNvSpPr>
          <p:nvPr>
            <p:ph idx="1"/>
          </p:nvPr>
        </p:nvSpPr>
        <p:spPr/>
        <p:txBody>
          <a:bodyPr>
            <a:normAutofit/>
          </a:bodyPr>
          <a:lstStyle/>
          <a:p>
            <a:r>
              <a:rPr lang="en-US" dirty="0" smtClean="0"/>
              <a:t>We can do that because it is mentioned earlier that for direct claim securities like bond and stocks the value of security can be calculated from the cash flows of underlying assets. For share the underlying assets are the assets of the company and the cash flows generated by the assets of the company.</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Earnings per Share (EPS) Pricing Model:</a:t>
            </a:r>
          </a:p>
        </p:txBody>
      </p:sp>
      <p:pic>
        <p:nvPicPr>
          <p:cNvPr id="2050" name="Picture 2"/>
          <p:cNvPicPr>
            <a:picLocks noGrp="1" noChangeAspect="1" noChangeArrowheads="1"/>
          </p:cNvPicPr>
          <p:nvPr>
            <p:ph idx="1"/>
          </p:nvPr>
        </p:nvPicPr>
        <p:blipFill>
          <a:blip r:embed="rId2" cstate="print"/>
          <a:srcRect/>
          <a:stretch>
            <a:fillRect/>
          </a:stretch>
        </p:blipFill>
        <p:spPr bwMode="auto">
          <a:xfrm>
            <a:off x="762000" y="228600"/>
            <a:ext cx="7738151" cy="59436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E532BC3-7BBD-4604-8728-6CEE9509ADA7}"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Earnings per Share (EPS) Pricing Model:</a:t>
            </a:r>
          </a:p>
        </p:txBody>
      </p:sp>
      <p:sp>
        <p:nvSpPr>
          <p:cNvPr id="3" name="Content Placeholder 2"/>
          <p:cNvSpPr>
            <a:spLocks noGrp="1"/>
          </p:cNvSpPr>
          <p:nvPr>
            <p:ph idx="1"/>
          </p:nvPr>
        </p:nvSpPr>
        <p:spPr/>
        <p:txBody>
          <a:bodyPr>
            <a:normAutofit/>
          </a:bodyPr>
          <a:lstStyle/>
          <a:p>
            <a:r>
              <a:rPr lang="en-US" dirty="0"/>
              <a:t>That is the logic behind the EPS approach. Now, let’s see the EPS approach to calculate the price of </a:t>
            </a:r>
            <a:r>
              <a:rPr lang="en-US" dirty="0" smtClean="0"/>
              <a:t>the share</a:t>
            </a:r>
            <a:r>
              <a:rPr lang="en-US" dirty="0"/>
              <a:t>.</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EPS Approach:</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In </a:t>
            </a:r>
            <a:r>
              <a:rPr lang="en-US" dirty="0"/>
              <a:t>EPS approach, we estimate the price of common stock under very long term investment.</a:t>
            </a:r>
          </a:p>
          <a:p>
            <a:r>
              <a:rPr lang="en-US" dirty="0"/>
              <a:t>EPS Stock Price Estimation Formula</a:t>
            </a:r>
          </a:p>
          <a:p>
            <a:r>
              <a:rPr lang="en-US" b="1" dirty="0"/>
              <a:t>PV = Po* = EPS 1 / </a:t>
            </a:r>
            <a:r>
              <a:rPr lang="en-US" b="1" dirty="0" err="1"/>
              <a:t>rCE</a:t>
            </a:r>
            <a:r>
              <a:rPr lang="en-US" b="1" dirty="0"/>
              <a:t> + PVGO</a:t>
            </a:r>
          </a:p>
          <a:p>
            <a:r>
              <a:rPr lang="en-US" b="1" dirty="0"/>
              <a:t>Po = Estimated Present Fair Price,</a:t>
            </a:r>
          </a:p>
          <a:p>
            <a:r>
              <a:rPr lang="en-US" b="1" dirty="0"/>
              <a:t>EPS 1 = Forecasted Earnings per Share in the next year (i.e. Year 1),</a:t>
            </a:r>
          </a:p>
          <a:p>
            <a:r>
              <a:rPr lang="en-US" dirty="0" err="1"/>
              <a:t>r</a:t>
            </a:r>
            <a:r>
              <a:rPr lang="en-US" b="1" dirty="0" err="1"/>
              <a:t>CE</a:t>
            </a:r>
            <a:r>
              <a:rPr lang="en-US" b="1" dirty="0"/>
              <a:t> = Required Rate of Return on Investment in Common Stock Equity.</a:t>
            </a:r>
          </a:p>
          <a:p>
            <a:r>
              <a:rPr lang="en-US" b="1" dirty="0"/>
              <a:t>PVGO = Present Value of Growth Opportunities. It means the Present Value of Potential</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EPS Approach:</a:t>
            </a:r>
            <a:endParaRPr lang="en-US" b="1" dirty="0"/>
          </a:p>
        </p:txBody>
      </p:sp>
      <p:sp>
        <p:nvSpPr>
          <p:cNvPr id="3" name="Content Placeholder 2"/>
          <p:cNvSpPr>
            <a:spLocks noGrp="1"/>
          </p:cNvSpPr>
          <p:nvPr>
            <p:ph idx="1"/>
          </p:nvPr>
        </p:nvSpPr>
        <p:spPr/>
        <p:txBody>
          <a:bodyPr>
            <a:normAutofit/>
          </a:bodyPr>
          <a:lstStyle/>
          <a:p>
            <a:r>
              <a:rPr lang="en-US" dirty="0"/>
              <a:t>Growth in Business from Reinvestments in New Positive NPV Projects and Investments. PVGO </a:t>
            </a:r>
            <a:r>
              <a:rPr lang="en-US" dirty="0" smtClean="0"/>
              <a:t>is perpetuity </a:t>
            </a:r>
            <a:r>
              <a:rPr lang="en-US" dirty="0"/>
              <a:t>formula.</a:t>
            </a:r>
          </a:p>
          <a:p>
            <a:r>
              <a:rPr lang="en-US" dirty="0"/>
              <a:t>The formula is</a:t>
            </a:r>
          </a:p>
          <a:p>
            <a:r>
              <a:rPr lang="en-US" b="1" dirty="0"/>
              <a:t>PVGO = NPV 1 / (</a:t>
            </a:r>
            <a:r>
              <a:rPr lang="en-US" b="1" dirty="0" err="1"/>
              <a:t>rCE</a:t>
            </a:r>
            <a:r>
              <a:rPr lang="en-US" b="1" dirty="0"/>
              <a:t> - g) = [-Io + (C/</a:t>
            </a:r>
            <a:r>
              <a:rPr lang="en-US" b="1" dirty="0" err="1"/>
              <a:t>rCE</a:t>
            </a:r>
            <a:r>
              <a:rPr lang="en-US" b="1" dirty="0"/>
              <a:t>)] / (</a:t>
            </a:r>
            <a:r>
              <a:rPr lang="en-US" b="1" dirty="0" err="1"/>
              <a:t>rCE</a:t>
            </a:r>
            <a:r>
              <a:rPr lang="en-US" b="1" dirty="0"/>
              <a:t> -g)</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EPS Approach:</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In this PVGO Model: Constant Growth “g”. It is the growth in NPV of new Reinvestment Projects (</a:t>
            </a:r>
            <a:r>
              <a:rPr lang="en-US" dirty="0" smtClean="0"/>
              <a:t>or Investment</a:t>
            </a:r>
            <a:r>
              <a:rPr lang="en-US" dirty="0"/>
              <a:t>).</a:t>
            </a:r>
            <a:r>
              <a:rPr lang="en-US" b="1" dirty="0"/>
              <a:t>g= plowback x ROE</a:t>
            </a:r>
          </a:p>
          <a:p>
            <a:r>
              <a:rPr lang="en-US" dirty="0"/>
              <a:t>Perpetual Net Cash Flows (C) from each Project (or reinvestment).</a:t>
            </a:r>
          </a:p>
          <a:p>
            <a:r>
              <a:rPr lang="en-US" b="1" dirty="0"/>
              <a:t>Io = Value of Reinvestment (Not paid to share holders)</a:t>
            </a:r>
          </a:p>
          <a:p>
            <a:r>
              <a:rPr lang="en-US" b="1" dirty="0"/>
              <a:t>= </a:t>
            </a:r>
            <a:r>
              <a:rPr lang="en-US" b="1" dirty="0" err="1"/>
              <a:t>Pb</a:t>
            </a:r>
            <a:r>
              <a:rPr lang="en-US" b="1" dirty="0"/>
              <a:t> x EPS</a:t>
            </a:r>
          </a:p>
          <a:p>
            <a:r>
              <a:rPr lang="en-US" dirty="0"/>
              <a:t>Where </a:t>
            </a:r>
            <a:r>
              <a:rPr lang="en-US" dirty="0" err="1"/>
              <a:t>Pb</a:t>
            </a:r>
            <a:r>
              <a:rPr lang="en-US" dirty="0"/>
              <a:t>= Plough back = 1 – Payout ratio</a:t>
            </a:r>
          </a:p>
          <a:p>
            <a:r>
              <a:rPr lang="en-US" dirty="0"/>
              <a:t>Payout </a:t>
            </a:r>
            <a:r>
              <a:rPr lang="en-US" dirty="0" smtClean="0"/>
              <a:t>ratio  </a:t>
            </a:r>
            <a:r>
              <a:rPr lang="en-US" dirty="0"/>
              <a:t>= (DIV/EPS) </a:t>
            </a:r>
            <a:r>
              <a:rPr lang="en-US" dirty="0" smtClean="0"/>
              <a:t>and</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EPS Approach:</a:t>
            </a:r>
            <a:endParaRPr lang="en-US" b="1" dirty="0"/>
          </a:p>
        </p:txBody>
      </p:sp>
      <p:sp>
        <p:nvSpPr>
          <p:cNvPr id="3" name="Content Placeholder 2"/>
          <p:cNvSpPr>
            <a:spLocks noGrp="1"/>
          </p:cNvSpPr>
          <p:nvPr>
            <p:ph idx="1"/>
          </p:nvPr>
        </p:nvSpPr>
        <p:spPr/>
        <p:txBody>
          <a:bodyPr>
            <a:normAutofit/>
          </a:bodyPr>
          <a:lstStyle/>
          <a:p>
            <a:r>
              <a:rPr lang="en-US" b="1" dirty="0" smtClean="0"/>
              <a:t>EPS Earnings per Share= (NI - DIV) / # Shares of Common Stock Outstanding</a:t>
            </a:r>
          </a:p>
          <a:p>
            <a:r>
              <a:rPr lang="en-US" dirty="0" smtClean="0"/>
              <a:t>Where NI = Net Income from P/L Statement and DIV = Dividend, RE1= </a:t>
            </a:r>
            <a:r>
              <a:rPr lang="en-US" dirty="0" err="1" smtClean="0"/>
              <a:t>REo</a:t>
            </a:r>
            <a:r>
              <a:rPr lang="en-US" dirty="0" smtClean="0"/>
              <a:t>+ NI1+ DIV1</a:t>
            </a:r>
          </a:p>
          <a:p>
            <a:r>
              <a:rPr lang="en-US" dirty="0" smtClean="0"/>
              <a:t>ROE = Net income /# Shares of Common Stock Outstanding.</a:t>
            </a:r>
          </a:p>
        </p:txBody>
      </p:sp>
      <p:sp>
        <p:nvSpPr>
          <p:cNvPr id="4" name="Slide Number Placeholder 3"/>
          <p:cNvSpPr>
            <a:spLocks noGrp="1"/>
          </p:cNvSpPr>
          <p:nvPr>
            <p:ph type="sldNum" sz="quarter" idx="12"/>
          </p:nvPr>
        </p:nvSpPr>
        <p:spPr/>
        <p:txBody>
          <a:bodyPr/>
          <a:lstStyle/>
          <a:p>
            <a:fld id="{BE532BC3-7BBD-4604-8728-6CEE9509ADA7}"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EPS Approach:</a:t>
            </a:r>
            <a:endParaRPr lang="en-US" b="1" dirty="0"/>
          </a:p>
        </p:txBody>
      </p:sp>
      <p:sp>
        <p:nvSpPr>
          <p:cNvPr id="3" name="Content Placeholder 2"/>
          <p:cNvSpPr>
            <a:spLocks noGrp="1"/>
          </p:cNvSpPr>
          <p:nvPr>
            <p:ph idx="1"/>
          </p:nvPr>
        </p:nvSpPr>
        <p:spPr/>
        <p:txBody>
          <a:bodyPr>
            <a:normAutofit fontScale="77500" lnSpcReduction="20000"/>
          </a:bodyPr>
          <a:lstStyle/>
          <a:p>
            <a:r>
              <a:rPr lang="en-US" dirty="0" smtClean="0"/>
              <a:t>Now when we look at the detailed method of calculating the NPV you will see that</a:t>
            </a:r>
          </a:p>
          <a:p>
            <a:r>
              <a:rPr lang="it-IT" b="1" dirty="0"/>
              <a:t>NPV 1 = [-Io + (C/rCE)] / (rCE -g)</a:t>
            </a:r>
          </a:p>
          <a:p>
            <a:r>
              <a:rPr lang="en-US" dirty="0"/>
              <a:t>If we compare it with the traditional NPV formula</a:t>
            </a:r>
          </a:p>
          <a:p>
            <a:r>
              <a:rPr lang="en-US" dirty="0"/>
              <a:t>-Io = Value of initial investment</a:t>
            </a:r>
          </a:p>
          <a:p>
            <a:r>
              <a:rPr lang="en-US" dirty="0"/>
              <a:t>(C/</a:t>
            </a:r>
            <a:r>
              <a:rPr lang="en-US" dirty="0" err="1"/>
              <a:t>rCE</a:t>
            </a:r>
            <a:r>
              <a:rPr lang="en-US" dirty="0"/>
              <a:t>) = present value formula for perpetuities where you assume that you are generating the net cash</a:t>
            </a:r>
          </a:p>
          <a:p>
            <a:r>
              <a:rPr lang="en-US" dirty="0"/>
              <a:t>inflow of C every year.</a:t>
            </a:r>
          </a:p>
          <a:p>
            <a:r>
              <a:rPr lang="en-US" dirty="0"/>
              <a:t>C = Forecasted Net Cash Inflow from Reinvestment = Io x ROE</a:t>
            </a:r>
          </a:p>
          <a:p>
            <a:r>
              <a:rPr lang="en-US" dirty="0"/>
              <a:t>Where ROE = Return on Equity = NI / Book Equity of Common Stock Outstanding</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EPS Approach:</a:t>
            </a:r>
            <a:endParaRPr lang="en-US" b="1" dirty="0"/>
          </a:p>
        </p:txBody>
      </p:sp>
      <p:sp>
        <p:nvSpPr>
          <p:cNvPr id="3" name="Content Placeholder 2"/>
          <p:cNvSpPr>
            <a:spLocks noGrp="1"/>
          </p:cNvSpPr>
          <p:nvPr>
            <p:ph idx="1"/>
          </p:nvPr>
        </p:nvSpPr>
        <p:spPr/>
        <p:txBody>
          <a:bodyPr>
            <a:normAutofit/>
          </a:bodyPr>
          <a:lstStyle/>
          <a:p>
            <a:r>
              <a:rPr lang="en-US" dirty="0"/>
              <a:t>In the EPS approach, in calculating the fair price of the common stock our conceptual logic </a:t>
            </a:r>
            <a:r>
              <a:rPr lang="en-US" dirty="0" smtClean="0"/>
              <a:t>was we </a:t>
            </a:r>
            <a:r>
              <a:rPr lang="en-US" dirty="0"/>
              <a:t>calculate the value of the piece of paper based upon the cash flows the real company generated. </a:t>
            </a:r>
            <a:endParaRPr lang="en-US" dirty="0" smtClean="0"/>
          </a:p>
          <a:p>
            <a:r>
              <a:rPr lang="en-US" dirty="0" smtClean="0"/>
              <a:t>We do this because the value of direct claim securities can be calculated form the underlying assets.</a:t>
            </a:r>
          </a:p>
          <a:p>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EPS Approach:</a:t>
            </a:r>
            <a:endParaRPr lang="en-US" b="1" dirty="0"/>
          </a:p>
        </p:txBody>
      </p:sp>
      <p:sp>
        <p:nvSpPr>
          <p:cNvPr id="3" name="Content Placeholder 2"/>
          <p:cNvSpPr>
            <a:spLocks noGrp="1"/>
          </p:cNvSpPr>
          <p:nvPr>
            <p:ph idx="1"/>
          </p:nvPr>
        </p:nvSpPr>
        <p:spPr/>
        <p:txBody>
          <a:bodyPr>
            <a:normAutofit/>
          </a:bodyPr>
          <a:lstStyle/>
          <a:p>
            <a:r>
              <a:rPr lang="en-US" dirty="0" smtClean="0"/>
              <a:t>In EPS approach, we talk abut the company and the cash flows that the company generates but in the case of dividends approach , we are talking about the cash flows directly generated from the piece of paper(i.e. dividends).</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EPS Approach:</a:t>
            </a:r>
            <a:endParaRPr lang="en-US" b="1" dirty="0"/>
          </a:p>
        </p:txBody>
      </p:sp>
      <p:sp>
        <p:nvSpPr>
          <p:cNvPr id="3" name="Content Placeholder 2"/>
          <p:cNvSpPr>
            <a:spLocks noGrp="1"/>
          </p:cNvSpPr>
          <p:nvPr>
            <p:ph idx="1"/>
          </p:nvPr>
        </p:nvSpPr>
        <p:spPr/>
        <p:txBody>
          <a:bodyPr>
            <a:normAutofit/>
          </a:bodyPr>
          <a:lstStyle/>
          <a:p>
            <a:r>
              <a:rPr lang="en-US" dirty="0"/>
              <a:t>The PVGO in EPS approach formula is different from ‘g’.</a:t>
            </a:r>
          </a:p>
          <a:p>
            <a:r>
              <a:rPr lang="en-US" dirty="0"/>
              <a:t>‘g’ it is the growth rate in dividends</a:t>
            </a:r>
          </a:p>
          <a:p>
            <a:r>
              <a:rPr lang="en-US" dirty="0"/>
              <a:t>PVGO is potential growth in the value of the business from the future investments in new projects.</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EPS Approach:</a:t>
            </a:r>
            <a:endParaRPr lang="en-US" b="1" dirty="0"/>
          </a:p>
        </p:txBody>
      </p:sp>
      <p:sp>
        <p:nvSpPr>
          <p:cNvPr id="3" name="Content Placeholder 2"/>
          <p:cNvSpPr>
            <a:spLocks noGrp="1"/>
          </p:cNvSpPr>
          <p:nvPr>
            <p:ph idx="1"/>
          </p:nvPr>
        </p:nvSpPr>
        <p:spPr/>
        <p:txBody>
          <a:bodyPr>
            <a:normAutofit/>
          </a:bodyPr>
          <a:lstStyle/>
          <a:p>
            <a:r>
              <a:rPr lang="en-US" dirty="0" smtClean="0"/>
              <a:t>The basic </a:t>
            </a:r>
            <a:r>
              <a:rPr lang="en-US" dirty="0"/>
              <a:t>model we used to estimate this present value of the company which is coming from investment </a:t>
            </a:r>
            <a:r>
              <a:rPr lang="en-US" dirty="0" smtClean="0"/>
              <a:t>in the </a:t>
            </a:r>
            <a:r>
              <a:rPr lang="en-US" dirty="0"/>
              <a:t>future projects with +</a:t>
            </a:r>
            <a:r>
              <a:rPr lang="en-US" dirty="0" err="1"/>
              <a:t>ve</a:t>
            </a:r>
            <a:r>
              <a:rPr lang="en-US" dirty="0"/>
              <a:t> NPV is that we assume that the company saves their part of the net </a:t>
            </a:r>
            <a:r>
              <a:rPr lang="en-US" dirty="0" smtClean="0"/>
              <a:t>income in </a:t>
            </a:r>
            <a:r>
              <a:rPr lang="en-US" dirty="0"/>
              <a:t>the form of retained earning every year. </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EPS Approach:</a:t>
            </a:r>
            <a:endParaRPr lang="en-US" b="1" dirty="0"/>
          </a:p>
        </p:txBody>
      </p:sp>
      <p:sp>
        <p:nvSpPr>
          <p:cNvPr id="3" name="Content Placeholder 2"/>
          <p:cNvSpPr>
            <a:spLocks noGrp="1"/>
          </p:cNvSpPr>
          <p:nvPr>
            <p:ph idx="1"/>
          </p:nvPr>
        </p:nvSpPr>
        <p:spPr/>
        <p:txBody>
          <a:bodyPr>
            <a:normAutofit/>
          </a:bodyPr>
          <a:lstStyle/>
          <a:p>
            <a:r>
              <a:rPr lang="en-US" dirty="0" smtClean="0"/>
              <a:t>So, in this particular model we are assuming that these retained earning is invested in projects that will yield +</a:t>
            </a:r>
            <a:r>
              <a:rPr lang="en-US" dirty="0" err="1" smtClean="0"/>
              <a:t>ve</a:t>
            </a:r>
            <a:r>
              <a:rPr lang="en-US" dirty="0" smtClean="0"/>
              <a:t> NPV each year and the cash flows are constant. It also assumes that NPV from investment that a company makes in new projects grows at constant growth rate ‘g’ perpetually.</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3" name="Content Placeholder 2"/>
          <p:cNvSpPr>
            <a:spLocks noGrp="1"/>
          </p:cNvSpPr>
          <p:nvPr>
            <p:ph idx="1"/>
          </p:nvPr>
        </p:nvSpPr>
        <p:spPr/>
        <p:txBody>
          <a:bodyPr>
            <a:normAutofit fontScale="85000" lnSpcReduction="20000"/>
          </a:bodyPr>
          <a:lstStyle/>
          <a:p>
            <a:r>
              <a:rPr lang="en-US" dirty="0"/>
              <a:t>The Common Stock of Company ABC is trading in the Islamabad Stock Exchange at a </a:t>
            </a:r>
            <a:r>
              <a:rPr lang="en-US" dirty="0" smtClean="0"/>
              <a:t>market price </a:t>
            </a:r>
            <a:r>
              <a:rPr lang="en-US" dirty="0"/>
              <a:t>of Rs 105. You are considering investing in it so you study the company’s Annual </a:t>
            </a:r>
            <a:r>
              <a:rPr lang="en-US" dirty="0" smtClean="0"/>
              <a:t>Report, Financial </a:t>
            </a:r>
            <a:r>
              <a:rPr lang="en-US" dirty="0"/>
              <a:t>Statements, and make some forecasts. The Data is as follows:</a:t>
            </a:r>
          </a:p>
          <a:p>
            <a:r>
              <a:rPr lang="en-US" dirty="0"/>
              <a:t>Forecasted Dividend Next Year = Rs 10</a:t>
            </a:r>
          </a:p>
          <a:p>
            <a:r>
              <a:rPr lang="en-US" dirty="0"/>
              <a:t>Expected Dividend Growth = 10% pa</a:t>
            </a:r>
          </a:p>
          <a:p>
            <a:r>
              <a:rPr lang="en-US" dirty="0"/>
              <a:t>Forecasted Earnings per Share = Rs 12</a:t>
            </a:r>
          </a:p>
          <a:p>
            <a:r>
              <a:rPr lang="en-US" dirty="0"/>
              <a:t>Your Required Return on Investment in ABC Common Stock = 20% pa.</a:t>
            </a:r>
          </a:p>
          <a:p>
            <a:r>
              <a:rPr lang="en-US" dirty="0"/>
              <a:t>Compute the Estimated Present Fair Price of Company ABC’s Common Stock.</a:t>
            </a:r>
            <a:endParaRPr lang="en-US" b="1"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3" name="Content Placeholder 2"/>
          <p:cNvSpPr>
            <a:spLocks noGrp="1"/>
          </p:cNvSpPr>
          <p:nvPr>
            <p:ph idx="1"/>
          </p:nvPr>
        </p:nvSpPr>
        <p:spPr/>
        <p:txBody>
          <a:bodyPr>
            <a:normAutofit/>
          </a:bodyPr>
          <a:lstStyle/>
          <a:p>
            <a:r>
              <a:rPr lang="en-US" b="1" dirty="0"/>
              <a:t>Dividend Pricing (Gordon’s) Approach:</a:t>
            </a:r>
          </a:p>
          <a:p>
            <a:r>
              <a:rPr lang="pl-PL" b="1" dirty="0"/>
              <a:t>PV = Po* = DIV1 / (rCE - g)</a:t>
            </a:r>
          </a:p>
          <a:p>
            <a:r>
              <a:rPr lang="en-US" b="1" dirty="0"/>
              <a:t>= 10 / (20%-10%) = 10/0.10</a:t>
            </a:r>
          </a:p>
          <a:p>
            <a:r>
              <a:rPr lang="en-US" dirty="0"/>
              <a:t>= Rs 100 (Estimated Fair Price is less than Market Price of Rs 110 so share </a:t>
            </a:r>
            <a:r>
              <a:rPr lang="en-US" dirty="0" smtClean="0"/>
              <a:t>is overvalued </a:t>
            </a:r>
            <a:r>
              <a:rPr lang="en-US" dirty="0"/>
              <a:t>in the Market)</a:t>
            </a:r>
            <a:endParaRPr lang="en-US"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3" name="Content Placeholder 2"/>
          <p:cNvSpPr>
            <a:spLocks noGrp="1"/>
          </p:cNvSpPr>
          <p:nvPr>
            <p:ph idx="1"/>
          </p:nvPr>
        </p:nvSpPr>
        <p:spPr/>
        <p:txBody>
          <a:bodyPr>
            <a:normAutofit fontScale="85000" lnSpcReduction="20000"/>
          </a:bodyPr>
          <a:lstStyle/>
          <a:p>
            <a:r>
              <a:rPr lang="en-US" b="1" dirty="0"/>
              <a:t>Earnings Per Share (EPS) Pricing Model</a:t>
            </a:r>
          </a:p>
          <a:p>
            <a:r>
              <a:rPr lang="en-US" dirty="0"/>
              <a:t>– </a:t>
            </a:r>
            <a:r>
              <a:rPr lang="en-US" b="1" dirty="0"/>
              <a:t>PV = Po* = EPS 1/ </a:t>
            </a:r>
            <a:r>
              <a:rPr lang="en-US" b="1" dirty="0" err="1"/>
              <a:t>rCE</a:t>
            </a:r>
            <a:r>
              <a:rPr lang="en-US" b="1" dirty="0"/>
              <a:t> + PVGO</a:t>
            </a:r>
          </a:p>
          <a:p>
            <a:r>
              <a:rPr lang="en-US" b="1" dirty="0"/>
              <a:t>EPS 1 / </a:t>
            </a:r>
            <a:r>
              <a:rPr lang="en-US" b="1" dirty="0" err="1"/>
              <a:t>rCE</a:t>
            </a:r>
            <a:r>
              <a:rPr lang="en-US" b="1" dirty="0"/>
              <a:t> = 12 / 0.20 = Rs 60</a:t>
            </a:r>
          </a:p>
          <a:p>
            <a:r>
              <a:rPr lang="en-US" dirty="0"/>
              <a:t>PVGO = NPV1 / (</a:t>
            </a:r>
            <a:r>
              <a:rPr lang="en-US" dirty="0" err="1"/>
              <a:t>rCE</a:t>
            </a:r>
            <a:r>
              <a:rPr lang="en-US" dirty="0"/>
              <a:t> -g) = [-Io+(c/ </a:t>
            </a:r>
            <a:r>
              <a:rPr lang="en-US" dirty="0" err="1"/>
              <a:t>rCE</a:t>
            </a:r>
            <a:r>
              <a:rPr lang="en-US" dirty="0"/>
              <a:t>)] / (</a:t>
            </a:r>
            <a:r>
              <a:rPr lang="en-US" dirty="0" err="1"/>
              <a:t>rCE</a:t>
            </a:r>
            <a:r>
              <a:rPr lang="en-US" dirty="0"/>
              <a:t> -g)</a:t>
            </a:r>
          </a:p>
          <a:p>
            <a:r>
              <a:rPr lang="en-US" dirty="0"/>
              <a:t>= [-(</a:t>
            </a:r>
            <a:r>
              <a:rPr lang="en-US" dirty="0" err="1"/>
              <a:t>PbxEPS</a:t>
            </a:r>
            <a:r>
              <a:rPr lang="en-US" dirty="0"/>
              <a:t>) + (</a:t>
            </a:r>
            <a:r>
              <a:rPr lang="en-US" dirty="0" err="1"/>
              <a:t>IoxROE</a:t>
            </a:r>
            <a:r>
              <a:rPr lang="en-US" dirty="0"/>
              <a:t>/ </a:t>
            </a:r>
            <a:r>
              <a:rPr lang="en-US" dirty="0" err="1"/>
              <a:t>rCE</a:t>
            </a:r>
            <a:r>
              <a:rPr lang="en-US" dirty="0"/>
              <a:t>)] / (</a:t>
            </a:r>
            <a:r>
              <a:rPr lang="en-US" dirty="0" err="1"/>
              <a:t>rCE</a:t>
            </a:r>
            <a:r>
              <a:rPr lang="en-US" dirty="0"/>
              <a:t> -g)</a:t>
            </a:r>
          </a:p>
          <a:p>
            <a:r>
              <a:rPr lang="en-US" dirty="0"/>
              <a:t>= [-(1/6 x 12) + (2 x 6/10 / 0.20)] / (0.20 - 0.10)</a:t>
            </a:r>
          </a:p>
          <a:p>
            <a:r>
              <a:rPr lang="en-US" dirty="0"/>
              <a:t>= [-2 + 6] / 0.10 = Rs 40</a:t>
            </a:r>
          </a:p>
          <a:p>
            <a:r>
              <a:rPr lang="en-US" dirty="0" err="1"/>
              <a:t>Pb</a:t>
            </a:r>
            <a:r>
              <a:rPr lang="en-US" dirty="0"/>
              <a:t> = 1 - Payout = 1 - DIV / EPS = 1 - 10/12 = 1/6</a:t>
            </a:r>
          </a:p>
          <a:p>
            <a:r>
              <a:rPr lang="de-DE" dirty="0"/>
              <a:t>g = Pb x ROE = 10% = 1/10 So ROE = 6/10</a:t>
            </a:r>
          </a:p>
          <a:p>
            <a:r>
              <a:rPr lang="en-US" dirty="0"/>
              <a:t>PV = Rs 60 + Rs 40 = Rs 100 (</a:t>
            </a:r>
            <a:r>
              <a:rPr lang="en-US" b="1" dirty="0"/>
              <a:t>Same as Dividend Approach).</a:t>
            </a:r>
            <a:endParaRPr lang="en-US"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3" name="Content Placeholder 2"/>
          <p:cNvSpPr>
            <a:spLocks noGrp="1"/>
          </p:cNvSpPr>
          <p:nvPr>
            <p:ph idx="1"/>
          </p:nvPr>
        </p:nvSpPr>
        <p:spPr/>
        <p:txBody>
          <a:bodyPr>
            <a:normAutofit/>
          </a:bodyPr>
          <a:lstStyle/>
          <a:p>
            <a:r>
              <a:rPr lang="en-US" dirty="0"/>
              <a:t>EPS Approach shows that 40% (i.e. Rs 40 out of Rs 100) of the Value is Growth Based (i.e. PVGO) –</a:t>
            </a:r>
            <a:endParaRPr lang="en-US"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3" name="Content Placeholder 2"/>
          <p:cNvSpPr>
            <a:spLocks noGrp="1"/>
          </p:cNvSpPr>
          <p:nvPr>
            <p:ph idx="1"/>
          </p:nvPr>
        </p:nvSpPr>
        <p:spPr/>
        <p:txBody>
          <a:bodyPr>
            <a:normAutofit lnSpcReduction="10000"/>
          </a:bodyPr>
          <a:lstStyle/>
          <a:p>
            <a:r>
              <a:rPr lang="en-US" b="1" dirty="0"/>
              <a:t>Growth Stock:</a:t>
            </a:r>
          </a:p>
          <a:p>
            <a:r>
              <a:rPr lang="en-US" dirty="0"/>
              <a:t>It is growth share where the value of the share is determined by the potential of this company </a:t>
            </a:r>
            <a:r>
              <a:rPr lang="en-US" dirty="0" smtClean="0"/>
              <a:t>to grow </a:t>
            </a:r>
            <a:r>
              <a:rPr lang="en-US" dirty="0"/>
              <a:t>its business as oppose to company which have low growth rate.</a:t>
            </a:r>
          </a:p>
          <a:p>
            <a:r>
              <a:rPr lang="en-US" dirty="0"/>
              <a:t>Particularly, for IT internet companies where we expect a high rate of growth for he business the </a:t>
            </a:r>
            <a:r>
              <a:rPr lang="en-US" dirty="0" smtClean="0"/>
              <a:t>PVGO term </a:t>
            </a:r>
            <a:r>
              <a:rPr lang="en-US" dirty="0"/>
              <a:t>is large percent of the price of the share.</a:t>
            </a:r>
            <a:endParaRPr lang="en-US" dirty="0" smtClean="0"/>
          </a:p>
        </p:txBody>
      </p:sp>
      <p:sp>
        <p:nvSpPr>
          <p:cNvPr id="4" name="Slide Number Placeholder 3"/>
          <p:cNvSpPr>
            <a:spLocks noGrp="1"/>
          </p:cNvSpPr>
          <p:nvPr>
            <p:ph type="sldNum" sz="quarter" idx="12"/>
          </p:nvPr>
        </p:nvSpPr>
        <p:spPr/>
        <p:txBody>
          <a:bodyPr/>
          <a:lstStyle/>
          <a:p>
            <a:fld id="{BE532BC3-7BBD-4604-8728-6CEE9509ADA7}"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3" name="Content Placeholder 2"/>
          <p:cNvSpPr>
            <a:spLocks noGrp="1"/>
          </p:cNvSpPr>
          <p:nvPr>
            <p:ph idx="1"/>
          </p:nvPr>
        </p:nvSpPr>
        <p:spPr/>
        <p:txBody>
          <a:bodyPr>
            <a:normAutofit/>
          </a:bodyPr>
          <a:lstStyle/>
          <a:p>
            <a:r>
              <a:rPr lang="en-US" b="1" dirty="0" smtClean="0"/>
              <a:t>Common Stocks – Rate of Return</a:t>
            </a:r>
          </a:p>
          <a:p>
            <a:r>
              <a:rPr lang="en-US" b="1" smtClean="0"/>
              <a:t>EPS Pricing Model</a:t>
            </a:r>
            <a:endParaRPr lang="en-US" dirty="0"/>
          </a:p>
        </p:txBody>
      </p:sp>
      <p:sp>
        <p:nvSpPr>
          <p:cNvPr id="4" name="Slide Number Placeholder 3"/>
          <p:cNvSpPr>
            <a:spLocks noGrp="1"/>
          </p:cNvSpPr>
          <p:nvPr>
            <p:ph type="sldNum" sz="quarter" idx="12"/>
          </p:nvPr>
        </p:nvSpPr>
        <p:spPr/>
        <p:txBody>
          <a:bodyPr/>
          <a:lstStyle/>
          <a:p>
            <a:fld id="{BE532BC3-7BBD-4604-8728-6CEE9509ADA7}" type="slidenum">
              <a:rPr lang="en-US" smtClean="0"/>
              <a:pPr/>
              <a:t>42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2080</Words>
  <Application>Microsoft Office PowerPoint</Application>
  <PresentationFormat>On-screen Show (4:3)</PresentationFormat>
  <Paragraphs>188</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Summary of Last Lecture:</vt:lpstr>
      <vt:lpstr>COMMON STOCKS – RATE OF RETURN AND EPS PRICING MODEL</vt:lpstr>
      <vt:lpstr>Learning Objectives: </vt:lpstr>
      <vt:lpstr>Learning Objectives: </vt:lpstr>
      <vt:lpstr>Learning Objectives: </vt:lpstr>
      <vt:lpstr>1. Zero growth :</vt:lpstr>
      <vt:lpstr>2. Constant growth rate:</vt:lpstr>
      <vt:lpstr>2. Constant growth rate:</vt:lpstr>
      <vt:lpstr>Required Rate of Return on Equity</vt:lpstr>
      <vt:lpstr>Required Rate of Return on Equity</vt:lpstr>
      <vt:lpstr>Required Rate of Return on Equity</vt:lpstr>
      <vt:lpstr>Required Rate of Return on Equity</vt:lpstr>
      <vt:lpstr>Required Rate of Return on Equity</vt:lpstr>
      <vt:lpstr>Required Rate of Return on Equity</vt:lpstr>
      <vt:lpstr>Gordon’s Formula</vt:lpstr>
      <vt:lpstr>Gordon’s Formula</vt:lpstr>
      <vt:lpstr>Gordon’s Formula</vt:lpstr>
      <vt:lpstr>Gordon’s Formula</vt:lpstr>
      <vt:lpstr>Gordon’s Formula</vt:lpstr>
      <vt:lpstr>Gordon’s Formula</vt:lpstr>
      <vt:lpstr>Earnings per Share (EPS) Pricing Model:</vt:lpstr>
      <vt:lpstr>Earnings per Share (EPS) Pricing Model:</vt:lpstr>
      <vt:lpstr>Earnings per Share (EPS) Pricing Model:</vt:lpstr>
      <vt:lpstr>Earnings per Share (EPS) Pricing Model:</vt:lpstr>
      <vt:lpstr>Earnings per Share (EPS) Pricing Model:</vt:lpstr>
      <vt:lpstr>Earnings per Share (EPS) Pricing Model:</vt:lpstr>
      <vt:lpstr>EPS Approach:</vt:lpstr>
      <vt:lpstr>EPS Approach:</vt:lpstr>
      <vt:lpstr>EPS Approach:</vt:lpstr>
      <vt:lpstr>EPS Approach:</vt:lpstr>
      <vt:lpstr>EPS Approach:</vt:lpstr>
      <vt:lpstr>EPS Approach:</vt:lpstr>
      <vt:lpstr>EPS Approach:</vt:lpstr>
      <vt:lpstr>EPS Approach:</vt:lpstr>
      <vt:lpstr>EPS Approach:</vt:lpstr>
      <vt:lpstr>EPS Approach:</vt:lpstr>
      <vt:lpstr>Example:</vt:lpstr>
      <vt:lpstr>Example:</vt:lpstr>
      <vt:lpstr>Example:</vt:lpstr>
      <vt:lpstr>Example:</vt:lpstr>
      <vt:lpstr>Example:</vt:lpstr>
      <vt:lpstr>Example: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vcomsats</cp:lastModifiedBy>
  <cp:revision>20</cp:revision>
  <dcterms:created xsi:type="dcterms:W3CDTF">2014-06-12T15:16:57Z</dcterms:created>
  <dcterms:modified xsi:type="dcterms:W3CDTF">2014-06-16T05:46:12Z</dcterms:modified>
</cp:coreProperties>
</file>